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9" r:id="rId3"/>
    <p:sldId id="288" r:id="rId4"/>
    <p:sldId id="289" r:id="rId5"/>
    <p:sldId id="290" r:id="rId6"/>
    <p:sldId id="314" r:id="rId7"/>
    <p:sldId id="318" r:id="rId8"/>
    <p:sldId id="315" r:id="rId9"/>
    <p:sldId id="316" r:id="rId10"/>
    <p:sldId id="317" r:id="rId11"/>
    <p:sldId id="323" r:id="rId12"/>
    <p:sldId id="326" r:id="rId13"/>
    <p:sldId id="321" r:id="rId14"/>
    <p:sldId id="327" r:id="rId15"/>
    <p:sldId id="328" r:id="rId16"/>
    <p:sldId id="322" r:id="rId17"/>
    <p:sldId id="324" r:id="rId18"/>
    <p:sldId id="32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AC33B-239C-CA7B-1746-B46407663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69E758-ADA9-D366-FFBC-18C3CA21F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707A3-328B-42E2-758A-1CA76A08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4F85B-E0C5-2516-A447-0055239F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8C8C2-7373-DB58-6FFC-AA9DCC0B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4BC9D-4CA5-022B-3BB2-29D8850A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F0940-479E-4CE0-088C-12325F339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56211-7933-F28F-0D97-0D10BAAD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5A2FD-A6F3-E202-649B-B789703E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E8973-787F-0044-30F2-34B674CF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96E597-1FF6-FF16-B787-42E394064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A66787-51C8-C393-E507-607BE292B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C7ACA-7B9A-80F2-3489-962ECA9F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9B7EA-96C8-4227-5072-1B989767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09B1C-A164-0FFB-F9B4-6116A019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30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3D58F-4A52-5EBF-59F0-8B9921DA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B40B0-2A28-74DD-5774-C6638E4C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72405-E2F8-21D1-1A91-7BABD362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87FB5-6448-A29B-0925-858D3BEF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95B6C-184E-F561-F75E-5FB67F84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30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02AE5-1FFE-2E56-7F8B-6478B9E4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66DB7-EF99-2AAB-2530-C48EBD5B0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D7AC2-C828-BD14-661E-AE7B6E95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0492F-3DAB-FC8E-1C35-5630AE51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7552D-1E31-84E9-E677-FF157492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4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2303A-AAC9-4CBD-7316-D87D271A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FFA33-C52F-6631-B3DB-CEC3C5495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66FE7A-6C54-6A85-793A-9B48E5930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B4C18C-739F-13B5-E66B-2D3D459E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7A3FF-387D-2274-850E-E1BED006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9EBD99-07F0-78B7-0B18-E0D6F636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24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5B06A-B88F-6645-EE24-85CEF270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4E241-DE8F-6440-58EA-13ED89EC4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C0F258-368F-15FF-404D-9A3F7425C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CAC177-EA61-A906-D3DD-AFA90EFBC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DF7EAF-0EDB-FDCB-6ACA-29C034346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F637F2-3957-03F4-FF51-7F6F67BC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BB9AE9-88DA-7BDE-02BB-981D6673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AF0CFA-976D-1091-F822-7890CC0C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4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F3577-0544-5333-5CE5-37D38981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B50521-44AF-F960-E459-980FCB1B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C0FEE7-2E88-ADCB-B18E-B1BD5202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DDA2EB-D925-11F8-5023-42054C1B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1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457FC-0DE4-392A-374C-5F92CBC9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74E7E3-3C1C-4B27-BC25-9DFE518E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3F4592-FF9F-E742-9326-9CFCBF9C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7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186C4-4359-0A5C-A96F-8FC49D0B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2D77E-6643-F711-AE8D-AC7523E3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D792A7-7A4B-9A36-8C79-FB05827EC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750A16-1177-82F3-3553-3DF51346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5D7F54-3F0D-D8AD-7BFD-A8FA4376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033D2-B898-BF28-0483-88AA269A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17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8DAF2-5F5A-2C32-F63B-5FE60254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0CDC64-2E47-261B-A6CE-92018BDAF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C972D0-1E54-134B-3B3D-3E8DB51A6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0ED0F-078E-8DD0-5CE7-E0718374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5D2187-770D-0EC4-0CE9-76DBE117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AB55D-3BCC-C7DC-FEF0-A867DBE9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89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CCA1B5-37AB-C3AF-6293-229DAFBC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BC828B-80F0-672E-86C6-30C35DCC7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0A4C3-3DAB-148A-067C-1584C5638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3E9B-C4FB-49BD-8088-DAF6C5E41893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F0F2E-551A-49C5-4C37-BE2F55A01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1522A-B228-6640-57F7-7FB74E3AB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7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34BA4-9AD8-5455-B70F-E829E9DFE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02A3A32-50DB-2D9B-C3C8-EF223748F719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0536D3-EDFE-F42F-DC28-8B304B4A53AA}"/>
              </a:ext>
            </a:extLst>
          </p:cNvPr>
          <p:cNvSpPr txBox="1"/>
          <p:nvPr/>
        </p:nvSpPr>
        <p:spPr>
          <a:xfrm>
            <a:off x="342899" y="228777"/>
            <a:ext cx="117051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Extended and Unscented Kalman filtering   </a:t>
            </a:r>
          </a:p>
          <a:p>
            <a:endParaRPr lang="en-US" altLang="ko-KR" dirty="0"/>
          </a:p>
          <a:p>
            <a:r>
              <a:rPr lang="en-US" altLang="ko-KR" dirty="0"/>
              <a:t>5.1 Taylor series expansions</a:t>
            </a:r>
          </a:p>
          <a:p>
            <a:r>
              <a:rPr lang="en-US" altLang="ko-KR" dirty="0"/>
              <a:t>5.2 Extended Kalman filter</a:t>
            </a:r>
          </a:p>
          <a:p>
            <a:r>
              <a:rPr lang="en-US" altLang="ko-KR" dirty="0"/>
              <a:t>5.3 Statistical linearization</a:t>
            </a:r>
          </a:p>
          <a:p>
            <a:r>
              <a:rPr lang="en-US" altLang="ko-KR" dirty="0"/>
              <a:t>5.4 Statistical linearized filter</a:t>
            </a:r>
          </a:p>
          <a:p>
            <a:r>
              <a:rPr lang="en-US" altLang="ko-KR" dirty="0"/>
              <a:t>5.5 Unscented transformation</a:t>
            </a:r>
          </a:p>
          <a:p>
            <a:r>
              <a:rPr lang="en-US" altLang="ko-KR" dirty="0"/>
              <a:t>5.6 Unscented Kalman filter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4976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38121-F70B-DB29-738F-B5AC6B079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7CC136B-3EBD-62C3-2FFF-699F729542A8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F95CCF7-1FDF-5083-F1AD-871D06D79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99322"/>
            <a:ext cx="5014912" cy="38441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4955DA-2B05-9B19-C401-4966CEF5C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312" y="799322"/>
            <a:ext cx="5131831" cy="40147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D4974B-EF82-AA7B-1AAD-1D09C9046ADE}"/>
                  </a:ext>
                </a:extLst>
              </p:cNvPr>
              <p:cNvSpPr txBox="1"/>
              <p:nvPr/>
            </p:nvSpPr>
            <p:spPr>
              <a:xfrm>
                <a:off x="733425" y="4814109"/>
                <a:ext cx="906371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%  performance comparison :   EKF  /  SLF 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(Error)  0.12 / 0.11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But</a:t>
                </a:r>
                <a:r>
                  <a:rPr lang="ko-KR" altLang="en-US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dirty="0"/>
                  <a:t>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 in general it is very  difficult 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D4974B-EF82-AA7B-1AAD-1D09C9046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" y="4814109"/>
                <a:ext cx="9063718" cy="1477328"/>
              </a:xfrm>
              <a:prstGeom prst="rect">
                <a:avLst/>
              </a:prstGeom>
              <a:blipFill>
                <a:blip r:embed="rId4"/>
                <a:stretch>
                  <a:fillRect l="-672" t="-2479" b="-70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0F1580C-B817-4897-366C-2FAAD44AE178}"/>
              </a:ext>
            </a:extLst>
          </p:cNvPr>
          <p:cNvSpPr txBox="1"/>
          <p:nvPr/>
        </p:nvSpPr>
        <p:spPr>
          <a:xfrm>
            <a:off x="487136" y="159988"/>
            <a:ext cx="6177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5.3 Comparison of EKF and SLF </a:t>
            </a:r>
          </a:p>
        </p:txBody>
      </p:sp>
    </p:spTree>
    <p:extLst>
      <p:ext uri="{BB962C8B-B14F-4D97-AF65-F5344CB8AC3E}">
        <p14:creationId xmlns:p14="http://schemas.microsoft.com/office/powerpoint/2010/main" val="313773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785C4-8845-A7FB-0EA6-E46A02DF6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0CEDC67-85BE-30C2-9732-B2733E2646F3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ACCAA352-A9A1-5843-5A8D-9F2CC5059E31}"/>
                  </a:ext>
                </a:extLst>
              </p:cNvPr>
              <p:cNvSpPr/>
              <p:nvPr/>
            </p:nvSpPr>
            <p:spPr>
              <a:xfrm>
                <a:off x="0" y="0"/>
                <a:ext cx="10165080" cy="56153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5.5 Unscented transform  - (idea) 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% Gauss-Hermite quadrature integration 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 With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altLang="ko-KR" dirty="0"/>
                  <a:t> GH quadrature integral is approximated to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≈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where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: weighting parameter</a:t>
                </a:r>
              </a:p>
              <a:p>
                <a:pPr lvl="1"/>
                <a:r>
                  <a:rPr lang="en-US" altLang="ko-KR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evaluation points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 the sigma point</a:t>
                </a:r>
                <a:endParaRPr lang="en-US" altLang="ko-KR" dirty="0"/>
              </a:p>
              <a:p>
                <a:r>
                  <a:rPr lang="en-US" dirty="0"/>
                  <a:t>  </a:t>
                </a:r>
              </a:p>
              <a:p>
                <a:r>
                  <a:rPr lang="en-US" dirty="0"/>
                  <a:t>    1) in EKF,  it is needed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      in SLF, it is difficult to get the parameter.</a:t>
                </a:r>
              </a:p>
              <a:p>
                <a:r>
                  <a:rPr lang="en-US" dirty="0"/>
                  <a:t>       in GH quadrature,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ACCAA352-A9A1-5843-5A8D-9F2CC5059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0165080" cy="56153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86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60887-5C3A-FD67-8290-9E86B162E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75AA45-B707-C228-4F0C-4BECFA85B2AC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C9650FFF-241B-CBC4-29EA-16DC8BE6E672}"/>
                  </a:ext>
                </a:extLst>
              </p:cNvPr>
              <p:cNvSpPr/>
              <p:nvPr/>
            </p:nvSpPr>
            <p:spPr>
              <a:xfrm>
                <a:off x="0" y="0"/>
                <a:ext cx="10165080" cy="47573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5.5 Unscented transform  - (idea) </a:t>
                </a:r>
              </a:p>
              <a:p>
                <a:pPr lvl="1"/>
                <a:endParaRPr lang="en-US" altLang="ko-KR" dirty="0"/>
              </a:p>
              <a:p>
                <a:endParaRPr lang="en-US" dirty="0"/>
              </a:p>
              <a:p>
                <a:r>
                  <a:rPr lang="en-US" dirty="0"/>
                  <a:t>  Gauss-Hermite quadrature is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~ </m:t>
                          </m:r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%%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dirty="0"/>
                  <a:t> sigma point</a:t>
                </a:r>
              </a:p>
            </p:txBody>
          </p:sp>
        </mc:Choice>
        <mc:Fallback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C9650FFF-241B-CBC4-29EA-16DC8BE6E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0165080" cy="4757393"/>
              </a:xfrm>
              <a:prstGeom prst="rect">
                <a:avLst/>
              </a:prstGeom>
              <a:blipFill>
                <a:blip r:embed="rId2"/>
                <a:stretch>
                  <a:fillRect l="-480" b="-1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9745AF97-B2A6-AB31-DC43-3D7720ABA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709" y="1317170"/>
            <a:ext cx="3202742" cy="530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65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90CCA-A036-A208-D177-B56442D3C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6ED704-F4F8-C16A-0D98-072F2A683192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8D048CA6-CCC5-11C2-2E5B-637637769178}"/>
                  </a:ext>
                </a:extLst>
              </p:cNvPr>
              <p:cNvSpPr/>
              <p:nvPr/>
            </p:nvSpPr>
            <p:spPr>
              <a:xfrm>
                <a:off x="373379" y="0"/>
                <a:ext cx="11720649" cy="5673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dirty="0"/>
                  <a:t>5.5 Unscented transform   </a:t>
                </a:r>
              </a:p>
              <a:p>
                <a:pPr lvl="1"/>
                <a:endParaRPr lang="en-US" altLang="ko-KR" dirty="0"/>
              </a:p>
              <a:p>
                <a:r>
                  <a:rPr lang="en-US" dirty="0"/>
                  <a:t>Given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dirty="0"/>
                  <a:t>Unscented Transform  (Algorithm 5.12)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/>
                  <a:t>Form sigma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ra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rad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=0,1,2,…,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 where </a:t>
                </a:r>
              </a:p>
              <a:p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𝑓𝑟𝑒𝑒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𝑝𝑎𝑟𝑎𝑚𝑒𝑡𝑒𝑟𝑠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rad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𝑐𝑜𝑙𝑢𝑚𝑛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8D048CA6-CCC5-11C2-2E5B-637637769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79" y="0"/>
                <a:ext cx="11720649" cy="5673284"/>
              </a:xfrm>
              <a:prstGeom prst="rect">
                <a:avLst/>
              </a:prstGeom>
              <a:blipFill>
                <a:blip r:embed="rId2"/>
                <a:stretch>
                  <a:fillRect l="-520" t="-5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588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E9D80-A790-6B93-B67B-95AD1E166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7318DBD-B8B8-75E6-0C99-1325CA15154C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8029F7F2-8A49-645D-9EC7-0D18EC5966E0}"/>
                  </a:ext>
                </a:extLst>
              </p:cNvPr>
              <p:cNvSpPr/>
              <p:nvPr/>
            </p:nvSpPr>
            <p:spPr>
              <a:xfrm>
                <a:off x="133893" y="-97971"/>
                <a:ext cx="11720649" cy="63950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5.5 Unscented transform   </a:t>
                </a:r>
              </a:p>
              <a:p>
                <a:pPr lvl="1"/>
                <a:endParaRPr lang="en-US" altLang="ko-KR" dirty="0"/>
              </a:p>
              <a:p>
                <a:r>
                  <a:rPr lang="en-US" dirty="0"/>
                  <a:t>2. Propagate the sigma points thru the non-linear transformation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Υ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/>
                <a:endParaRPr lang="en-US" altLang="ko-KR" dirty="0"/>
              </a:p>
              <a:p>
                <a:r>
                  <a:rPr lang="en-US" altLang="ko-KR" dirty="0"/>
                  <a:t>3.Estimate the mean and covariance of the transformed variables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~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Υ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𝑪𝒐𝒗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~ 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Υ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Υ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/>
                <a:endParaRPr lang="en-US" dirty="0"/>
              </a:p>
              <a:p>
                <a:pPr/>
                <a:endParaRPr lang="en-US" dirty="0"/>
              </a:p>
              <a:p>
                <a:pPr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ko-KR" b="0" dirty="0"/>
                  <a:t>					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b="0" dirty="0"/>
                  <a:t>   for I = 1,2,…,2n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8029F7F2-8A49-645D-9EC7-0D18EC596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93" y="-97971"/>
                <a:ext cx="11720649" cy="6395020"/>
              </a:xfrm>
              <a:prstGeom prst="rect">
                <a:avLst/>
              </a:prstGeom>
              <a:blipFill>
                <a:blip r:embed="rId2"/>
                <a:stretch>
                  <a:fillRect l="-4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674306-957B-E278-5A51-17017D935E15}"/>
                  </a:ext>
                </a:extLst>
              </p:cNvPr>
              <p:cNvSpPr txBox="1"/>
              <p:nvPr/>
            </p:nvSpPr>
            <p:spPr>
              <a:xfrm>
                <a:off x="4529522" y="3537857"/>
                <a:ext cx="1464695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674306-957B-E278-5A51-17017D935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522" y="3537857"/>
                <a:ext cx="1464695" cy="530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8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D3A6E-C5FE-79C9-0EE3-B8CDD77E3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47F736B-E6DC-B35B-BADD-85439669BFFC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8E7F37-51CC-1DAC-2DB1-02C6E7B5F56E}"/>
                  </a:ext>
                </a:extLst>
              </p:cNvPr>
              <p:cNvSpPr txBox="1"/>
              <p:nvPr/>
            </p:nvSpPr>
            <p:spPr>
              <a:xfrm>
                <a:off x="283028" y="206828"/>
                <a:ext cx="8098972" cy="367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Ex. Python, p344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 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 non-linear transformation is </a:t>
                </a:r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=0.1 </m:t>
                              </m:r>
                              <m:sSup>
                                <m:sSup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Generate 10,000 sample points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, and its non-linear transformation                                    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8E7F37-51CC-1DAC-2DB1-02C6E7B5F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28" y="206828"/>
                <a:ext cx="8098972" cy="3670748"/>
              </a:xfrm>
              <a:prstGeom prst="rect">
                <a:avLst/>
              </a:prstGeom>
              <a:blipFill>
                <a:blip r:embed="rId2"/>
                <a:stretch>
                  <a:fillRect l="-602" r="-30023" b="-1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A834670A-5133-4D3B-CB1E-4DC9D8C9F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96" y="3877576"/>
            <a:ext cx="5118503" cy="24540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280EC0-FB06-48A4-3781-3CE412257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470" y="3871577"/>
            <a:ext cx="5493534" cy="257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9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02CD-FF3B-9072-D186-BB8DE27C7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88DB847-214A-17D7-AF63-EFDCBE83E619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9826B5C-A444-BE64-E054-9403CA936BD7}"/>
                  </a:ext>
                </a:extLst>
              </p:cNvPr>
              <p:cNvSpPr/>
              <p:nvPr/>
            </p:nvSpPr>
            <p:spPr>
              <a:xfrm>
                <a:off x="177436" y="-131566"/>
                <a:ext cx="10936877" cy="7110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5.6 Unscented Kalman Filter </a:t>
                </a:r>
              </a:p>
              <a:p>
                <a:pPr lvl="1"/>
                <a:endParaRPr lang="en-US" altLang="ko-KR" dirty="0"/>
              </a:p>
              <a:p>
                <a:r>
                  <a:rPr lang="en-US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:endParaRPr lang="en-US" dirty="0"/>
              </a:p>
              <a:p>
                <a:r>
                  <a:rPr lang="en-US" dirty="0"/>
                  <a:t>Find using Unscented Kalman Filter so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dirty="0"/>
                  <a:t>Prediction</a:t>
                </a:r>
              </a:p>
              <a:p>
                <a:r>
                  <a:rPr lang="en-US" dirty="0"/>
                  <a:t>  1.Form sigma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ra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altLang="ko-KR" b="0" dirty="0"/>
                  <a:t>  			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rad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  2. Propagate the sigma points thru the dynamic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=0,1,2,…, 2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  3. Compute the predicted mean, the predicted covariance and cross-covariance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b="0" dirty="0"/>
                  <a:t> 	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9826B5C-A444-BE64-E054-9403CA936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36" y="-131566"/>
                <a:ext cx="10936877" cy="7110921"/>
              </a:xfrm>
              <a:prstGeom prst="rect">
                <a:avLst/>
              </a:prstGeom>
              <a:blipFill>
                <a:blip r:embed="rId2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115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726AF-231B-4A1E-4C99-EDBB46008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7B7A694-46BA-83E2-608C-4C1C0329E6E4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CDD4AEB-FC87-B4B4-7770-15F861EEBC3E}"/>
                  </a:ext>
                </a:extLst>
              </p:cNvPr>
              <p:cNvSpPr/>
              <p:nvPr/>
            </p:nvSpPr>
            <p:spPr>
              <a:xfrm>
                <a:off x="373380" y="0"/>
                <a:ext cx="9791700" cy="70480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5.6 Unscented Kalman Filter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dirty="0"/>
                  <a:t>Update </a:t>
                </a:r>
              </a:p>
              <a:p>
                <a:endParaRPr lang="en-US" dirty="0"/>
              </a:p>
              <a:p>
                <a:r>
                  <a:rPr lang="en-US" dirty="0"/>
                  <a:t>  1.Form sigma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bSup>
                                </m:e>
                              </m:ra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altLang="ko-KR" b="0" dirty="0"/>
                  <a:t>  		    	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rad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e>
                            </m:rad>
                          </m:e>
                        </m:d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2. Propagate the sigma points thru measurement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Υ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=0,1,2,…, 2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  3. Compute the predicted mean, the covariance and the cross covariance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Υ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b="0" dirty="0"/>
                  <a:t> 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Υ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ko-K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Υ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r>
                  <a:rPr lang="en-US" b="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e>
                        </m:d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Υ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 4. Compute the filter gain, the filtered mean and the covariance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 			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dirty="0"/>
                  <a:t>                                                                                                   -QED-</a:t>
                </a:r>
              </a:p>
              <a:p>
                <a:pPr marL="342900" indent="-342900"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CDD4AEB-FC87-B4B4-7770-15F861EEB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" y="0"/>
                <a:ext cx="9791700" cy="7048020"/>
              </a:xfrm>
              <a:prstGeom prst="rect">
                <a:avLst/>
              </a:prstGeom>
              <a:blipFill>
                <a:blip r:embed="rId2"/>
                <a:stretch>
                  <a:fillRect l="-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442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CAC8F2-894B-F4B9-F800-251ED3A9405E}"/>
              </a:ext>
            </a:extLst>
          </p:cNvPr>
          <p:cNvSpPr txBox="1"/>
          <p:nvPr/>
        </p:nvSpPr>
        <p:spPr>
          <a:xfrm>
            <a:off x="272142" y="359228"/>
            <a:ext cx="82078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Final Home assignment   exercise 5.5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Bearings only target tracking problem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EKF / UKF / Particle Filter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The baseline code is exercise7_2.m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88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B02AD-2CCB-258C-FC56-C20105DA4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3AA44F7-CAB9-4FA7-AABC-C895E660EE5D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F17965-4632-044B-2159-5FC5501C0A86}"/>
                  </a:ext>
                </a:extLst>
              </p:cNvPr>
              <p:cNvSpPr txBox="1"/>
              <p:nvPr/>
            </p:nvSpPr>
            <p:spPr>
              <a:xfrm>
                <a:off x="243416" y="104805"/>
                <a:ext cx="11705168" cy="6199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5.1 Taylor series expansion  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1. Given 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i="1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,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Find an approximation of a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 using a Taylor series expansion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2. a first order Taylor series 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𝑥𝑥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+,…</m:t>
                          </m:r>
                        </m:e>
                      </m:nary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b="0" dirty="0">
                    <a:ea typeface="Cambria Math" panose="02040503050406030204" pitchFamily="18" charset="0"/>
                  </a:rPr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linear approximation</a:t>
                </a:r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And Jacobian and Hessian matrixes</a:t>
                </a:r>
                <a:endParaRPr lang="en-US" altLang="ko-KR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r>
                  <a:rPr lang="en-US" altLang="ko-KR" dirty="0"/>
                  <a:t>              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				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F17965-4632-044B-2159-5FC5501C0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16" y="104805"/>
                <a:ext cx="11705168" cy="6199198"/>
              </a:xfrm>
              <a:prstGeom prst="rect">
                <a:avLst/>
              </a:prstGeom>
              <a:blipFill>
                <a:blip r:embed="rId2"/>
                <a:stretch>
                  <a:fillRect l="-469" t="-492" b="-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61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26326-DFD8-6B96-CF92-238EC66FF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21B35A2-8CCC-CF18-7A13-0D07944DB710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562199-B59B-C8EB-7A66-5790E86B8FEF}"/>
                  </a:ext>
                </a:extLst>
              </p:cNvPr>
              <p:cNvSpPr txBox="1"/>
              <p:nvPr/>
            </p:nvSpPr>
            <p:spPr>
              <a:xfrm>
                <a:off x="342899" y="228777"/>
                <a:ext cx="11705168" cy="5668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5.1 Taylor series expansion – linear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approximation of an additive transforms   </a:t>
                </a:r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Algorithm 5.1(Linear Approximation of an additive transform)</a:t>
                </a: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/>
                  <a:t>:</a:t>
                </a:r>
              </a:p>
              <a:p>
                <a:endParaRPr lang="en-US" altLang="ko-KR" b="0" dirty="0"/>
              </a:p>
              <a:p>
                <a:r>
                  <a:rPr lang="en-US" altLang="ko-KR" dirty="0"/>
                  <a:t>   additive transform </a:t>
                </a:r>
              </a:p>
              <a:p>
                <a:r>
                  <a:rPr lang="en-US" altLang="ko-KR" b="1" i="1" dirty="0">
                    <a:latin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 </a:t>
                </a:r>
              </a:p>
              <a:p>
                <a:r>
                  <a:rPr lang="en-US" altLang="ko-KR" dirty="0"/>
                  <a:t>  Find an approximation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2. Algorithm 5.1(Linear Approximation of an additive transform)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(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r>
                  <a:rPr lang="en-US" altLang="ko-KR" b="0" dirty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b="0" dirty="0"/>
                  <a:t>   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ko-KR" b="0" dirty="0"/>
                  <a:t> </a:t>
                </a:r>
              </a:p>
              <a:p>
                <a:r>
                  <a:rPr lang="en-US" altLang="ko-KR" b="0" dirty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ko-KR" b="0" dirty="0"/>
                  <a:t>,</a:t>
                </a:r>
              </a:p>
              <a:p>
                <a:r>
                  <a:rPr lang="en-US" altLang="ko-KR" b="0" dirty="0"/>
                  <a:t>				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, 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562199-B59B-C8EB-7A66-5790E86B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228777"/>
                <a:ext cx="11705168" cy="5668603"/>
              </a:xfrm>
              <a:prstGeom prst="rect">
                <a:avLst/>
              </a:prstGeom>
              <a:blipFill>
                <a:blip r:embed="rId2"/>
                <a:stretch>
                  <a:fillRect l="-521" t="-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55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BC6DF-A90E-C47A-F421-C76A899D6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923DE3-2FC8-701A-46AF-B7937F8EC36B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A97161-267E-16BF-4189-ED0E721C5C87}"/>
                  </a:ext>
                </a:extLst>
              </p:cNvPr>
              <p:cNvSpPr txBox="1"/>
              <p:nvPr/>
            </p:nvSpPr>
            <p:spPr>
              <a:xfrm>
                <a:off x="342899" y="228777"/>
                <a:ext cx="11705168" cy="508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5.2 Extended Kalman Filter   </a:t>
                </a:r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Problem </a:t>
                </a:r>
              </a:p>
              <a:p>
                <a:r>
                  <a:rPr lang="en-US" altLang="ko-KR" dirty="0"/>
                  <a:t>  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dirty="0"/>
                  <a:t>.</a:t>
                </a:r>
              </a:p>
              <a:p>
                <a:endParaRPr lang="en-US" altLang="ko-KR" b="0" dirty="0"/>
              </a:p>
              <a:p>
                <a:r>
                  <a:rPr lang="en-US" altLang="ko-KR" dirty="0"/>
                  <a:t>Assume Gaussian Approximation of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2. Algorithm 5.4 (Extended Kalman Filter) 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Prediction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dirty="0"/>
                  <a:t>,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b="0" dirty="0"/>
                  <a:t>,</a:t>
                </a:r>
              </a:p>
              <a:p>
                <a:endParaRPr lang="en-US" altLang="ko-KR" b="0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A97161-267E-16BF-4189-ED0E721C5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228777"/>
                <a:ext cx="11705168" cy="5082160"/>
              </a:xfrm>
              <a:prstGeom prst="rect">
                <a:avLst/>
              </a:prstGeom>
              <a:blipFill>
                <a:blip r:embed="rId2"/>
                <a:stretch>
                  <a:fillRect l="-521" t="-7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ABBD1F-A6DA-5B2B-F87F-A26BCD2812E7}"/>
                  </a:ext>
                </a:extLst>
              </p:cNvPr>
              <p:cNvSpPr txBox="1"/>
              <p:nvPr/>
            </p:nvSpPr>
            <p:spPr>
              <a:xfrm>
                <a:off x="5638800" y="3429000"/>
                <a:ext cx="5081752" cy="2344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b="0" dirty="0"/>
                  <a:t>Update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b="0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b="0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altLang="ko-KR" b="0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b="0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ko-KR" b="0" dirty="0"/>
                  <a:t>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ABBD1F-A6DA-5B2B-F87F-A26BCD281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429000"/>
                <a:ext cx="5081752" cy="2344744"/>
              </a:xfrm>
              <a:prstGeom prst="rect">
                <a:avLst/>
              </a:prstGeom>
              <a:blipFill>
                <a:blip r:embed="rId3"/>
                <a:stretch>
                  <a:fillRect l="-719" t="-1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23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460DE-3E02-4938-322D-B84B9918B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BC6019-63C7-47C0-9FB2-053C26ED5D08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C6307C-ABF8-5A47-4C96-0399730A232D}"/>
                  </a:ext>
                </a:extLst>
              </p:cNvPr>
              <p:cNvSpPr txBox="1"/>
              <p:nvPr/>
            </p:nvSpPr>
            <p:spPr>
              <a:xfrm>
                <a:off x="342899" y="228777"/>
                <a:ext cx="11705168" cy="6221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5.3 Statistical Linearization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1. (statistical linearization)  Problem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.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b="0" dirty="0"/>
                  <a:t>   Find (exactly or approximately) by statistical linearization (SL)</a:t>
                </a:r>
              </a:p>
              <a:p>
                <a:r>
                  <a:rPr lang="en-US" altLang="ko-KR" dirty="0"/>
                  <a:t>    </a:t>
                </a:r>
              </a:p>
              <a:p>
                <a:r>
                  <a:rPr lang="en-US" altLang="ko-KR" b="0" dirty="0"/>
                  <a:t> 				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b="0" dirty="0"/>
                  <a:t>2. Procedure</a:t>
                </a:r>
                <a:endParaRPr lang="en-US" altLang="ko-KR" dirty="0"/>
              </a:p>
              <a:p>
                <a:r>
                  <a:rPr lang="en-US" altLang="ko-KR" dirty="0"/>
                  <a:t> 2.1 ) Approximate </a:t>
                </a:r>
                <a:endParaRPr lang="en-US" altLang="ko-KR" b="0" dirty="0"/>
              </a:p>
              <a:p>
                <a:r>
                  <a:rPr lang="en-US" altLang="ko-KR" dirty="0"/>
                  <a:t>   	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      such that </a:t>
                </a:r>
              </a:p>
              <a:p>
                <a:endParaRPr lang="en-US" altLang="ko-KR" b="0" dirty="0"/>
              </a:p>
              <a:p>
                <a:r>
                  <a:rPr lang="en-US" altLang="ko-KR" b="0" dirty="0"/>
                  <a:t>            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r>
                  <a:rPr lang="en-US" altLang="ko-KR" dirty="0"/>
                  <a:t>                		</a:t>
                </a:r>
                <a:r>
                  <a:rPr lang="en-US" altLang="ko-KR" b="1" dirty="0"/>
                  <a:t>   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altLang="ko-KR" b="1" dirty="0"/>
              </a:p>
              <a:p>
                <a:r>
                  <a:rPr lang="en-US" altLang="ko-KR" dirty="0"/>
                  <a:t>2.2) Transform </a:t>
                </a:r>
              </a:p>
              <a:p>
                <a:endParaRPr lang="en-US" altLang="ko-KR" b="0" dirty="0"/>
              </a:p>
              <a:p>
                <a:r>
                  <a:rPr lang="en-US" altLang="ko-KR" dirty="0"/>
                  <a:t>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b="0" dirty="0"/>
                  <a:t>   </a:t>
                </a:r>
                <a:r>
                  <a:rPr lang="en-US" altLang="ko-KR" b="0" dirty="0">
                    <a:sym typeface="Wingdings" panose="05000000000000000000" pitchFamily="2" charset="2"/>
                  </a:rPr>
                  <a:t> statistically linearized</a:t>
                </a:r>
              </a:p>
              <a:p>
                <a:endParaRPr lang="en-US" altLang="ko-KR" b="0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%% See the difference with Taylor series with the constraint.</a:t>
                </a:r>
                <a:r>
                  <a:rPr lang="ko-KR" altLang="en-US" dirty="0"/>
                  <a:t>  </a:t>
                </a:r>
                <a:endParaRPr lang="en-US" altLang="ko-KR" dirty="0"/>
              </a:p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C6307C-ABF8-5A47-4C96-0399730A2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228777"/>
                <a:ext cx="11705168" cy="6221960"/>
              </a:xfrm>
              <a:prstGeom prst="rect">
                <a:avLst/>
              </a:prstGeom>
              <a:blipFill>
                <a:blip r:embed="rId2"/>
                <a:stretch>
                  <a:fillRect l="-417" t="-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74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479A8-D845-C56E-B33D-ED540A0DF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FCC822-3BDA-4E28-D45C-68597C8D3461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9A40DE5-3962-A220-0F48-05C690599283}"/>
              </a:ext>
            </a:extLst>
          </p:cNvPr>
          <p:cNvSpPr txBox="1"/>
          <p:nvPr/>
        </p:nvSpPr>
        <p:spPr>
          <a:xfrm>
            <a:off x="342899" y="228777"/>
            <a:ext cx="11705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5.4 Statistical Linearization Filter 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F5114D-B966-A159-5818-1910D0F1CE21}"/>
                  </a:ext>
                </a:extLst>
              </p:cNvPr>
              <p:cNvSpPr txBox="1"/>
              <p:nvPr/>
            </p:nvSpPr>
            <p:spPr>
              <a:xfrm>
                <a:off x="198966" y="690442"/>
                <a:ext cx="11065330" cy="4337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 1. Model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			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Algorithm 5.10 (for additive noise)  : design SLF 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Prediction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dirty="0"/>
                  <a:t>,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b="0" dirty="0"/>
                  <a:t>,</a:t>
                </a:r>
              </a:p>
              <a:p>
                <a:endParaRPr lang="en-US" altLang="ko-KR" b="0" dirty="0"/>
              </a:p>
              <a:p>
                <a:r>
                  <a:rPr lang="en-US" altLang="ko-KR" dirty="0"/>
                  <a:t>where</a:t>
                </a:r>
                <a:endParaRPr lang="en-US" altLang="ko-KR" b="0" dirty="0"/>
              </a:p>
              <a:p>
                <a:r>
                  <a:rPr lang="en-US" altLang="ko-KR" b="0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−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,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~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b="0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F5114D-B966-A159-5818-1910D0F1C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66" y="690442"/>
                <a:ext cx="11065330" cy="4337791"/>
              </a:xfrm>
              <a:prstGeom prst="rect">
                <a:avLst/>
              </a:prstGeom>
              <a:blipFill>
                <a:blip r:embed="rId2"/>
                <a:stretch>
                  <a:fillRect l="-496" t="-7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7BE720-264E-5EE0-99A4-A75E488E1CE3}"/>
                  </a:ext>
                </a:extLst>
              </p:cNvPr>
              <p:cNvSpPr txBox="1"/>
              <p:nvPr/>
            </p:nvSpPr>
            <p:spPr>
              <a:xfrm>
                <a:off x="5814604" y="2357267"/>
                <a:ext cx="5081752" cy="3331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b="0" dirty="0"/>
                  <a:t>Update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US" altLang="ko-KR" b="0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b="0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ko-KR" b="0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b="0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ko-KR" b="0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where </a:t>
                </a:r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</m:oMath>
                </a14:m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7BE720-264E-5EE0-99A4-A75E488E1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04" y="2357267"/>
                <a:ext cx="5081752" cy="3331361"/>
              </a:xfrm>
              <a:prstGeom prst="rect">
                <a:avLst/>
              </a:prstGeom>
              <a:blipFill>
                <a:blip r:embed="rId3"/>
                <a:stretch>
                  <a:fillRect l="-1080" t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07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B9486-FA04-9C46-1A78-BF6CC04D1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17E5AF-90FA-D759-904C-8F5495EE9D8D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E9DBE0-EBC3-1253-3B9A-D9A9FE0287E6}"/>
                  </a:ext>
                </a:extLst>
              </p:cNvPr>
              <p:cNvSpPr txBox="1"/>
              <p:nvPr/>
            </p:nvSpPr>
            <p:spPr>
              <a:xfrm>
                <a:off x="342899" y="228777"/>
                <a:ext cx="11705168" cy="6455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5.4 Statistical Linearization Filter 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1).Example 3.7 (Noisy pendulum model)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𝑔𝑠𝑖𝑛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𝑎𝑛𝑔𝑙𝑒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.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h𝑜𝑟𝑖𝑧𝑜𝑛𝑡𝑎𝑙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2). discretization model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−1 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1,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Δt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3). EKF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Δt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0) 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E9DBE0-EBC3-1253-3B9A-D9A9FE028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228777"/>
                <a:ext cx="11705168" cy="6455678"/>
              </a:xfrm>
              <a:prstGeom prst="rect">
                <a:avLst/>
              </a:prstGeom>
              <a:blipFill>
                <a:blip r:embed="rId2"/>
                <a:stretch>
                  <a:fillRect l="-417" t="-5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84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CAE45-C724-1497-B2B9-C9C9BA1DC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609987C-3F6B-6491-D8A3-B78ED1EE83AE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F4AED1-3665-16B4-7688-F4F0DCA5C0EB}"/>
                  </a:ext>
                </a:extLst>
              </p:cNvPr>
              <p:cNvSpPr txBox="1"/>
              <p:nvPr/>
            </p:nvSpPr>
            <p:spPr>
              <a:xfrm>
                <a:off x="243416" y="85902"/>
                <a:ext cx="11705168" cy="6689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5.4 Comparison of EKF and SLF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4). SLF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𝑔𝑠𝑖𝑛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And the cross-correlation are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where </a:t>
                </a:r>
              </a:p>
              <a:p>
                <a:r>
                  <a:rPr lang="en-US" altLang="ko-KR" b="0" dirty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r>
                  <a:rPr lang="en-US" altLang="ko-KR" b="0" dirty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r>
                  <a:rPr lang="en-US" altLang="ko-KR" b="0" dirty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r>
                  <a:rPr lang="en-US" altLang="ko-KR" b="0" dirty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ko-KR" dirty="0"/>
              </a:p>
              <a:p>
                <a:r>
                  <a:rPr lang="en-US" altLang="ko-KR" dirty="0"/>
                  <a:t>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⁡(−</m:t>
                                    </m:r>
                                    <m:f>
                                      <m:f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11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F4AED1-3665-16B4-7688-F4F0DCA5C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16" y="85902"/>
                <a:ext cx="11705168" cy="6689011"/>
              </a:xfrm>
              <a:prstGeom prst="rect">
                <a:avLst/>
              </a:prstGeom>
              <a:blipFill>
                <a:blip r:embed="rId2"/>
                <a:stretch>
                  <a:fillRect l="-469" t="-4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3B0E04F-CF97-0DFB-DE6A-974D0B0464A3}"/>
              </a:ext>
            </a:extLst>
          </p:cNvPr>
          <p:cNvSpPr txBox="1"/>
          <p:nvPr/>
        </p:nvSpPr>
        <p:spPr>
          <a:xfrm>
            <a:off x="8741229" y="1251858"/>
            <a:ext cx="21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See</a:t>
            </a:r>
            <a:r>
              <a:rPr lang="ko-KR" altLang="en-US" i="1" dirty="0"/>
              <a:t> </a:t>
            </a:r>
            <a:r>
              <a:rPr lang="en-US" altLang="ko-KR" i="1" dirty="0"/>
              <a:t>the next page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27084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17013-A76D-CB28-0841-2D8A75400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7A182F8-E5D6-2502-2A62-F70E22735260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0ABC87-0D73-63B4-103D-099C141E09C9}"/>
                  </a:ext>
                </a:extLst>
              </p:cNvPr>
              <p:cNvSpPr txBox="1"/>
              <p:nvPr/>
            </p:nvSpPr>
            <p:spPr>
              <a:xfrm>
                <a:off x="243416" y="85902"/>
                <a:ext cx="11948584" cy="6288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5.3 Comparison of EKF and SLF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%%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altLang="ko-KR" b="0" dirty="0"/>
                  <a:t>, </a:t>
                </a:r>
                <a:r>
                  <a:rPr lang="en-US" altLang="ko-KR" dirty="0"/>
                  <a:t> 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]= </m:t>
                        </m:r>
                        <m:nary>
                          <m:nary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e>
                        </m:nary>
                      </m:e>
                    </m:func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</a:t>
                </a:r>
              </a:p>
              <a:p>
                <a:r>
                  <a:rPr lang="en-US" altLang="ko-KR" dirty="0"/>
                  <a:t>Since </a:t>
                </a:r>
              </a:p>
              <a:p>
                <a:r>
                  <a:rPr lang="en-US" altLang="ko-KR" b="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+,…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It follows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]=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+,…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altLang="ko-KR" dirty="0"/>
                  <a:t>]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∵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𝑜𝑑𝑑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−→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b="0" dirty="0"/>
                  <a:t>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+,…</m:t>
                        </m:r>
                      </m:e>
                    </m:func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b="0" dirty="0"/>
                  <a:t>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%%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dirty="0"/>
                  <a:t> has no simple solution %%</a:t>
                </a:r>
              </a:p>
              <a:p>
                <a:r>
                  <a:rPr lang="en-US" altLang="ko-KR" dirty="0"/>
                  <a:t>%% Monte Carlo simulation is a solution when the sample points are large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 but it is expensive.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0ABC87-0D73-63B4-103D-099C141E0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16" y="85902"/>
                <a:ext cx="11948584" cy="6288003"/>
              </a:xfrm>
              <a:prstGeom prst="rect">
                <a:avLst/>
              </a:prstGeom>
              <a:blipFill>
                <a:blip r:embed="rId2"/>
                <a:stretch>
                  <a:fillRect l="-459" t="-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53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16986</TotalTime>
  <Words>1533</Words>
  <Application>Microsoft Office PowerPoint</Application>
  <PresentationFormat>와이드스크린</PresentationFormat>
  <Paragraphs>295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snkim Kim</dc:creator>
  <cp:lastModifiedBy>snkim Kim</cp:lastModifiedBy>
  <cp:revision>32</cp:revision>
  <dcterms:created xsi:type="dcterms:W3CDTF">2024-10-29T08:45:16Z</dcterms:created>
  <dcterms:modified xsi:type="dcterms:W3CDTF">2024-12-12T06:20:41Z</dcterms:modified>
</cp:coreProperties>
</file>