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80" r:id="rId3"/>
    <p:sldId id="279" r:id="rId4"/>
    <p:sldId id="278" r:id="rId5"/>
    <p:sldId id="267" r:id="rId6"/>
    <p:sldId id="281" r:id="rId7"/>
    <p:sldId id="282" r:id="rId8"/>
    <p:sldId id="283" r:id="rId9"/>
    <p:sldId id="259" r:id="rId10"/>
    <p:sldId id="260" r:id="rId11"/>
    <p:sldId id="261" r:id="rId12"/>
    <p:sldId id="262" r:id="rId13"/>
    <p:sldId id="263" r:id="rId14"/>
    <p:sldId id="273" r:id="rId15"/>
    <p:sldId id="275" r:id="rId16"/>
    <p:sldId id="276" r:id="rId17"/>
    <p:sldId id="264" r:id="rId18"/>
    <p:sldId id="265" r:id="rId19"/>
    <p:sldId id="277" r:id="rId20"/>
    <p:sldId id="266" r:id="rId21"/>
    <p:sldId id="268" r:id="rId22"/>
    <p:sldId id="269" r:id="rId23"/>
    <p:sldId id="270" r:id="rId24"/>
    <p:sldId id="271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94660"/>
  </p:normalViewPr>
  <p:slideViewPr>
    <p:cSldViewPr>
      <p:cViewPr>
        <p:scale>
          <a:sx n="80" d="100"/>
          <a:sy n="80" d="100"/>
        </p:scale>
        <p:origin x="-716" y="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131F5-1601-4542-953E-A8224887E71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3478B-B5FA-48A9-ACF2-E44226774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478B-B5FA-48A9-ACF2-E442267740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6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0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6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5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9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6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A56F1-6508-44C7-B151-54813FB0D1F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egr.msu.edu/~khalil/NonlinearContro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en.wikipedia.org/wiki/Trajectory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427" y="260648"/>
                <a:ext cx="8784976" cy="6341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smtClean="0">
                    <a:hlinkClick r:id="rId2"/>
                  </a:rPr>
                  <a:t>https://www.egr.msu.edu/~khalil/NonlinearControl/</a:t>
                </a:r>
                <a:endParaRPr lang="en-US" u="sng" dirty="0" smtClean="0"/>
              </a:p>
              <a:p>
                <a:endParaRPr lang="en-US" u="sng" dirty="0"/>
              </a:p>
              <a:p>
                <a:r>
                  <a:rPr lang="en-US" dirty="0" smtClean="0"/>
                  <a:t>Text : “Non Linear System; Global edition”, H.Khalil,2015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1. Introduction </a:t>
                </a:r>
              </a:p>
              <a:p>
                <a:pPr marL="285750" indent="-285750">
                  <a:buFont typeface="Wingdings" pitchFamily="2" charset="2"/>
                  <a:buChar char="v"/>
                </a:pPr>
                <a:endParaRPr lang="en-US" dirty="0"/>
              </a:p>
              <a:p>
                <a:r>
                  <a:rPr lang="en-US" dirty="0" smtClean="0"/>
                  <a:t>1.1 Non linear  Model </a:t>
                </a:r>
              </a:p>
              <a:p>
                <a:r>
                  <a:rPr lang="en-US" dirty="0" smtClean="0"/>
                  <a:t>   </a:t>
                </a:r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Linear model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𝑎𝑟𝑒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𝑖𝑛𝑑𝑒𝑝𝑒𝑛𝑑𝑒𝑛𝑡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𝑣𝑎𝑟𝑖𝑎𝑏𝑙𝑒𝑠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5"/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∀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   </a:t>
                </a:r>
              </a:p>
              <a:p>
                <a:pPr lvl="5"/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𝑎𝑥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                 ∀ </m:t>
                    </m:r>
                    <m:r>
                      <a:rPr lang="en-US" b="0" i="1" smtClean="0">
                        <a:latin typeface="Cambria Math"/>
                      </a:rPr>
                      <m:t>𝑐𝑜𝑛𝑠𝑡𝑎𝑛𝑡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       </a:t>
                </a:r>
              </a:p>
              <a:p>
                <a:r>
                  <a:rPr lang="en-US" dirty="0" smtClean="0"/>
                  <a:t>      </a:t>
                </a:r>
              </a:p>
              <a:p>
                <a:r>
                  <a:rPr lang="en-US" dirty="0" smtClean="0"/>
                  <a:t>2) Linear differential equation: Wiki </a:t>
                </a:r>
              </a:p>
              <a:p>
                <a:endParaRPr lang="en-US" dirty="0"/>
              </a:p>
              <a:p>
                <a:r>
                  <a:rPr lang="en-US" dirty="0"/>
                  <a:t>a </a:t>
                </a:r>
                <a:r>
                  <a:rPr lang="en-US" b="1" dirty="0"/>
                  <a:t>linear differential equation</a:t>
                </a:r>
                <a:r>
                  <a:rPr lang="en-US" dirty="0"/>
                  <a:t> is a differential equation that is defined by a linear polynomial in the unknown function and its derivatives, that is an equation of the </a:t>
                </a:r>
                <a:r>
                  <a:rPr lang="en-US" dirty="0" smtClean="0"/>
                  <a:t>form</a:t>
                </a:r>
              </a:p>
              <a:p>
                <a:endParaRPr lang="en-US" dirty="0"/>
              </a:p>
              <a:p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+,…, 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   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 - homogenous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- constant coefficient  LDE: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is constant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7" y="260648"/>
                <a:ext cx="8784976" cy="6341159"/>
              </a:xfrm>
              <a:prstGeom prst="rect">
                <a:avLst/>
              </a:prstGeom>
              <a:blipFill rotWithShape="1">
                <a:blip r:embed="rId3"/>
                <a:stretch>
                  <a:fillRect l="-555" t="-481" b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7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5536" y="332656"/>
                <a:ext cx="6984776" cy="4401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/>
                  <a:t>Non-linear model 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k</m:t>
                          </m:r>
                        </m:sub>
                      </m:sSub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ky</m:t>
                      </m:r>
                      <m:r>
                        <a:rPr lang="en-US">
                          <a:latin typeface="Cambria Math"/>
                        </a:rPr>
                        <m:t>(1+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β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𝛽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The SS model  is</a:t>
                </a:r>
              </a:p>
              <a:p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aln/>
                      </m:rP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aln/>
                      </m:rP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Questions to the dynamics.</a:t>
                </a:r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An analytic solution </a:t>
                </a:r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Existence / Uniqueness</a:t>
                </a:r>
              </a:p>
              <a:p>
                <a:pPr marL="342900" indent="-342900">
                  <a:buAutoNum type="arabicParenR"/>
                </a:pPr>
                <a:r>
                  <a:rPr lang="en-US" dirty="0" err="1" smtClean="0"/>
                  <a:t>Quantative</a:t>
                </a:r>
                <a:r>
                  <a:rPr lang="en-US" dirty="0" smtClean="0"/>
                  <a:t> / Qualitative </a:t>
                </a:r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Difference between Linear Systems</a:t>
                </a:r>
              </a:p>
              <a:p>
                <a:pPr marL="342900" indent="-34290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2656"/>
                <a:ext cx="6984776" cy="4401974"/>
              </a:xfrm>
              <a:prstGeom prst="rect">
                <a:avLst/>
              </a:prstGeom>
              <a:blipFill rotWithShape="1">
                <a:blip r:embed="rId2"/>
                <a:stretch>
                  <a:fillRect l="-785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463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9795" y="188640"/>
                <a:ext cx="8652683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dirty="0" smtClean="0"/>
                  <a:t> Equilibrium points (page 19)</a:t>
                </a:r>
              </a:p>
              <a:p>
                <a:endParaRPr lang="en-US" dirty="0" smtClean="0"/>
              </a:p>
              <a:p>
                <a:pPr marL="285750" lvl="0" indent="-285750" latinLnBrk="1">
                  <a:buFont typeface="Wingdings" pitchFamily="2" charset="2"/>
                  <a:buChar char="§"/>
                </a:pPr>
                <a:r>
                  <a:rPr lang="en-US" dirty="0"/>
                  <a:t>Def.1.1 : A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/>
                  <a:t> is an equilibrium point of the autonomous system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if </a:t>
                </a:r>
                <a:r>
                  <a:rPr lang="en-US" dirty="0"/>
                  <a:t>it has the property that the state of the system starts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endParaRPr lang="en-US" dirty="0" smtClean="0"/>
              </a:p>
              <a:p>
                <a:pPr latinLnBrk="1"/>
                <a:r>
                  <a:rPr lang="en-US" dirty="0" smtClean="0"/>
                  <a:t>it </a:t>
                </a:r>
                <a:r>
                  <a:rPr lang="en-US" dirty="0"/>
                  <a:t>remains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/>
                  <a:t> for all future time.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1)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=0 ,  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:</m:t>
                    </m:r>
                    <m:r>
                      <a:rPr lang="en-US" b="0" i="1" dirty="0" smtClean="0">
                        <a:latin typeface="Cambria Math"/>
                      </a:rPr>
                      <m:t>𝑡h𝑒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𝑒𝑞𝑢𝑖𝑙𝑖𝑏𝑟𝑖𝑢𝑚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𝑝𝑜𝑖𝑛𝑡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2)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𝐴𝑥</m:t>
                    </m:r>
                    <m:r>
                      <a:rPr lang="en-US" b="0" i="1" dirty="0" smtClean="0">
                        <a:latin typeface="Cambria Math"/>
                      </a:rPr>
                      <m:t>=0   −→</m:t>
                    </m:r>
                    <m:r>
                      <a:rPr lang="en-US" b="0" i="1" dirty="0" smtClean="0">
                        <a:latin typeface="Cambria Math"/>
                      </a:rPr>
                      <m:t>𝑡h𝑒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𝑠𝑜𝑙𝑢𝑡𝑖𝑜𝑛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𝑎𝑙𝑤𝑎𝑦𝑠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𝑒𝑥𝑖𝑠</m:t>
                    </m:r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=0 , </m:t>
                    </m:r>
                    <m:r>
                      <a:rPr lang="en-US" b="0" i="1" dirty="0" smtClean="0">
                        <a:latin typeface="Cambria Math"/>
                      </a:rPr>
                      <m:t>𝑜𝑟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𝑖𝑛𝑓𝑖𝑛𝑖𝑡𝑒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𝑚𝑎𝑛𝑦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  <a:p>
                <a:r>
                  <a:rPr lang="en-US" dirty="0" smtClean="0"/>
                  <a:t>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=0 −→  </m:t>
                    </m:r>
                    <m:r>
                      <a:rPr lang="en-US" b="0" i="1" dirty="0" smtClean="0">
                        <a:latin typeface="Cambria Math"/>
                      </a:rPr>
                      <m:t>𝑡h𝑒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𝑠𝑜𝑙𝑢𝑡𝑖𝑜𝑛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𝑚𝑎𝑦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𝑛𝑜𝑡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𝑒𝑥𝑖𝑠𝑡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𝑜𝑟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𝑢𝑛𝑖𝑞𝑢𝑒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𝑠𝑒𝑣𝑒𝑟𝑎𝑙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𝑜𝑟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𝑖𝑛𝑓𝑖𝑛𝑖𝑡𝑒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𝑚𝑎𝑛𝑦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95" y="188640"/>
                <a:ext cx="8652683" cy="5632311"/>
              </a:xfrm>
              <a:prstGeom prst="rect">
                <a:avLst/>
              </a:prstGeom>
              <a:blipFill rotWithShape="1">
                <a:blip r:embed="rId2"/>
                <a:stretch>
                  <a:fillRect l="-563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82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611" y="188640"/>
                <a:ext cx="7920880" cy="5489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Ch.2 Two Dimensional System </a:t>
                </a:r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   The  first  order autonomous NL system</a:t>
                </a:r>
              </a:p>
              <a:p>
                <a:r>
                  <a:rPr lang="en-US" dirty="0" smtClean="0"/>
                  <a:t>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US" dirty="0" smtClean="0"/>
                  <a:t> the velocity vector </a:t>
                </a:r>
                <a:endParaRPr lang="en-US" dirty="0"/>
              </a:p>
              <a:p>
                <a:r>
                  <a:rPr lang="en-US" dirty="0" smtClean="0"/>
                  <a:t>			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0" latinLnBrk="1"/>
                <a:r>
                  <a:rPr lang="en-US" dirty="0" smtClean="0"/>
                  <a:t>1)  Equilibrium </a:t>
                </a:r>
                <a:r>
                  <a:rPr lang="en-US" dirty="0"/>
                  <a:t>points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latinLnBrk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,  </a:t>
                </a:r>
                <a:r>
                  <a:rPr lang="en-US" dirty="0">
                    <a:sym typeface="Wingdings"/>
                  </a:rPr>
                  <a:t>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1+2</m:t>
                            </m:r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k</m:t>
                    </m:r>
                    <m:r>
                      <a:rPr lang="en-US">
                        <a:latin typeface="Cambria Math"/>
                      </a:rPr>
                      <m:t>=0, ±1, ±2, …</m:t>
                    </m:r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2) Near </a:t>
                </a:r>
                <a:r>
                  <a:rPr lang="en-US" dirty="0"/>
                  <a:t>the equilibrium </a:t>
                </a:r>
                <a:r>
                  <a:rPr lang="en-US" dirty="0" smtClean="0"/>
                  <a:t>points</a:t>
                </a:r>
              </a:p>
              <a:p>
                <a:pPr lvl="1" latinLnBrk="1"/>
                <a:r>
                  <a:rPr lang="en-US" dirty="0" smtClean="0"/>
                  <a:t>Attractive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/>
                  <a:t> ,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k</m:t>
                    </m:r>
                  </m:oMath>
                </a14:m>
                <a:r>
                  <a:rPr lang="en-US" dirty="0"/>
                  <a:t>  even integers</a:t>
                </a:r>
              </a:p>
              <a:p>
                <a:pPr lvl="1" latinLnBrk="1"/>
                <a:r>
                  <a:rPr lang="en-US" dirty="0"/>
                  <a:t>Repelling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k</m:t>
                    </m:r>
                  </m:oMath>
                </a14:m>
                <a:r>
                  <a:rPr lang="en-US" dirty="0"/>
                  <a:t> odd </a:t>
                </a:r>
                <a:r>
                  <a:rPr lang="en-US" dirty="0" smtClean="0"/>
                  <a:t>integers</a:t>
                </a:r>
              </a:p>
              <a:p>
                <a:pPr lvl="1" latinLnBrk="1"/>
                <a:endParaRPr lang="en-US" dirty="0"/>
              </a:p>
              <a:p>
                <a:pPr lvl="1" latinLnBrk="1"/>
                <a:endParaRPr lang="en-US" dirty="0" smtClean="0"/>
              </a:p>
              <a:p>
                <a:pPr lvl="1" latinLnBrk="1"/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11" y="188640"/>
                <a:ext cx="7920880" cy="5489451"/>
              </a:xfrm>
              <a:prstGeom prst="rect">
                <a:avLst/>
              </a:prstGeom>
              <a:blipFill rotWithShape="1">
                <a:blip r:embed="rId2"/>
                <a:stretch>
                  <a:fillRect l="-69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11" y="4209694"/>
            <a:ext cx="8153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369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156485"/>
                <a:ext cx="8496944" cy="6424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2.1 Qualitative Behavior of Linear System:  Phase – Plane Analysis(or Vector field) in LTI </a:t>
                </a:r>
              </a:p>
              <a:p>
                <a:r>
                  <a:rPr lang="en-US" dirty="0" smtClean="0"/>
                  <a:t>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-Practically only in 2-Dim system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-Benefit: in NL, if there is no analytic solution to a dynamic equation, </a:t>
                </a:r>
                <a:r>
                  <a:rPr lang="en-US" dirty="0"/>
                  <a:t>q</a:t>
                </a:r>
                <a:r>
                  <a:rPr lang="en-US" dirty="0" smtClean="0"/>
                  <a:t>ualitatively analysis is provided </a:t>
                </a:r>
              </a:p>
              <a:p>
                <a:endParaRPr lang="en-US" dirty="0" smtClean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/>
                  <a:t>Linear system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𝐴𝑥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Stable node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:</m:t>
                    </m:r>
                  </m:oMath>
                </a14:m>
                <a:r>
                  <a:rPr lang="en-US" dirty="0" smtClean="0"/>
                  <a:t> -1,-2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e-vector: [1 0]’, [-3,1]’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6485"/>
                <a:ext cx="8496944" cy="6424516"/>
              </a:xfrm>
              <a:prstGeom prst="rect">
                <a:avLst/>
              </a:prstGeom>
              <a:blipFill rotWithShape="1">
                <a:blip r:embed="rId2"/>
                <a:stretch>
                  <a:fillRect l="-574" t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20888"/>
            <a:ext cx="5328592" cy="2016224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700808"/>
            <a:ext cx="3540178" cy="2654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887" y="4221088"/>
            <a:ext cx="3389005" cy="254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86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156485"/>
                <a:ext cx="8496944" cy="4723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dirty="0" smtClean="0"/>
                  <a:t>  The Second order system: Phase – Plane Analysis(or Vector field) in LTI 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r>
                  <a:rPr lang="en-US" dirty="0" smtClean="0"/>
                  <a:t>2) Unstable node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:</m:t>
                    </m:r>
                  </m:oMath>
                </a14:m>
                <a:r>
                  <a:rPr lang="en-US" dirty="0" smtClean="0"/>
                  <a:t> real negative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3) Saddle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-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)=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−1,2</m:t>
                        </m:r>
                      </m:e>
                    </m:d>
                  </m:oMath>
                </a14:m>
                <a:r>
                  <a:rPr lang="en-US" b="0" dirty="0" smtClean="0"/>
                  <a:t> </a:t>
                </a:r>
                <a:r>
                  <a:rPr lang="en-US" dirty="0" smtClean="0"/>
                  <a:t>     real,opposite sign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e-vector =[1;0]; [1 1];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6485"/>
                <a:ext cx="8496944" cy="4723729"/>
              </a:xfrm>
              <a:prstGeom prst="rect">
                <a:avLst/>
              </a:prstGeom>
              <a:blipFill rotWithShape="1">
                <a:blip r:embed="rId2"/>
                <a:stretch>
                  <a:fillRect l="-574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24" y="530667"/>
            <a:ext cx="3203848" cy="2401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903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156485"/>
                <a:ext cx="8496944" cy="4485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dirty="0" smtClean="0"/>
                  <a:t> The Second order system: Phase – Plane Analysis(or Vector field) in LTI </a:t>
                </a:r>
              </a:p>
              <a:p>
                <a:endParaRPr lang="en-US" dirty="0"/>
              </a:p>
              <a:p>
                <a:r>
                  <a:rPr lang="en-US" dirty="0" smtClean="0"/>
                  <a:t>4) Stable node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e-vector =[ 1 0; -1 0];</a:t>
                </a:r>
              </a:p>
              <a:p>
                <a:endParaRPr lang="en-US" dirty="0"/>
              </a:p>
              <a:p>
                <a:r>
                  <a:rPr lang="en-US" dirty="0" smtClean="0"/>
                  <a:t>   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6485"/>
                <a:ext cx="8496944" cy="4485523"/>
              </a:xfrm>
              <a:prstGeom prst="rect">
                <a:avLst/>
              </a:prstGeom>
              <a:blipFill rotWithShape="1">
                <a:blip r:embed="rId2"/>
                <a:stretch>
                  <a:fillRect l="-574" t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292" y="2204864"/>
            <a:ext cx="432219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40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156485"/>
                <a:ext cx="8496944" cy="5277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dirty="0" smtClean="0"/>
                  <a:t>The Second order system: Phase – Plane Analysis(or Vector field, phase portrait) in LTI </a:t>
                </a:r>
              </a:p>
              <a:p>
                <a:endParaRPr lang="en-US" dirty="0"/>
              </a:p>
              <a:p>
                <a:r>
                  <a:rPr lang="en-US" dirty="0" smtClean="0"/>
                  <a:t>5) Oscillation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:</m:t>
                    </m:r>
                  </m:oMath>
                </a14:m>
                <a:r>
                  <a:rPr lang="en-US" dirty="0" smtClean="0"/>
                  <a:t> complex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6) Unstable focus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:</m:t>
                    </m:r>
                  </m:oMath>
                </a14:m>
                <a:r>
                  <a:rPr lang="en-US" dirty="0" smtClean="0"/>
                  <a:t> complex with a positive real 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6485"/>
                <a:ext cx="8496944" cy="5277727"/>
              </a:xfrm>
              <a:prstGeom prst="rect">
                <a:avLst/>
              </a:prstGeom>
              <a:blipFill rotWithShape="1">
                <a:blip r:embed="rId2"/>
                <a:stretch>
                  <a:fillRect l="-574" t="-578"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76672"/>
            <a:ext cx="326566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63" y="3140967"/>
            <a:ext cx="3671937" cy="275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292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1236" y="188640"/>
                <a:ext cx="7056784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1.2 Non-linear Phenomena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dirty="0" smtClean="0"/>
                  <a:t>Limit cycle </a:t>
                </a:r>
              </a:p>
              <a:p>
                <a:r>
                  <a:rPr lang="en-US" dirty="0"/>
                  <a:t>a </a:t>
                </a:r>
                <a:r>
                  <a:rPr lang="en-US" b="1" dirty="0"/>
                  <a:t>limit cycle</a:t>
                </a:r>
                <a:r>
                  <a:rPr lang="en-US" dirty="0"/>
                  <a:t> is a closed </a:t>
                </a:r>
                <a:r>
                  <a:rPr lang="en-US" dirty="0">
                    <a:hlinkClick r:id="rId2" tooltip="Trajectory"/>
                  </a:rPr>
                  <a:t>trajectory</a:t>
                </a:r>
                <a:r>
                  <a:rPr lang="en-US" dirty="0"/>
                  <a:t> in phase space having the property that at least one other trajectory spirals </a:t>
                </a:r>
                <a:r>
                  <a:rPr lang="en-US" dirty="0" smtClean="0"/>
                  <a:t>into it (or out of it).</a:t>
                </a:r>
              </a:p>
              <a:p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A closed trajectory:  periodic trajectory,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∃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It is isolated, i.e., </a:t>
                </a:r>
                <a:r>
                  <a:rPr lang="en-US" dirty="0"/>
                  <a:t>there is some </a:t>
                </a:r>
                <a:r>
                  <a:rPr lang="en-US" dirty="0" smtClean="0"/>
                  <a:t>neighborhood </a:t>
                </a:r>
                <a:r>
                  <a:rPr lang="en-US" dirty="0"/>
                  <a:t>of this trajectory which doesn't contain any other periodic orbits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It is only in NL</a:t>
                </a:r>
              </a:p>
              <a:p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Closed trajectories(oscillatory, resonant) in linear system  is not a limit cycle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Stable, Unstable, semi-stable limit cycles </a:t>
                </a:r>
                <a:endParaRPr lang="en-US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36" y="188640"/>
                <a:ext cx="7056784" cy="5078313"/>
              </a:xfrm>
              <a:prstGeom prst="rect">
                <a:avLst/>
              </a:prstGeom>
              <a:blipFill rotWithShape="1">
                <a:blip r:embed="rId3"/>
                <a:stretch>
                  <a:fillRect l="-691" t="-600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299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5536" y="260648"/>
                <a:ext cx="7416824" cy="6266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/>
                  <a:t>Example: Van der Pol  Oscillator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acc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=0, 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1) State-space model: 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=1.5</m:t>
                    </m:r>
                  </m:oMath>
                </a14:m>
                <a:r>
                  <a:rPr lang="en-US" b="0" dirty="0" smtClean="0"/>
                  <a:t>, with the initial points =(-0.1, 0.1)   , (-1, 2)</a:t>
                </a:r>
              </a:p>
              <a:p>
                <a:pPr latinLnBrk="1"/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endParaRPr lang="en-US" dirty="0" smtClean="0"/>
              </a:p>
              <a:p>
                <a:pPr latinLnBrk="1"/>
                <a:endParaRPr lang="en-US" dirty="0" smtClean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atinLnBrk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0648"/>
                <a:ext cx="7416824" cy="6266972"/>
              </a:xfrm>
              <a:prstGeom prst="rect">
                <a:avLst/>
              </a:prstGeom>
              <a:blipFill rotWithShape="1">
                <a:blip r:embed="rId2"/>
                <a:stretch>
                  <a:fillRect l="-740" t="-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45311"/>
            <a:ext cx="4933071" cy="3698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13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67544" y="476672"/>
                <a:ext cx="7416824" cy="2823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dirty="0" smtClean="0"/>
                  <a:t>2)  Linearization </a:t>
                </a:r>
                <a:endParaRPr lang="en-US" dirty="0"/>
              </a:p>
              <a:p>
                <a:pPr latinLnBrk="1"/>
                <a:r>
                  <a:rPr lang="en-US" dirty="0"/>
                  <a:t>At equilibrium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0,0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oscillation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endParaRPr lang="en-US" dirty="0"/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 smtClean="0">
                    <a:sym typeface="Wingdings" pitchFamily="2" charset="2"/>
                  </a:rPr>
                  <a:t>  Totally different to the real system except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76672"/>
                <a:ext cx="7416824" cy="2823530"/>
              </a:xfrm>
              <a:prstGeom prst="rect">
                <a:avLst/>
              </a:prstGeom>
              <a:blipFill rotWithShape="1">
                <a:blip r:embed="rId2"/>
                <a:stretch>
                  <a:fillRect l="-740" t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26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427" y="260648"/>
                <a:ext cx="8784976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Introduction </a:t>
                </a:r>
              </a:p>
              <a:p>
                <a:pPr marL="285750" indent="-285750">
                  <a:buFont typeface="Wingdings" pitchFamily="2" charset="2"/>
                  <a:buChar char="v"/>
                </a:pPr>
                <a:endParaRPr lang="en-US" dirty="0"/>
              </a:p>
              <a:p>
                <a:r>
                  <a:rPr lang="en-US" dirty="0" smtClean="0"/>
                  <a:t>1.1 Non linear  Model </a:t>
                </a:r>
              </a:p>
              <a:p>
                <a:r>
                  <a:rPr lang="en-US" dirty="0" smtClean="0"/>
                  <a:t>   </a:t>
                </a:r>
              </a:p>
              <a:p>
                <a:pPr marL="342900" indent="-342900">
                  <a:buAutoNum type="arabicParenR" startAt="2"/>
                </a:pPr>
                <a:r>
                  <a:rPr lang="en-US" dirty="0" smtClean="0"/>
                  <a:t>State space model of linear differential equations</a:t>
                </a:r>
              </a:p>
              <a:p>
                <a:endParaRPr lang="en-US" dirty="0"/>
              </a:p>
              <a:p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/>
                      </a:rPr>
                      <m:t> 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Ax</m:t>
                    </m:r>
                    <m:r>
                      <a:rPr lang="en-US" b="0" i="0" dirty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Bu</m:t>
                    </m:r>
                    <m:r>
                      <a:rPr lang="en-US" b="0" i="0" dirty="0" smtClean="0">
                        <a:latin typeface="Cambria Math"/>
                      </a:rPr>
                      <m:t>  , 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∈ 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   , 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  <m:r>
                      <a:rPr lang="en-US" i="1" dirty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with  n independent boundary conditions ( in general initial points) 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𝑢𝑛𝑖𝑞𝑢𝑒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**  Boundary conditions</a:t>
                </a:r>
              </a:p>
              <a:p>
                <a:endParaRPr lang="en-US" dirty="0"/>
              </a:p>
              <a:p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𝑓𝑖𝑥𝑒𝑑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𝑘𝑛𝑜𝑤𝑛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</a:p>
              <a:p>
                <a:endParaRPr lang="en-US" dirty="0"/>
              </a:p>
              <a:p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7" y="260648"/>
                <a:ext cx="8784976" cy="5355312"/>
              </a:xfrm>
              <a:prstGeom prst="rect">
                <a:avLst/>
              </a:prstGeom>
              <a:blipFill rotWithShape="1">
                <a:blip r:embed="rId2"/>
                <a:stretch>
                  <a:fillRect l="-555" t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5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512" y="116632"/>
                <a:ext cx="8774710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lvl="0" indent="-342900" latinLnBrk="1">
                  <a:buAutoNum type="arabicParenR" startAt="3"/>
                </a:pPr>
                <a:r>
                  <a:rPr lang="en-US" dirty="0" smtClean="0"/>
                  <a:t>Original </a:t>
                </a:r>
                <a:r>
                  <a:rPr lang="en-US" dirty="0"/>
                  <a:t>case with different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μ</m:t>
                    </m:r>
                    <m:r>
                      <a:rPr lang="en-US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 assuming the initial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1,0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(3,0)</m:t>
                    </m:r>
                  </m:oMath>
                </a14:m>
                <a:endParaRPr lang="en-US" dirty="0" smtClean="0"/>
              </a:p>
              <a:p>
                <a:pPr marL="342900" lvl="0" indent="-342900" latinLnBrk="1">
                  <a:buAutoNum type="arabicParenR" startAt="3"/>
                </a:pPr>
                <a:endParaRPr lang="en-US" dirty="0"/>
              </a:p>
              <a:p>
                <a:pPr marL="342900" lvl="0" indent="-342900" latinLnBrk="1"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μ</m:t>
                    </m:r>
                    <m:r>
                      <a:rPr lang="en-US">
                        <a:latin typeface="Cambria Math"/>
                      </a:rPr>
                      <m:t>=0.125</m:t>
                    </m:r>
                  </m:oMath>
                </a14:m>
                <a:r>
                  <a:rPr lang="en-US" dirty="0"/>
                  <a:t>, then the circle of the linearized trajectories is </a:t>
                </a:r>
                <a:r>
                  <a:rPr lang="en-US" dirty="0" smtClean="0"/>
                  <a:t>distorted</a:t>
                </a:r>
              </a:p>
              <a:p>
                <a:pPr marL="342900" lvl="0" indent="-342900" latinLnBrk="1">
                  <a:buAutoNum type="alphaLcParenR"/>
                </a:pPr>
                <a:endParaRPr lang="en-US" dirty="0"/>
              </a:p>
              <a:p>
                <a:pPr lvl="0" latinLnBrk="1"/>
                <a:r>
                  <a:rPr lang="en-US" dirty="0" smtClean="0"/>
                  <a:t>b)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μ</m:t>
                    </m:r>
                    <m:r>
                      <a:rPr lang="en-US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, regardless of initial points the trajectories converge to only one isolated orbit.</a:t>
                </a:r>
              </a:p>
              <a:p>
                <a:pPr latinLnBrk="1"/>
                <a:r>
                  <a:rPr lang="en-US" dirty="0"/>
                  <a:t> This isolated orbit is called a limit cycle.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8774710" cy="2031325"/>
              </a:xfrm>
              <a:prstGeom prst="rect">
                <a:avLst/>
              </a:prstGeom>
              <a:blipFill rotWithShape="1">
                <a:blip r:embed="rId2"/>
                <a:stretch>
                  <a:fillRect l="-556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2241413"/>
            <a:ext cx="7920880" cy="21736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49019" y="4415099"/>
                <a:ext cx="6581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 Linearized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μ</m:t>
                    </m:r>
                    <m:r>
                      <a:rPr lang="en-US" smtClean="0">
                        <a:latin typeface="Cambria Math"/>
                      </a:rPr>
                      <m:t>=0.125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μ</m:t>
                    </m:r>
                    <m:r>
                      <a:rPr lang="en-US" smtClean="0">
                        <a:latin typeface="Cambria Math"/>
                      </a:rPr>
                      <m:t>=1,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the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trajectoy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with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the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initial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points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19" y="4415099"/>
                <a:ext cx="658186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4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738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4611" y="116632"/>
                <a:ext cx="8676456" cy="6152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dirty="0" smtClean="0"/>
                  <a:t>Chaos :  Higher Order System </a:t>
                </a:r>
              </a:p>
              <a:p>
                <a:endParaRPr lang="en-US" dirty="0"/>
              </a:p>
              <a:p>
                <a:r>
                  <a:rPr lang="en-US" dirty="0" smtClean="0"/>
                  <a:t>   The dimension in SS is greater than 2. </a:t>
                </a:r>
              </a:p>
              <a:p>
                <a:endParaRPr lang="en-US" dirty="0"/>
              </a:p>
              <a:p>
                <a:r>
                  <a:rPr lang="en-US" dirty="0" smtClean="0"/>
                  <a:t>1.8.1 Chaos (Lorenz equation)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𝑟𝑥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𝑥𝑧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𝑥𝑦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𝑏𝑧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Assign the parameters as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σ</m:t>
                      </m:r>
                      <m:r>
                        <a:rPr lang="en-US">
                          <a:latin typeface="Cambria Math"/>
                        </a:rPr>
                        <m:t>=10,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r</m:t>
                      </m:r>
                      <m:r>
                        <a:rPr lang="en-US">
                          <a:latin typeface="Cambria Math"/>
                        </a:rPr>
                        <m:t>=28,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b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</a:rPr>
                        <m:t>𝑤𝑖𝑡h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=[−15,15, 20]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Random behavior.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Equilibrium point = (0,0). Linearization is not good.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Phase – plane method is not good since 3D 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No  limit cycle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11" y="116632"/>
                <a:ext cx="8676456" cy="6152710"/>
              </a:xfrm>
              <a:prstGeom prst="rect">
                <a:avLst/>
              </a:prstGeom>
              <a:blipFill rotWithShape="1">
                <a:blip r:embed="rId2"/>
                <a:stretch>
                  <a:fillRect l="-632" t="-496"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04" y="3569173"/>
            <a:ext cx="2540083" cy="1129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525188"/>
            <a:ext cx="2717983" cy="11650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092" y="3547776"/>
            <a:ext cx="2587209" cy="11094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4823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476672"/>
            <a:ext cx="4930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1.9 Examples of non-linear system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Magnetic Suspension system</a:t>
            </a:r>
          </a:p>
          <a:p>
            <a:r>
              <a:rPr lang="en-US" dirty="0"/>
              <a:t> </a:t>
            </a:r>
            <a:r>
              <a:rPr lang="en-US" dirty="0" smtClean="0"/>
              <a:t>- high speed train. Magnetic bearing, gyroscope,…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5742210" cy="334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572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0674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54868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Inverted pendulum on a 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55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64484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1931" y="349519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Ball and beam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89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764704"/>
            <a:ext cx="49142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Ending Remark – features of Non Linear System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r>
              <a:rPr lang="en-US" dirty="0" smtClean="0"/>
              <a:t>  -  Equilibrium points</a:t>
            </a:r>
          </a:p>
          <a:p>
            <a:endParaRPr lang="en-US" dirty="0"/>
          </a:p>
          <a:p>
            <a:r>
              <a:rPr lang="en-US" dirty="0" smtClean="0"/>
              <a:t>  - Finite escape time</a:t>
            </a:r>
          </a:p>
          <a:p>
            <a:endParaRPr lang="en-US" dirty="0"/>
          </a:p>
          <a:p>
            <a:r>
              <a:rPr lang="en-US" dirty="0" smtClean="0"/>
              <a:t>  - limit cycle </a:t>
            </a:r>
          </a:p>
          <a:p>
            <a:endParaRPr lang="en-US" dirty="0"/>
          </a:p>
          <a:p>
            <a:r>
              <a:rPr lang="en-US" dirty="0" smtClean="0"/>
              <a:t>  - Chaos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1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40282" y="188640"/>
                <a:ext cx="8784976" cy="6213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1.1 Non linear Model </a:t>
                </a:r>
              </a:p>
              <a:p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1.2 Existence solution of Non-Linear  System  - </a:t>
                </a:r>
                <a:r>
                  <a:rPr lang="en-US" b="1" dirty="0" err="1" smtClean="0"/>
                  <a:t>Lipschitz</a:t>
                </a:r>
                <a:r>
                  <a:rPr lang="en-US" b="1" dirty="0" smtClean="0"/>
                  <a:t> condition</a:t>
                </a:r>
              </a:p>
              <a:p>
                <a:endParaRPr lang="en-US" dirty="0" smtClean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err="1" smtClean="0"/>
                  <a:t>Lipschitz</a:t>
                </a:r>
                <a:r>
                  <a:rPr lang="en-US" dirty="0" smtClean="0"/>
                  <a:t> Existence and Uniqueness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latinLnBrk="1"/>
                <a:r>
                  <a:rPr lang="en-US" dirty="0" smtClean="0"/>
                  <a:t>     </a:t>
                </a:r>
                <a:r>
                  <a:rPr lang="en-US" dirty="0" smtClean="0"/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piecewise continuous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</m:oMath>
                </a14:m>
                <a:endParaRPr lang="en-US" dirty="0"/>
              </a:p>
              <a:p>
                <a:pPr latinLnBrk="1"/>
                <a:r>
                  <a:rPr lang="en-US" dirty="0" smtClean="0"/>
                  <a:t>    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locally </a:t>
                </a:r>
                <a:r>
                  <a:rPr lang="en-US" dirty="0" err="1"/>
                  <a:t>Lipschitz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</m:oMath>
                </a14:m>
                <a:r>
                  <a:rPr lang="en-US" dirty="0"/>
                  <a:t> at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∃ 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N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i="1" dirty="0" smtClean="0"/>
              </a:p>
              <a:p>
                <a:pPr latinLnBrk="1"/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such </a:t>
                </a:r>
                <a:r>
                  <a:rPr lang="en-US" dirty="0" smtClean="0"/>
                  <a:t>that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∀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  <m:r>
                      <a:rPr lang="en-US" i="1">
                        <a:latin typeface="Cambria Math"/>
                      </a:rPr>
                      <m:t>, ∃ 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 such that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 ≤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−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  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locally </a:t>
                </a:r>
                <a:r>
                  <a:rPr lang="en-US" dirty="0" err="1"/>
                  <a:t>Lipschitz</a:t>
                </a:r>
                <a:r>
                  <a:rPr lang="en-US" dirty="0"/>
                  <a:t> on a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locally </a:t>
                </a:r>
                <a:r>
                  <a:rPr lang="en-US" dirty="0" err="1"/>
                  <a:t>Lipschitz</a:t>
                </a:r>
                <a:r>
                  <a:rPr lang="en-US" dirty="0"/>
                  <a:t> at every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  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globally </a:t>
                </a:r>
                <a:r>
                  <a:rPr lang="en-US" dirty="0" err="1"/>
                  <a:t>Lipschitz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 %% if  globally </a:t>
                </a:r>
                <a:r>
                  <a:rPr lang="en-US" dirty="0" err="1" smtClean="0"/>
                  <a:t>Lipschitz</a:t>
                </a:r>
                <a:r>
                  <a:rPr lang="en-US" dirty="0" smtClean="0"/>
                  <a:t> , then </a:t>
                </a:r>
                <a:r>
                  <a:rPr lang="en-US" dirty="0" smtClean="0">
                    <a:sym typeface="Wingdings" pitchFamily="2" charset="2"/>
                  </a:rPr>
                  <a:t> locally </a:t>
                </a:r>
                <a:r>
                  <a:rPr lang="en-US" dirty="0" err="1">
                    <a:sym typeface="Wingdings" pitchFamily="2" charset="2"/>
                  </a:rPr>
                  <a:t>L</a:t>
                </a:r>
                <a:r>
                  <a:rPr lang="en-US" dirty="0" err="1" smtClean="0">
                    <a:sym typeface="Wingdings" pitchFamily="2" charset="2"/>
                  </a:rPr>
                  <a:t>ipschitz</a:t>
                </a:r>
                <a:r>
                  <a:rPr lang="en-US" dirty="0" smtClean="0">
                    <a:sym typeface="Wingdings" pitchFamily="2" charset="2"/>
                  </a:rPr>
                  <a:t> </a:t>
                </a:r>
              </a:p>
              <a:p>
                <a:pPr latinLnBrk="1"/>
                <a:r>
                  <a:rPr lang="en-US" dirty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          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 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82" y="188640"/>
                <a:ext cx="8784976" cy="6213945"/>
              </a:xfrm>
              <a:prstGeom prst="rect">
                <a:avLst/>
              </a:prstGeom>
              <a:blipFill rotWithShape="1">
                <a:blip r:embed="rId2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3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512" y="332656"/>
                <a:ext cx="8784976" cy="5321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latinLnBrk="1">
                  <a:buFont typeface="Wingdings" pitchFamily="2" charset="2"/>
                  <a:buChar char="q"/>
                </a:pPr>
                <a:r>
                  <a:rPr lang="en-US" dirty="0" smtClean="0"/>
                  <a:t>Comments on </a:t>
                </a:r>
                <a:r>
                  <a:rPr lang="en-US" dirty="0" err="1" smtClean="0"/>
                  <a:t>Lipschitz</a:t>
                </a:r>
                <a:r>
                  <a:rPr lang="en-US" dirty="0" smtClean="0"/>
                  <a:t> Condition </a:t>
                </a:r>
              </a:p>
              <a:p>
                <a:pPr marL="285750" indent="-285750" latinLnBrk="1">
                  <a:buFont typeface="Wingdings" pitchFamily="2" charset="2"/>
                  <a:buChar char="q"/>
                </a:pPr>
                <a:endParaRPr lang="en-US" dirty="0"/>
              </a:p>
              <a:p>
                <a:pPr lvl="0" latinLnBrk="1"/>
                <a:r>
                  <a:rPr lang="en-US" dirty="0"/>
                  <a:t>Kim’s comment : </a:t>
                </a:r>
                <a:r>
                  <a:rPr lang="en-US" dirty="0" err="1"/>
                  <a:t>Lipschitz</a:t>
                </a:r>
                <a:r>
                  <a:rPr lang="en-US" dirty="0"/>
                  <a:t> </a:t>
                </a:r>
                <a:r>
                  <a:rPr lang="en-US" dirty="0" smtClean="0"/>
                  <a:t>condition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∃ 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&gt;  0  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. 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ym typeface="Wingdings"/>
                  </a:rPr>
                  <a:t></a:t>
                </a:r>
                <a:r>
                  <a:rPr lang="en-US" dirty="0"/>
                  <a:t> any two points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y</m:t>
                    </m:r>
                  </m:oMath>
                </a14:m>
                <a:r>
                  <a:rPr lang="en-US" dirty="0"/>
                  <a:t> slope is less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</m:t>
                    </m:r>
                  </m:oMath>
                </a14:m>
                <a:endParaRPr lang="en-US" dirty="0"/>
              </a:p>
              <a:p>
                <a:pPr lvl="0" latinLnBrk="1"/>
                <a:endParaRPr lang="en-US" dirty="0" smtClean="0"/>
              </a:p>
              <a:p>
                <a:pPr lvl="0" latinLnBrk="1"/>
                <a:r>
                  <a:rPr lang="en-US" dirty="0" smtClean="0"/>
                  <a:t>-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df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dx</m:t>
                        </m:r>
                      </m:den>
                    </m:f>
                  </m:oMath>
                </a14:m>
                <a:r>
                  <a:rPr lang="en-US" dirty="0"/>
                  <a:t> are continuous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Lipschitz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-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f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are continuous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on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locally </a:t>
                </a:r>
                <a:r>
                  <a:rPr lang="en-US" dirty="0" err="1"/>
                  <a:t>Lipschitz</a:t>
                </a:r>
                <a:r>
                  <a:rPr lang="en-US" dirty="0"/>
                  <a:t> on the </a:t>
                </a:r>
                <a:r>
                  <a:rPr lang="en-US" dirty="0" smtClean="0"/>
                  <a:t>domain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-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f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are continuous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globally </a:t>
                </a:r>
                <a:r>
                  <a:rPr lang="en-US" dirty="0" err="1"/>
                  <a:t>Lipschitz</a:t>
                </a:r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lvl="0" latinLnBrk="1"/>
                <a:endParaRPr lang="en-US" dirty="0"/>
              </a:p>
              <a:p>
                <a:pPr latinLnBrk="1"/>
                <a:r>
                  <a:rPr lang="en-US" b="1" dirty="0" smtClean="0"/>
                  <a:t>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𝝏</m:t>
                        </m:r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𝛛</m:t>
                        </m:r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dirty="0"/>
                  <a:t> are bounded by constants independent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𝐭</m:t>
                    </m:r>
                    <m:r>
                      <a:rPr lang="en-US" b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𝐱</m:t>
                    </m:r>
                    <m:r>
                      <a:rPr lang="en-US" b="1">
                        <a:latin typeface="Cambria Math"/>
                      </a:rPr>
                      <m:t>)</m:t>
                    </m:r>
                  </m:oMath>
                </a14:m>
                <a:endParaRPr lang="en-US" b="1" dirty="0"/>
              </a:p>
              <a:p>
                <a:pPr latinLnBrk="1"/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32656"/>
                <a:ext cx="8784976" cy="5321650"/>
              </a:xfrm>
              <a:prstGeom prst="rect">
                <a:avLst/>
              </a:prstGeom>
              <a:blipFill rotWithShape="1">
                <a:blip r:embed="rId2"/>
                <a:stretch>
                  <a:fillRect l="-555" t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5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332656"/>
                <a:ext cx="8496944" cy="611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Examples</a:t>
                </a:r>
              </a:p>
              <a:p>
                <a:pPr marL="342900" lvl="0" indent="-342900" latinLnBrk="1">
                  <a:buAutoNum type="arabicParenR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𝐴𝑥</m:t>
                    </m:r>
                  </m:oMath>
                </a14:m>
                <a:r>
                  <a:rPr lang="en-US" dirty="0"/>
                  <a:t> is globally </a:t>
                </a:r>
                <a:r>
                  <a:rPr lang="en-US" dirty="0" err="1"/>
                  <a:t>Lipschitz</a:t>
                </a:r>
                <a:r>
                  <a:rPr lang="en-US" dirty="0"/>
                  <a:t>  </a:t>
                </a:r>
                <a:endParaRPr lang="en-US" dirty="0" smtClean="0"/>
              </a:p>
              <a:p>
                <a:pPr lvl="0" latinLnBrk="1"/>
                <a:endParaRPr lang="en-US" dirty="0"/>
              </a:p>
              <a:p>
                <a:pPr lvl="0" latinLnBrk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2)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locally </a:t>
                </a:r>
                <a:r>
                  <a:rPr lang="en-US" dirty="0" err="1"/>
                  <a:t>Lipschitz</a:t>
                </a:r>
                <a:r>
                  <a:rPr lang="en-US" dirty="0"/>
                  <a:t> but not globally</a:t>
                </a:r>
                <a:r>
                  <a:rPr lang="en-US" dirty="0" smtClean="0"/>
                  <a:t>.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3)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=−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locally </a:t>
                </a:r>
                <a:r>
                  <a:rPr lang="en-US" dirty="0" err="1"/>
                  <a:t>Lipschitz</a:t>
                </a:r>
                <a:r>
                  <a:rPr lang="en-US" dirty="0"/>
                  <a:t> but not globally</a:t>
                </a:r>
                <a:r>
                  <a:rPr lang="en-US" dirty="0" smtClean="0"/>
                  <a:t>.</a:t>
                </a:r>
              </a:p>
              <a:p>
                <a:pPr lvl="0" latinLnBrk="1"/>
                <a:r>
                  <a:rPr lang="en-US" dirty="0" smtClean="0"/>
                  <a:t>4)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, 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is not </a:t>
                </a:r>
                <a:r>
                  <a:rPr lang="en-US" dirty="0" err="1"/>
                  <a:t>Lipschitz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=0, 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/>
                      </a:rPr>
                      <m:t>−→∞ </m:t>
                    </m:r>
                    <m:r>
                      <a:rPr lang="en-US" i="1">
                        <a:latin typeface="Cambria Math"/>
                      </a:rPr>
                      <m:t>𝑎𝑠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−→0</m:t>
                    </m:r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However it is locally </a:t>
                </a:r>
                <a:r>
                  <a:rPr lang="en-US" dirty="0" err="1"/>
                  <a:t>Lipschitz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 ∈[ 1   2]</m:t>
                    </m:r>
                  </m:oMath>
                </a14:m>
                <a:endParaRPr lang="en-US" dirty="0" smtClean="0"/>
              </a:p>
              <a:p>
                <a:pPr latinLnBrk="1"/>
                <a:endParaRPr lang="en-US" dirty="0" smtClean="0"/>
              </a:p>
              <a:p>
                <a:pPr latinLnBrk="1"/>
                <a:endParaRPr lang="en-US" dirty="0"/>
              </a:p>
              <a:p>
                <a:pPr lvl="0" latinLnBrk="1"/>
                <a:r>
                  <a:rPr lang="en-US" dirty="0"/>
                  <a:t>Ex.1.1 :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Is locally </a:t>
                </a:r>
                <a:r>
                  <a:rPr lang="en-US" dirty="0" err="1"/>
                  <a:t>Lipschitz</a:t>
                </a:r>
                <a:r>
                  <a:rPr lang="en-US" dirty="0"/>
                  <a:t> but not globally(why? see the textbook).</a:t>
                </a:r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496944" cy="6119560"/>
              </a:xfrm>
              <a:prstGeom prst="rect">
                <a:avLst/>
              </a:prstGeom>
              <a:blipFill rotWithShape="1">
                <a:blip r:embed="rId3"/>
                <a:stretch>
                  <a:fillRect l="-574" t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4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9512" y="385802"/>
                <a:ext cx="8471615" cy="5038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 smtClean="0"/>
                  <a:t>Lemma 1.1 (for Uniqueness) </a:t>
                </a:r>
                <a:endParaRPr lang="en-US" b="0" i="1" dirty="0" smtClean="0">
                  <a:latin typeface="Cambria Math"/>
                </a:endParaRPr>
              </a:p>
              <a:p>
                <a:pPr lvl="0" latinLnBrk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piecewise </a:t>
                </a:r>
                <a:r>
                  <a:rPr lang="en-US" dirty="0"/>
                  <a:t>continuous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lit/>
                      </m:rPr>
                      <a:rPr lang="en-US">
                        <a:latin typeface="Cambria Math"/>
                      </a:rPr>
                      <m:t>∈</m:t>
                    </m:r>
                    <m:r>
                      <a:rPr lang="en-US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and locally </a:t>
                </a:r>
                <a:r>
                  <a:rPr lang="en-US" dirty="0" err="1"/>
                  <a:t>Lipschitz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 ∀ [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 Then</a:t>
                </a:r>
              </a:p>
              <a:p>
                <a:pPr latinLnBrk="1"/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∃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δ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has a unique solution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atinLnBrk="1"/>
                <a:endParaRPr lang="en-US" dirty="0" smtClean="0"/>
              </a:p>
              <a:p>
                <a:pPr marL="285750" indent="-285750" latinLnBrk="1">
                  <a:buFont typeface="Arial" charset="0"/>
                  <a:buChar char="•"/>
                </a:pPr>
                <a:r>
                  <a:rPr lang="en-US" dirty="0" smtClean="0"/>
                  <a:t>solution over in a finite time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285750" indent="-285750" latinLnBrk="1">
                  <a:buFont typeface="Arial" charset="0"/>
                  <a:buChar char="•"/>
                </a:pPr>
                <a:endParaRPr lang="en-US" dirty="0"/>
              </a:p>
              <a:p>
                <a:pPr marL="285750" indent="-285750" latinLnBrk="1">
                  <a:buFont typeface="Wingdings" pitchFamily="2" charset="2"/>
                  <a:buChar char="v"/>
                </a:pPr>
                <a:r>
                  <a:rPr lang="en-US" dirty="0" smtClean="0"/>
                  <a:t>Ex.1.3 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1)  Guess a solution </a:t>
                </a:r>
              </a:p>
              <a:p>
                <a:pPr latinLnBrk="1"/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=−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  −→ 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 =−</m:t>
                    </m:r>
                    <m:r>
                      <a:rPr lang="en-US" b="0" i="1" smtClean="0">
                        <a:latin typeface="Cambria Math"/>
                      </a:rPr>
                      <m:t>𝑑𝑡</m:t>
                    </m:r>
                    <m:r>
                      <a:rPr lang="en-US" b="0" i="1" smtClean="0">
                        <a:latin typeface="Cambria Math"/>
                      </a:rPr>
                      <m:t>    →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  <m:r>
                          <a:rPr lang="en-US" b="0" i="1" smtClean="0">
                            <a:latin typeface="Cambria Math"/>
                          </a:rPr>
                          <m:t> =−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 −→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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 smtClean="0"/>
                  <a:t>  2) Analyze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locally </a:t>
                </a:r>
                <a:r>
                  <a:rPr lang="en-US" dirty="0" err="1"/>
                  <a:t>Lipschitz</a:t>
                </a:r>
                <a:r>
                  <a:rPr lang="en-US" dirty="0"/>
                  <a:t> not globally. The solution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−1, </m:t>
                    </m:r>
                  </m:oMath>
                </a14:m>
                <a:r>
                  <a:rPr lang="en-US" dirty="0"/>
                  <a:t>is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=1/(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 smtClean="0"/>
                  <a:t>  </a:t>
                </a:r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  </a:t>
                </a:r>
                <a:r>
                  <a:rPr lang="en-US" dirty="0" smtClean="0"/>
                  <a:t> Finite escape time 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85802"/>
                <a:ext cx="8471615" cy="5038880"/>
              </a:xfrm>
              <a:prstGeom prst="rect">
                <a:avLst/>
              </a:prstGeom>
              <a:blipFill rotWithShape="1">
                <a:blip r:embed="rId2"/>
                <a:stretch>
                  <a:fillRect l="-432" t="-605" b="-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15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260648"/>
                <a:ext cx="9179564" cy="592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 smtClean="0"/>
                  <a:t>Lemma 1.2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/>
                  <a:t> : piecewise continuous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dirty="0"/>
                  <a:t>globally </a:t>
                </a:r>
                <a:r>
                  <a:rPr lang="en-US" b="1" dirty="0" err="1"/>
                  <a:t>Lipschitz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∈[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lvl="0" latinLnBrk="1"/>
                <a:r>
                  <a:rPr lang="en-US" dirty="0"/>
                  <a:t> Then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has a unique solution over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0" latinLnBrk="1"/>
                <a:endParaRPr lang="en-US" dirty="0" smtClean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** comment:  </a:t>
                </a:r>
                <a:endParaRPr lang="en-US" dirty="0"/>
              </a:p>
              <a:p>
                <a:pPr latinLnBrk="1"/>
                <a:r>
                  <a:rPr lang="en-US" dirty="0"/>
                  <a:t> </a:t>
                </a:r>
              </a:p>
              <a:p>
                <a:pPr lvl="0" latinLnBrk="1"/>
                <a:r>
                  <a:rPr lang="en-US" dirty="0" smtClean="0"/>
                  <a:t>   1)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 is global </a:t>
                </a:r>
                <a:r>
                  <a:rPr lang="en-US" dirty="0" err="1" smtClean="0"/>
                  <a:t>Lipschitz</a:t>
                </a:r>
                <a:r>
                  <a:rPr lang="en-US" dirty="0" smtClean="0"/>
                  <a:t> </a:t>
                </a:r>
              </a:p>
              <a:p>
                <a:pPr lvl="0" latinLnBrk="1"/>
                <a:r>
                  <a:rPr lang="en-US" dirty="0"/>
                  <a:t>  </a:t>
                </a:r>
                <a:r>
                  <a:rPr lang="en-US" dirty="0" smtClean="0"/>
                  <a:t> 2)  Too </a:t>
                </a:r>
                <a:r>
                  <a:rPr lang="en-US" dirty="0"/>
                  <a:t>restrictive.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,…</m:t>
                    </m:r>
                  </m:oMath>
                </a14:m>
                <a:r>
                  <a:rPr lang="en-US" dirty="0"/>
                  <a:t> are all none globally </a:t>
                </a:r>
                <a:r>
                  <a:rPr lang="en-US" dirty="0" err="1"/>
                  <a:t>Lipschitz</a:t>
                </a:r>
                <a:r>
                  <a:rPr lang="en-US" dirty="0" smtClean="0"/>
                  <a:t>.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endParaRPr lang="en-US" dirty="0" smtClean="0"/>
              </a:p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/>
                  <a:t>Lemma 1.3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is </a:t>
                </a:r>
                <a:r>
                  <a:rPr lang="en-US" dirty="0"/>
                  <a:t>piecewise continuous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</m:oMath>
                </a14:m>
                <a:r>
                  <a:rPr lang="en-US" dirty="0"/>
                  <a:t> and locally </a:t>
                </a:r>
                <a:r>
                  <a:rPr lang="en-US" dirty="0" err="1"/>
                  <a:t>Lipschitz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</m:oMath>
                </a14:m>
                <a:r>
                  <a:rPr lang="en-US" dirty="0"/>
                  <a:t> on D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 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W</m:t>
                    </m:r>
                  </m:oMath>
                </a14:m>
                <a:r>
                  <a:rPr lang="en-US" dirty="0"/>
                  <a:t> be a compact (closed and bounded), and suppose it is known that every solution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/>
                  <a:t> of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W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/>
                  <a:t>. Then there is a unique solution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0" latinLnBrk="1"/>
                <a:endParaRPr lang="en-US" dirty="0"/>
              </a:p>
              <a:p>
                <a:pPr marL="285750" lvl="0" indent="-285750" latinLnBrk="1">
                  <a:buFont typeface="Wingdings" pitchFamily="2" charset="2"/>
                  <a:buChar char="v"/>
                </a:pPr>
                <a:r>
                  <a:rPr lang="en-US" dirty="0"/>
                  <a:t>Ex. </a:t>
                </a:r>
                <a:r>
                  <a:rPr lang="en-US" dirty="0" smtClean="0"/>
                  <a:t>1.4 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is not globally </a:t>
                </a:r>
                <a:r>
                  <a:rPr lang="en-US" dirty="0" err="1"/>
                  <a:t>Lipschitz</a:t>
                </a:r>
                <a:r>
                  <a:rPr lang="en-US" dirty="0"/>
                  <a:t>. But since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𝑊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𝑊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  <a:endParaRPr lang="en-US" dirty="0" smtClean="0"/>
              </a:p>
              <a:p>
                <a:pPr latinLnBrk="1"/>
                <a:r>
                  <a:rPr lang="en-US" dirty="0" smtClean="0"/>
                  <a:t>it </a:t>
                </a:r>
                <a:r>
                  <a:rPr lang="en-US" dirty="0"/>
                  <a:t>has a unique solution.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0648"/>
                <a:ext cx="9179564" cy="5921749"/>
              </a:xfrm>
              <a:prstGeom prst="rect">
                <a:avLst/>
              </a:prstGeom>
              <a:blipFill rotWithShape="1">
                <a:blip r:embed="rId2"/>
                <a:stretch>
                  <a:fillRect l="-531" t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64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1520" y="332656"/>
                <a:ext cx="8352928" cy="2421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dirty="0" smtClean="0"/>
                  <a:t>%%  Closed  </a:t>
                </a:r>
                <a:r>
                  <a:rPr lang="en-US" dirty="0"/>
                  <a:t>and open set </a:t>
                </a:r>
                <a:endParaRPr lang="en-US" dirty="0" smtClean="0"/>
              </a:p>
              <a:p>
                <a:pPr lvl="0" latinLnBrk="1"/>
                <a:endParaRPr lang="en-US" dirty="0"/>
              </a:p>
              <a:p>
                <a:pPr latinLnBrk="1"/>
                <a:r>
                  <a:rPr lang="en-US" dirty="0"/>
                  <a:t>-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∈(0,1)</m:t>
                    </m:r>
                  </m:oMath>
                </a14:m>
                <a:r>
                  <a:rPr lang="en-US" dirty="0"/>
                  <a:t> is open,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lit/>
                      </m:rPr>
                      <a:rPr lang="en-US">
                        <a:latin typeface="Cambria Math"/>
                      </a:rPr>
                      <m:t>∈</m:t>
                    </m:r>
                    <m:r>
                      <a:rPr lang="en-US">
                        <a:latin typeface="Cambria Math"/>
                      </a:rPr>
                      <m:t>[0, 1]</m:t>
                    </m:r>
                  </m:oMath>
                </a14:m>
                <a:r>
                  <a:rPr lang="en-US" dirty="0"/>
                  <a:t> is closed set </a:t>
                </a:r>
              </a:p>
              <a:p>
                <a:pPr marL="285750" indent="-285750" latinLnBrk="1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</m:t>
                    </m:r>
                    <m:r>
                      <a:rPr lang="en-US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=1,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is a closed set </a:t>
                </a:r>
                <a:endParaRPr lang="en-US" dirty="0" smtClean="0"/>
              </a:p>
              <a:p>
                <a:pPr marL="285750" indent="-285750" latinLnBrk="1">
                  <a:buFontTx/>
                  <a:buChar char="-"/>
                </a:pPr>
                <a:endParaRPr lang="en-US" dirty="0"/>
              </a:p>
              <a:p>
                <a:pPr lvl="0" latinLnBrk="1"/>
                <a:r>
                  <a:rPr lang="en-US" dirty="0" smtClean="0"/>
                  <a:t>-  Bounded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∀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</m:t>
                    </m:r>
                    <m:r>
                      <a:rPr lang="en-US">
                        <a:latin typeface="Cambria Math"/>
                      </a:rPr>
                      <m:t>,  ∃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</m:t>
                    </m:r>
                    <m:r>
                      <a:rPr lang="en-US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endParaRPr lang="en-US" dirty="0"/>
              </a:p>
              <a:p>
                <a:pPr lvl="0" latinLnBrk="1"/>
                <a:r>
                  <a:rPr lang="en-US" dirty="0" smtClean="0"/>
                  <a:t>-  Closed </a:t>
                </a:r>
                <a:r>
                  <a:rPr lang="en-US" dirty="0"/>
                  <a:t>and unbounded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</m:t>
                    </m:r>
                    <m:r>
                      <a:rPr lang="en-US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=1,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pPr lvl="0" latinLnBrk="1"/>
                <a:r>
                  <a:rPr lang="en-US" dirty="0" smtClean="0"/>
                  <a:t>-  What </a:t>
                </a:r>
                <a:r>
                  <a:rPr lang="en-US" dirty="0"/>
                  <a:t>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/>
                      </a:rPr>
                      <m:t>  ?   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/>
                      </a:rPr>
                      <m:t>=? </m:t>
                    </m:r>
                  </m:oMath>
                </a14:m>
                <a:r>
                  <a:rPr lang="en-US" dirty="0"/>
                  <a:t>  Can you draw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/>
                      </a:rPr>
                      <m:t> 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∈[−10, 10]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352928" cy="2421047"/>
              </a:xfrm>
              <a:prstGeom prst="rect">
                <a:avLst/>
              </a:prstGeom>
              <a:blipFill rotWithShape="1">
                <a:blip r:embed="rId2"/>
                <a:stretch>
                  <a:fillRect l="-584" t="-1259" b="-3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95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1318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Example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3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04664"/>
            <a:ext cx="2241669" cy="2952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67544" y="1052822"/>
                <a:ext cx="7097498" cy="55118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</a:rPr>
                        <m:t>m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y</m:t>
                          </m:r>
                        </m:e>
                      </m:acc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𝑓𝑜𝑟𝑐𝑒𝑠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  </m:t>
                      </m:r>
                      <m:r>
                        <a:rPr lang="en-US" b="0" i="1" smtClean="0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 smtClean="0"/>
              </a:p>
              <a:p>
                <a:pPr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 smtClean="0"/>
                  <a:t>: the external force</a:t>
                </a:r>
              </a:p>
              <a:p>
                <a:pPr latinLnBrk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:   the restoring force of  the spring </a:t>
                </a:r>
              </a:p>
              <a:p>
                <a:pPr latinLnBrk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dirty="0" smtClean="0"/>
                  <a:t>:   the friction (viscosity)</a:t>
                </a:r>
              </a:p>
              <a:p>
                <a:pPr latinLnBrk="1"/>
                <a:endParaRPr lang="en-US" dirty="0"/>
              </a:p>
              <a:p>
                <a:pPr marL="285750" indent="-285750" latinLnBrk="1">
                  <a:buFont typeface="Wingdings" pitchFamily="2" charset="2"/>
                  <a:buChar char="Ø"/>
                </a:pPr>
                <a:r>
                  <a:rPr lang="en-US" dirty="0" smtClean="0"/>
                  <a:t>Linear system Model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mg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ky</m:t>
                      </m:r>
                    </m:oMath>
                  </m:oMathPara>
                </a14:m>
                <a:endParaRPr lang="en-US" b="0" dirty="0" smtClean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Dynamic model</a:t>
                </a:r>
              </a:p>
              <a:p>
                <a:pPr latinLnBrk="1"/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</m:t>
                    </m:r>
                    <m:r>
                      <a:rPr lang="en-US">
                        <a:latin typeface="Cambria Math"/>
                      </a:rPr>
                      <m:t> </m:t>
                    </m:r>
                    <m:acc>
                      <m:accPr>
                        <m:chr m:val="̈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y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𝑘𝑦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𝑚𝑔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or  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the SS model is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2822"/>
                <a:ext cx="7097498" cy="5511894"/>
              </a:xfrm>
              <a:prstGeom prst="rect">
                <a:avLst/>
              </a:prstGeom>
              <a:blipFill rotWithShape="1">
                <a:blip r:embed="rId3"/>
                <a:stretch>
                  <a:fillRect l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75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1968</Words>
  <Application>Microsoft Office PowerPoint</Application>
  <PresentationFormat>On-screen Show (4:3)</PresentationFormat>
  <Paragraphs>350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skim</dc:creator>
  <cp:lastModifiedBy>skim</cp:lastModifiedBy>
  <cp:revision>48</cp:revision>
  <dcterms:created xsi:type="dcterms:W3CDTF">2024-04-08T06:48:15Z</dcterms:created>
  <dcterms:modified xsi:type="dcterms:W3CDTF">2024-04-16T06:26:54Z</dcterms:modified>
</cp:coreProperties>
</file>