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80" r:id="rId3"/>
    <p:sldId id="300" r:id="rId4"/>
    <p:sldId id="301" r:id="rId5"/>
    <p:sldId id="302" r:id="rId6"/>
    <p:sldId id="298" r:id="rId7"/>
    <p:sldId id="286" r:id="rId8"/>
    <p:sldId id="303" r:id="rId9"/>
    <p:sldId id="285" r:id="rId10"/>
    <p:sldId id="288" r:id="rId11"/>
    <p:sldId id="284" r:id="rId12"/>
    <p:sldId id="289" r:id="rId13"/>
    <p:sldId id="287" r:id="rId14"/>
    <p:sldId id="290" r:id="rId15"/>
    <p:sldId id="291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660"/>
  </p:normalViewPr>
  <p:slideViewPr>
    <p:cSldViewPr>
      <p:cViewPr>
        <p:scale>
          <a:sx n="80" d="100"/>
          <a:sy n="80" d="100"/>
        </p:scale>
        <p:origin x="-9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31F5-1601-4542-953E-A8224887E71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478B-B5FA-48A9-ACF2-E4422677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3478B-B5FA-48A9-ACF2-E442267740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56F1-6508-44C7-B151-54813FB0D1F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EEEC-CF32-4722-B743-84ADD5E0B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504" y="230912"/>
                <a:ext cx="8784976" cy="6570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Ch.3 Stability and Equilibrium point 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Equilibrium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-Nonlinear system: difficult to get the solution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-Quantitative analysis: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Stability analysis : stable , unstable at the equilibrium points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dirty="0" smtClean="0"/>
                  <a:t> Equilibrium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r>
                  <a:rPr lang="en-US" dirty="0" smtClean="0"/>
                  <a:t>       The </a:t>
                </a:r>
                <a:r>
                  <a:rPr lang="en-US" dirty="0"/>
                  <a:t>equilibrium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US" dirty="0" smtClean="0"/>
              </a:p>
              <a:p>
                <a:r>
                  <a:rPr lang="en-US" dirty="0" smtClean="0"/>
                  <a:t>%% Ex.(Kim)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    −→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= integer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      </a:t>
                </a:r>
              </a:p>
              <a:p>
                <a:endParaRPr lang="en-US" dirty="0"/>
              </a:p>
              <a:p>
                <a:r>
                  <a:rPr lang="en-US" dirty="0" smtClean="0"/>
                  <a:t>%% In the following, we may assume the equilibrium point  = 0,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  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−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−→  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  <a:sym typeface="Wingdings" pitchFamily="2" charset="2"/>
                          </a:rPr>
                          <m:t>𝑐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    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𝑐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𝑤𝑖𝑡h</m:t>
                      </m:r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912"/>
                <a:ext cx="8784976" cy="6570838"/>
              </a:xfrm>
              <a:prstGeom prst="rect">
                <a:avLst/>
              </a:prstGeom>
              <a:blipFill rotWithShape="1">
                <a:blip r:embed="rId2"/>
                <a:stretch>
                  <a:fillRect l="-625" t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9900592" y="3530373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724128" y="4149080"/>
            <a:ext cx="266429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04248" y="2996952"/>
            <a:ext cx="0" cy="20162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652120" y="2902226"/>
            <a:ext cx="2631882" cy="1971924"/>
          </a:xfrm>
          <a:custGeom>
            <a:avLst/>
            <a:gdLst>
              <a:gd name="connsiteX0" fmla="*/ 2631882 w 2631882"/>
              <a:gd name="connsiteY0" fmla="*/ 0 h 1971924"/>
              <a:gd name="connsiteX1" fmla="*/ 2615979 w 2631882"/>
              <a:gd name="connsiteY1" fmla="*/ 39757 h 1971924"/>
              <a:gd name="connsiteX2" fmla="*/ 2592125 w 2631882"/>
              <a:gd name="connsiteY2" fmla="*/ 87464 h 1971924"/>
              <a:gd name="connsiteX3" fmla="*/ 2584174 w 2631882"/>
              <a:gd name="connsiteY3" fmla="*/ 135172 h 1971924"/>
              <a:gd name="connsiteX4" fmla="*/ 2576223 w 2631882"/>
              <a:gd name="connsiteY4" fmla="*/ 159026 h 1971924"/>
              <a:gd name="connsiteX5" fmla="*/ 2568271 w 2631882"/>
              <a:gd name="connsiteY5" fmla="*/ 246491 h 1971924"/>
              <a:gd name="connsiteX6" fmla="*/ 2552369 w 2631882"/>
              <a:gd name="connsiteY6" fmla="*/ 310101 h 1971924"/>
              <a:gd name="connsiteX7" fmla="*/ 2544417 w 2631882"/>
              <a:gd name="connsiteY7" fmla="*/ 373711 h 1971924"/>
              <a:gd name="connsiteX8" fmla="*/ 2536466 w 2631882"/>
              <a:gd name="connsiteY8" fmla="*/ 405517 h 1971924"/>
              <a:gd name="connsiteX9" fmla="*/ 2512612 w 2631882"/>
              <a:gd name="connsiteY9" fmla="*/ 540689 h 1971924"/>
              <a:gd name="connsiteX10" fmla="*/ 2504661 w 2631882"/>
              <a:gd name="connsiteY10" fmla="*/ 962108 h 1971924"/>
              <a:gd name="connsiteX11" fmla="*/ 2488758 w 2631882"/>
              <a:gd name="connsiteY11" fmla="*/ 1017767 h 1971924"/>
              <a:gd name="connsiteX12" fmla="*/ 2480807 w 2631882"/>
              <a:gd name="connsiteY12" fmla="*/ 1089329 h 1971924"/>
              <a:gd name="connsiteX13" fmla="*/ 2472856 w 2631882"/>
              <a:gd name="connsiteY13" fmla="*/ 1144988 h 1971924"/>
              <a:gd name="connsiteX14" fmla="*/ 2456953 w 2631882"/>
              <a:gd name="connsiteY14" fmla="*/ 1200647 h 1971924"/>
              <a:gd name="connsiteX15" fmla="*/ 2417196 w 2631882"/>
              <a:gd name="connsiteY15" fmla="*/ 1351722 h 1971924"/>
              <a:gd name="connsiteX16" fmla="*/ 2401294 w 2631882"/>
              <a:gd name="connsiteY16" fmla="*/ 1375576 h 1971924"/>
              <a:gd name="connsiteX17" fmla="*/ 2393343 w 2631882"/>
              <a:gd name="connsiteY17" fmla="*/ 1399430 h 1971924"/>
              <a:gd name="connsiteX18" fmla="*/ 2385391 w 2631882"/>
              <a:gd name="connsiteY18" fmla="*/ 1431235 h 1971924"/>
              <a:gd name="connsiteX19" fmla="*/ 2353586 w 2631882"/>
              <a:gd name="connsiteY19" fmla="*/ 1478943 h 1971924"/>
              <a:gd name="connsiteX20" fmla="*/ 2329732 w 2631882"/>
              <a:gd name="connsiteY20" fmla="*/ 1518699 h 1971924"/>
              <a:gd name="connsiteX21" fmla="*/ 2321781 w 2631882"/>
              <a:gd name="connsiteY21" fmla="*/ 1542553 h 1971924"/>
              <a:gd name="connsiteX22" fmla="*/ 2289976 w 2631882"/>
              <a:gd name="connsiteY22" fmla="*/ 1574358 h 1971924"/>
              <a:gd name="connsiteX23" fmla="*/ 2274073 w 2631882"/>
              <a:gd name="connsiteY23" fmla="*/ 1598212 h 1971924"/>
              <a:gd name="connsiteX24" fmla="*/ 2266122 w 2631882"/>
              <a:gd name="connsiteY24" fmla="*/ 1630017 h 1971924"/>
              <a:gd name="connsiteX25" fmla="*/ 2218414 w 2631882"/>
              <a:gd name="connsiteY25" fmla="*/ 1677725 h 1971924"/>
              <a:gd name="connsiteX26" fmla="*/ 2178657 w 2631882"/>
              <a:gd name="connsiteY26" fmla="*/ 1733384 h 1971924"/>
              <a:gd name="connsiteX27" fmla="*/ 2162755 w 2631882"/>
              <a:gd name="connsiteY27" fmla="*/ 1765190 h 1971924"/>
              <a:gd name="connsiteX28" fmla="*/ 2091193 w 2631882"/>
              <a:gd name="connsiteY28" fmla="*/ 1820849 h 1971924"/>
              <a:gd name="connsiteX29" fmla="*/ 1987826 w 2631882"/>
              <a:gd name="connsiteY29" fmla="*/ 1876508 h 1971924"/>
              <a:gd name="connsiteX30" fmla="*/ 1956021 w 2631882"/>
              <a:gd name="connsiteY30" fmla="*/ 1884459 h 1971924"/>
              <a:gd name="connsiteX31" fmla="*/ 1916264 w 2631882"/>
              <a:gd name="connsiteY31" fmla="*/ 1900362 h 1971924"/>
              <a:gd name="connsiteX32" fmla="*/ 1876508 w 2631882"/>
              <a:gd name="connsiteY32" fmla="*/ 1908313 h 1971924"/>
              <a:gd name="connsiteX33" fmla="*/ 1820849 w 2631882"/>
              <a:gd name="connsiteY33" fmla="*/ 1924216 h 1971924"/>
              <a:gd name="connsiteX34" fmla="*/ 1653871 w 2631882"/>
              <a:gd name="connsiteY34" fmla="*/ 1916264 h 1971924"/>
              <a:gd name="connsiteX35" fmla="*/ 1622066 w 2631882"/>
              <a:gd name="connsiteY35" fmla="*/ 1900362 h 1971924"/>
              <a:gd name="connsiteX36" fmla="*/ 1566407 w 2631882"/>
              <a:gd name="connsiteY36" fmla="*/ 1868557 h 1971924"/>
              <a:gd name="connsiteX37" fmla="*/ 1502796 w 2631882"/>
              <a:gd name="connsiteY37" fmla="*/ 1804946 h 1971924"/>
              <a:gd name="connsiteX38" fmla="*/ 1455089 w 2631882"/>
              <a:gd name="connsiteY38" fmla="*/ 1741336 h 1971924"/>
              <a:gd name="connsiteX39" fmla="*/ 1423283 w 2631882"/>
              <a:gd name="connsiteY39" fmla="*/ 1685677 h 1971924"/>
              <a:gd name="connsiteX40" fmla="*/ 1375576 w 2631882"/>
              <a:gd name="connsiteY40" fmla="*/ 1622066 h 1971924"/>
              <a:gd name="connsiteX41" fmla="*/ 1359673 w 2631882"/>
              <a:gd name="connsiteY41" fmla="*/ 1582310 h 1971924"/>
              <a:gd name="connsiteX42" fmla="*/ 1327868 w 2631882"/>
              <a:gd name="connsiteY42" fmla="*/ 1534602 h 1971924"/>
              <a:gd name="connsiteX43" fmla="*/ 1311965 w 2631882"/>
              <a:gd name="connsiteY43" fmla="*/ 1470991 h 1971924"/>
              <a:gd name="connsiteX44" fmla="*/ 1296063 w 2631882"/>
              <a:gd name="connsiteY44" fmla="*/ 1439186 h 1971924"/>
              <a:gd name="connsiteX45" fmla="*/ 1288111 w 2631882"/>
              <a:gd name="connsiteY45" fmla="*/ 1407381 h 1971924"/>
              <a:gd name="connsiteX46" fmla="*/ 1264257 w 2631882"/>
              <a:gd name="connsiteY46" fmla="*/ 1375576 h 1971924"/>
              <a:gd name="connsiteX47" fmla="*/ 1248355 w 2631882"/>
              <a:gd name="connsiteY47" fmla="*/ 1351722 h 1971924"/>
              <a:gd name="connsiteX48" fmla="*/ 1240403 w 2631882"/>
              <a:gd name="connsiteY48" fmla="*/ 1304014 h 1971924"/>
              <a:gd name="connsiteX49" fmla="*/ 1224501 w 2631882"/>
              <a:gd name="connsiteY49" fmla="*/ 1280160 h 1971924"/>
              <a:gd name="connsiteX50" fmla="*/ 1208598 w 2631882"/>
              <a:gd name="connsiteY50" fmla="*/ 1200647 h 1971924"/>
              <a:gd name="connsiteX51" fmla="*/ 1192696 w 2631882"/>
              <a:gd name="connsiteY51" fmla="*/ 1176793 h 1971924"/>
              <a:gd name="connsiteX52" fmla="*/ 1168842 w 2631882"/>
              <a:gd name="connsiteY52" fmla="*/ 1097280 h 1971924"/>
              <a:gd name="connsiteX53" fmla="*/ 1144988 w 2631882"/>
              <a:gd name="connsiteY53" fmla="*/ 1073426 h 1971924"/>
              <a:gd name="connsiteX54" fmla="*/ 1129085 w 2631882"/>
              <a:gd name="connsiteY54" fmla="*/ 1033670 h 1971924"/>
              <a:gd name="connsiteX55" fmla="*/ 1081377 w 2631882"/>
              <a:gd name="connsiteY55" fmla="*/ 978011 h 1971924"/>
              <a:gd name="connsiteX56" fmla="*/ 1033669 w 2631882"/>
              <a:gd name="connsiteY56" fmla="*/ 914400 h 1971924"/>
              <a:gd name="connsiteX57" fmla="*/ 1017767 w 2631882"/>
              <a:gd name="connsiteY57" fmla="*/ 890546 h 1971924"/>
              <a:gd name="connsiteX58" fmla="*/ 985962 w 2631882"/>
              <a:gd name="connsiteY58" fmla="*/ 874644 h 1971924"/>
              <a:gd name="connsiteX59" fmla="*/ 962108 w 2631882"/>
              <a:gd name="connsiteY59" fmla="*/ 858741 h 1971924"/>
              <a:gd name="connsiteX60" fmla="*/ 938254 w 2631882"/>
              <a:gd name="connsiteY60" fmla="*/ 834887 h 1971924"/>
              <a:gd name="connsiteX61" fmla="*/ 866692 w 2631882"/>
              <a:gd name="connsiteY61" fmla="*/ 787179 h 1971924"/>
              <a:gd name="connsiteX62" fmla="*/ 811033 w 2631882"/>
              <a:gd name="connsiteY62" fmla="*/ 747423 h 1971924"/>
              <a:gd name="connsiteX63" fmla="*/ 747423 w 2631882"/>
              <a:gd name="connsiteY63" fmla="*/ 731520 h 1971924"/>
              <a:gd name="connsiteX64" fmla="*/ 628153 w 2631882"/>
              <a:gd name="connsiteY64" fmla="*/ 747423 h 1971924"/>
              <a:gd name="connsiteX65" fmla="*/ 580445 w 2631882"/>
              <a:gd name="connsiteY65" fmla="*/ 763325 h 1971924"/>
              <a:gd name="connsiteX66" fmla="*/ 524786 w 2631882"/>
              <a:gd name="connsiteY66" fmla="*/ 803082 h 1971924"/>
              <a:gd name="connsiteX67" fmla="*/ 477078 w 2631882"/>
              <a:gd name="connsiteY67" fmla="*/ 834887 h 1971924"/>
              <a:gd name="connsiteX68" fmla="*/ 453224 w 2631882"/>
              <a:gd name="connsiteY68" fmla="*/ 866692 h 1971924"/>
              <a:gd name="connsiteX69" fmla="*/ 397565 w 2631882"/>
              <a:gd name="connsiteY69" fmla="*/ 922351 h 1971924"/>
              <a:gd name="connsiteX70" fmla="*/ 333955 w 2631882"/>
              <a:gd name="connsiteY70" fmla="*/ 1017767 h 1971924"/>
              <a:gd name="connsiteX71" fmla="*/ 318052 w 2631882"/>
              <a:gd name="connsiteY71" fmla="*/ 1041621 h 1971924"/>
              <a:gd name="connsiteX72" fmla="*/ 286247 w 2631882"/>
              <a:gd name="connsiteY72" fmla="*/ 1113183 h 1971924"/>
              <a:gd name="connsiteX73" fmla="*/ 262393 w 2631882"/>
              <a:gd name="connsiteY73" fmla="*/ 1137037 h 1971924"/>
              <a:gd name="connsiteX74" fmla="*/ 222636 w 2631882"/>
              <a:gd name="connsiteY74" fmla="*/ 1232452 h 1971924"/>
              <a:gd name="connsiteX75" fmla="*/ 214685 w 2631882"/>
              <a:gd name="connsiteY75" fmla="*/ 1288111 h 1971924"/>
              <a:gd name="connsiteX76" fmla="*/ 190831 w 2631882"/>
              <a:gd name="connsiteY76" fmla="*/ 1343771 h 1971924"/>
              <a:gd name="connsiteX77" fmla="*/ 166977 w 2631882"/>
              <a:gd name="connsiteY77" fmla="*/ 1407381 h 1971924"/>
              <a:gd name="connsiteX78" fmla="*/ 143123 w 2631882"/>
              <a:gd name="connsiteY78" fmla="*/ 1431235 h 1971924"/>
              <a:gd name="connsiteX79" fmla="*/ 135172 w 2631882"/>
              <a:gd name="connsiteY79" fmla="*/ 1470991 h 1971924"/>
              <a:gd name="connsiteX80" fmla="*/ 103367 w 2631882"/>
              <a:gd name="connsiteY80" fmla="*/ 1590261 h 1971924"/>
              <a:gd name="connsiteX81" fmla="*/ 87464 w 2631882"/>
              <a:gd name="connsiteY81" fmla="*/ 1637969 h 1971924"/>
              <a:gd name="connsiteX82" fmla="*/ 63610 w 2631882"/>
              <a:gd name="connsiteY82" fmla="*/ 1749287 h 1971924"/>
              <a:gd name="connsiteX83" fmla="*/ 47708 w 2631882"/>
              <a:gd name="connsiteY83" fmla="*/ 1796995 h 1971924"/>
              <a:gd name="connsiteX84" fmla="*/ 31805 w 2631882"/>
              <a:gd name="connsiteY84" fmla="*/ 1844703 h 1971924"/>
              <a:gd name="connsiteX85" fmla="*/ 15903 w 2631882"/>
              <a:gd name="connsiteY85" fmla="*/ 1876508 h 1971924"/>
              <a:gd name="connsiteX86" fmla="*/ 7951 w 2631882"/>
              <a:gd name="connsiteY86" fmla="*/ 1948070 h 1971924"/>
              <a:gd name="connsiteX87" fmla="*/ 0 w 2631882"/>
              <a:gd name="connsiteY87" fmla="*/ 1971924 h 197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631882" h="1971924">
                <a:moveTo>
                  <a:pt x="2631882" y="0"/>
                </a:moveTo>
                <a:cubicBezTo>
                  <a:pt x="2626581" y="13252"/>
                  <a:pt x="2621885" y="26763"/>
                  <a:pt x="2615979" y="39757"/>
                </a:cubicBezTo>
                <a:cubicBezTo>
                  <a:pt x="2608622" y="55943"/>
                  <a:pt x="2597747" y="70597"/>
                  <a:pt x="2592125" y="87464"/>
                </a:cubicBezTo>
                <a:cubicBezTo>
                  <a:pt x="2587027" y="102759"/>
                  <a:pt x="2587671" y="119434"/>
                  <a:pt x="2584174" y="135172"/>
                </a:cubicBezTo>
                <a:cubicBezTo>
                  <a:pt x="2582356" y="143354"/>
                  <a:pt x="2578873" y="151075"/>
                  <a:pt x="2576223" y="159026"/>
                </a:cubicBezTo>
                <a:cubicBezTo>
                  <a:pt x="2573572" y="188181"/>
                  <a:pt x="2572837" y="217574"/>
                  <a:pt x="2568271" y="246491"/>
                </a:cubicBezTo>
                <a:cubicBezTo>
                  <a:pt x="2564862" y="268079"/>
                  <a:pt x="2555080" y="288414"/>
                  <a:pt x="2552369" y="310101"/>
                </a:cubicBezTo>
                <a:cubicBezTo>
                  <a:pt x="2549718" y="331304"/>
                  <a:pt x="2547930" y="352633"/>
                  <a:pt x="2544417" y="373711"/>
                </a:cubicBezTo>
                <a:cubicBezTo>
                  <a:pt x="2542620" y="384491"/>
                  <a:pt x="2538263" y="394737"/>
                  <a:pt x="2536466" y="405517"/>
                </a:cubicBezTo>
                <a:cubicBezTo>
                  <a:pt x="2513682" y="542219"/>
                  <a:pt x="2533689" y="477455"/>
                  <a:pt x="2512612" y="540689"/>
                </a:cubicBezTo>
                <a:cubicBezTo>
                  <a:pt x="2509962" y="681162"/>
                  <a:pt x="2511677" y="821785"/>
                  <a:pt x="2504661" y="962108"/>
                </a:cubicBezTo>
                <a:cubicBezTo>
                  <a:pt x="2503697" y="981379"/>
                  <a:pt x="2492314" y="998802"/>
                  <a:pt x="2488758" y="1017767"/>
                </a:cubicBezTo>
                <a:cubicBezTo>
                  <a:pt x="2484335" y="1041357"/>
                  <a:pt x="2483784" y="1065514"/>
                  <a:pt x="2480807" y="1089329"/>
                </a:cubicBezTo>
                <a:cubicBezTo>
                  <a:pt x="2478483" y="1107926"/>
                  <a:pt x="2476209" y="1126549"/>
                  <a:pt x="2472856" y="1144988"/>
                </a:cubicBezTo>
                <a:cubicBezTo>
                  <a:pt x="2458715" y="1222761"/>
                  <a:pt x="2471547" y="1137406"/>
                  <a:pt x="2456953" y="1200647"/>
                </a:cubicBezTo>
                <a:cubicBezTo>
                  <a:pt x="2449656" y="1232265"/>
                  <a:pt x="2437004" y="1322009"/>
                  <a:pt x="2417196" y="1351722"/>
                </a:cubicBezTo>
                <a:cubicBezTo>
                  <a:pt x="2411895" y="1359673"/>
                  <a:pt x="2405568" y="1367029"/>
                  <a:pt x="2401294" y="1375576"/>
                </a:cubicBezTo>
                <a:cubicBezTo>
                  <a:pt x="2397546" y="1383073"/>
                  <a:pt x="2395646" y="1391371"/>
                  <a:pt x="2393343" y="1399430"/>
                </a:cubicBezTo>
                <a:cubicBezTo>
                  <a:pt x="2390341" y="1409938"/>
                  <a:pt x="2390278" y="1421461"/>
                  <a:pt x="2385391" y="1431235"/>
                </a:cubicBezTo>
                <a:cubicBezTo>
                  <a:pt x="2376844" y="1448330"/>
                  <a:pt x="2363419" y="1462554"/>
                  <a:pt x="2353586" y="1478943"/>
                </a:cubicBezTo>
                <a:cubicBezTo>
                  <a:pt x="2345635" y="1492195"/>
                  <a:pt x="2336643" y="1504876"/>
                  <a:pt x="2329732" y="1518699"/>
                </a:cubicBezTo>
                <a:cubicBezTo>
                  <a:pt x="2325984" y="1526196"/>
                  <a:pt x="2326653" y="1535733"/>
                  <a:pt x="2321781" y="1542553"/>
                </a:cubicBezTo>
                <a:cubicBezTo>
                  <a:pt x="2313067" y="1554753"/>
                  <a:pt x="2299733" y="1562974"/>
                  <a:pt x="2289976" y="1574358"/>
                </a:cubicBezTo>
                <a:cubicBezTo>
                  <a:pt x="2283757" y="1581614"/>
                  <a:pt x="2279374" y="1590261"/>
                  <a:pt x="2274073" y="1598212"/>
                </a:cubicBezTo>
                <a:cubicBezTo>
                  <a:pt x="2271423" y="1608814"/>
                  <a:pt x="2272389" y="1621064"/>
                  <a:pt x="2266122" y="1630017"/>
                </a:cubicBezTo>
                <a:cubicBezTo>
                  <a:pt x="2253225" y="1648441"/>
                  <a:pt x="2228472" y="1657610"/>
                  <a:pt x="2218414" y="1677725"/>
                </a:cubicBezTo>
                <a:cubicBezTo>
                  <a:pt x="2197482" y="1719589"/>
                  <a:pt x="2210893" y="1701150"/>
                  <a:pt x="2178657" y="1733384"/>
                </a:cubicBezTo>
                <a:cubicBezTo>
                  <a:pt x="2173356" y="1743986"/>
                  <a:pt x="2169644" y="1755545"/>
                  <a:pt x="2162755" y="1765190"/>
                </a:cubicBezTo>
                <a:cubicBezTo>
                  <a:pt x="2145770" y="1788970"/>
                  <a:pt x="2113612" y="1805903"/>
                  <a:pt x="2091193" y="1820849"/>
                </a:cubicBezTo>
                <a:cubicBezTo>
                  <a:pt x="2059724" y="1841828"/>
                  <a:pt x="2023041" y="1867704"/>
                  <a:pt x="1987826" y="1876508"/>
                </a:cubicBezTo>
                <a:cubicBezTo>
                  <a:pt x="1977224" y="1879158"/>
                  <a:pt x="1966388" y="1881003"/>
                  <a:pt x="1956021" y="1884459"/>
                </a:cubicBezTo>
                <a:cubicBezTo>
                  <a:pt x="1942480" y="1888973"/>
                  <a:pt x="1929935" y="1896261"/>
                  <a:pt x="1916264" y="1900362"/>
                </a:cubicBezTo>
                <a:cubicBezTo>
                  <a:pt x="1903320" y="1904245"/>
                  <a:pt x="1889701" y="1905381"/>
                  <a:pt x="1876508" y="1908313"/>
                </a:cubicBezTo>
                <a:cubicBezTo>
                  <a:pt x="1846552" y="1914970"/>
                  <a:pt x="1847415" y="1915360"/>
                  <a:pt x="1820849" y="1924216"/>
                </a:cubicBezTo>
                <a:cubicBezTo>
                  <a:pt x="1765190" y="1921565"/>
                  <a:pt x="1709196" y="1922903"/>
                  <a:pt x="1653871" y="1916264"/>
                </a:cubicBezTo>
                <a:cubicBezTo>
                  <a:pt x="1642102" y="1914852"/>
                  <a:pt x="1632357" y="1906243"/>
                  <a:pt x="1622066" y="1900362"/>
                </a:cubicBezTo>
                <a:cubicBezTo>
                  <a:pt x="1543395" y="1855408"/>
                  <a:pt x="1662517" y="1916611"/>
                  <a:pt x="1566407" y="1868557"/>
                </a:cubicBezTo>
                <a:cubicBezTo>
                  <a:pt x="1545203" y="1847353"/>
                  <a:pt x="1516206" y="1831767"/>
                  <a:pt x="1502796" y="1804946"/>
                </a:cubicBezTo>
                <a:cubicBezTo>
                  <a:pt x="1473836" y="1747024"/>
                  <a:pt x="1503312" y="1797595"/>
                  <a:pt x="1455089" y="1741336"/>
                </a:cubicBezTo>
                <a:cubicBezTo>
                  <a:pt x="1430690" y="1712871"/>
                  <a:pt x="1445842" y="1719516"/>
                  <a:pt x="1423283" y="1685677"/>
                </a:cubicBezTo>
                <a:cubicBezTo>
                  <a:pt x="1408581" y="1663624"/>
                  <a:pt x="1385420" y="1646675"/>
                  <a:pt x="1375576" y="1622066"/>
                </a:cubicBezTo>
                <a:cubicBezTo>
                  <a:pt x="1370275" y="1608814"/>
                  <a:pt x="1366508" y="1594840"/>
                  <a:pt x="1359673" y="1582310"/>
                </a:cubicBezTo>
                <a:cubicBezTo>
                  <a:pt x="1350521" y="1565531"/>
                  <a:pt x="1327868" y="1534602"/>
                  <a:pt x="1327868" y="1534602"/>
                </a:cubicBezTo>
                <a:cubicBezTo>
                  <a:pt x="1323201" y="1511270"/>
                  <a:pt x="1321133" y="1492383"/>
                  <a:pt x="1311965" y="1470991"/>
                </a:cubicBezTo>
                <a:cubicBezTo>
                  <a:pt x="1307296" y="1460096"/>
                  <a:pt x="1300225" y="1450284"/>
                  <a:pt x="1296063" y="1439186"/>
                </a:cubicBezTo>
                <a:cubicBezTo>
                  <a:pt x="1292226" y="1428954"/>
                  <a:pt x="1292998" y="1417155"/>
                  <a:pt x="1288111" y="1407381"/>
                </a:cubicBezTo>
                <a:cubicBezTo>
                  <a:pt x="1282184" y="1395528"/>
                  <a:pt x="1271960" y="1386360"/>
                  <a:pt x="1264257" y="1375576"/>
                </a:cubicBezTo>
                <a:cubicBezTo>
                  <a:pt x="1258703" y="1367800"/>
                  <a:pt x="1253656" y="1359673"/>
                  <a:pt x="1248355" y="1351722"/>
                </a:cubicBezTo>
                <a:cubicBezTo>
                  <a:pt x="1245704" y="1335819"/>
                  <a:pt x="1245501" y="1319309"/>
                  <a:pt x="1240403" y="1304014"/>
                </a:cubicBezTo>
                <a:cubicBezTo>
                  <a:pt x="1237381" y="1294948"/>
                  <a:pt x="1227523" y="1289226"/>
                  <a:pt x="1224501" y="1280160"/>
                </a:cubicBezTo>
                <a:cubicBezTo>
                  <a:pt x="1214638" y="1250572"/>
                  <a:pt x="1220536" y="1228504"/>
                  <a:pt x="1208598" y="1200647"/>
                </a:cubicBezTo>
                <a:cubicBezTo>
                  <a:pt x="1204834" y="1191863"/>
                  <a:pt x="1197997" y="1184744"/>
                  <a:pt x="1192696" y="1176793"/>
                </a:cubicBezTo>
                <a:cubicBezTo>
                  <a:pt x="1189093" y="1162381"/>
                  <a:pt x="1175292" y="1103730"/>
                  <a:pt x="1168842" y="1097280"/>
                </a:cubicBezTo>
                <a:lnTo>
                  <a:pt x="1144988" y="1073426"/>
                </a:lnTo>
                <a:cubicBezTo>
                  <a:pt x="1139687" y="1060174"/>
                  <a:pt x="1136017" y="1046147"/>
                  <a:pt x="1129085" y="1033670"/>
                </a:cubicBezTo>
                <a:cubicBezTo>
                  <a:pt x="1108135" y="995961"/>
                  <a:pt x="1106413" y="1008611"/>
                  <a:pt x="1081377" y="978011"/>
                </a:cubicBezTo>
                <a:cubicBezTo>
                  <a:pt x="1064593" y="957498"/>
                  <a:pt x="1048371" y="936453"/>
                  <a:pt x="1033669" y="914400"/>
                </a:cubicBezTo>
                <a:cubicBezTo>
                  <a:pt x="1028368" y="906449"/>
                  <a:pt x="1025108" y="896664"/>
                  <a:pt x="1017767" y="890546"/>
                </a:cubicBezTo>
                <a:cubicBezTo>
                  <a:pt x="1008661" y="882958"/>
                  <a:pt x="996253" y="880525"/>
                  <a:pt x="985962" y="874644"/>
                </a:cubicBezTo>
                <a:cubicBezTo>
                  <a:pt x="977665" y="869903"/>
                  <a:pt x="969449" y="864859"/>
                  <a:pt x="962108" y="858741"/>
                </a:cubicBezTo>
                <a:cubicBezTo>
                  <a:pt x="953469" y="851542"/>
                  <a:pt x="947250" y="841634"/>
                  <a:pt x="938254" y="834887"/>
                </a:cubicBezTo>
                <a:cubicBezTo>
                  <a:pt x="915319" y="817686"/>
                  <a:pt x="889627" y="804380"/>
                  <a:pt x="866692" y="787179"/>
                </a:cubicBezTo>
                <a:cubicBezTo>
                  <a:pt x="859483" y="781772"/>
                  <a:pt x="822664" y="753239"/>
                  <a:pt x="811033" y="747423"/>
                </a:cubicBezTo>
                <a:cubicBezTo>
                  <a:pt x="794729" y="739271"/>
                  <a:pt x="762551" y="734546"/>
                  <a:pt x="747423" y="731520"/>
                </a:cubicBezTo>
                <a:cubicBezTo>
                  <a:pt x="723584" y="734169"/>
                  <a:pt x="656714" y="740283"/>
                  <a:pt x="628153" y="747423"/>
                </a:cubicBezTo>
                <a:cubicBezTo>
                  <a:pt x="611891" y="751489"/>
                  <a:pt x="580445" y="763325"/>
                  <a:pt x="580445" y="763325"/>
                </a:cubicBezTo>
                <a:cubicBezTo>
                  <a:pt x="502865" y="815046"/>
                  <a:pt x="623449" y="734018"/>
                  <a:pt x="524786" y="803082"/>
                </a:cubicBezTo>
                <a:cubicBezTo>
                  <a:pt x="509128" y="814042"/>
                  <a:pt x="488546" y="819597"/>
                  <a:pt x="477078" y="834887"/>
                </a:cubicBezTo>
                <a:cubicBezTo>
                  <a:pt x="469127" y="845489"/>
                  <a:pt x="462595" y="857321"/>
                  <a:pt x="453224" y="866692"/>
                </a:cubicBezTo>
                <a:cubicBezTo>
                  <a:pt x="371162" y="948754"/>
                  <a:pt x="442503" y="859438"/>
                  <a:pt x="397565" y="922351"/>
                </a:cubicBezTo>
                <a:cubicBezTo>
                  <a:pt x="339468" y="1003687"/>
                  <a:pt x="417037" y="887210"/>
                  <a:pt x="333955" y="1017767"/>
                </a:cubicBezTo>
                <a:cubicBezTo>
                  <a:pt x="328824" y="1025829"/>
                  <a:pt x="318052" y="1041621"/>
                  <a:pt x="318052" y="1041621"/>
                </a:cubicBezTo>
                <a:cubicBezTo>
                  <a:pt x="308816" y="1069331"/>
                  <a:pt x="304649" y="1085580"/>
                  <a:pt x="286247" y="1113183"/>
                </a:cubicBezTo>
                <a:cubicBezTo>
                  <a:pt x="280009" y="1122539"/>
                  <a:pt x="270344" y="1129086"/>
                  <a:pt x="262393" y="1137037"/>
                </a:cubicBezTo>
                <a:cubicBezTo>
                  <a:pt x="240867" y="1201611"/>
                  <a:pt x="253986" y="1169751"/>
                  <a:pt x="222636" y="1232452"/>
                </a:cubicBezTo>
                <a:cubicBezTo>
                  <a:pt x="219986" y="1251005"/>
                  <a:pt x="218360" y="1269734"/>
                  <a:pt x="214685" y="1288111"/>
                </a:cubicBezTo>
                <a:cubicBezTo>
                  <a:pt x="210785" y="1307612"/>
                  <a:pt x="199452" y="1326529"/>
                  <a:pt x="190831" y="1343771"/>
                </a:cubicBezTo>
                <a:cubicBezTo>
                  <a:pt x="184428" y="1369384"/>
                  <a:pt x="182970" y="1384991"/>
                  <a:pt x="166977" y="1407381"/>
                </a:cubicBezTo>
                <a:cubicBezTo>
                  <a:pt x="160441" y="1416531"/>
                  <a:pt x="151074" y="1423284"/>
                  <a:pt x="143123" y="1431235"/>
                </a:cubicBezTo>
                <a:cubicBezTo>
                  <a:pt x="140473" y="1444487"/>
                  <a:pt x="138211" y="1457823"/>
                  <a:pt x="135172" y="1470991"/>
                </a:cubicBezTo>
                <a:cubicBezTo>
                  <a:pt x="126652" y="1507910"/>
                  <a:pt x="114624" y="1553677"/>
                  <a:pt x="103367" y="1590261"/>
                </a:cubicBezTo>
                <a:cubicBezTo>
                  <a:pt x="98437" y="1606283"/>
                  <a:pt x="90751" y="1621532"/>
                  <a:pt x="87464" y="1637969"/>
                </a:cubicBezTo>
                <a:cubicBezTo>
                  <a:pt x="83763" y="1656475"/>
                  <a:pt x="72319" y="1720258"/>
                  <a:pt x="63610" y="1749287"/>
                </a:cubicBezTo>
                <a:cubicBezTo>
                  <a:pt x="58793" y="1765343"/>
                  <a:pt x="53009" y="1781092"/>
                  <a:pt x="47708" y="1796995"/>
                </a:cubicBezTo>
                <a:cubicBezTo>
                  <a:pt x="42407" y="1812898"/>
                  <a:pt x="39301" y="1829710"/>
                  <a:pt x="31805" y="1844703"/>
                </a:cubicBezTo>
                <a:lnTo>
                  <a:pt x="15903" y="1876508"/>
                </a:lnTo>
                <a:cubicBezTo>
                  <a:pt x="13252" y="1900362"/>
                  <a:pt x="11897" y="1924396"/>
                  <a:pt x="7951" y="1948070"/>
                </a:cubicBezTo>
                <a:cubicBezTo>
                  <a:pt x="6573" y="1956337"/>
                  <a:pt x="0" y="1971924"/>
                  <a:pt x="0" y="19719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332656"/>
                <a:ext cx="8424936" cy="555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Theorem. 3.1 </a:t>
                </a:r>
              </a:p>
              <a:p>
                <a:endParaRPr lang="en-US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equilibrium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stable </a:t>
                </a:r>
                <a:r>
                  <a:rPr lang="en-US" dirty="0" err="1" smtClean="0"/>
                  <a:t>iff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1) Re[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}≤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2)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and algebraic multiplicity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is globally asymptotically stable </a:t>
                </a:r>
                <a:r>
                  <a:rPr lang="en-US" dirty="0" err="1" smtClean="0"/>
                  <a:t>iff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%% Kim’s example (see Ex.3.1)</a:t>
                </a:r>
              </a:p>
              <a:p>
                <a:r>
                  <a:rPr lang="en-US" dirty="0" smtClean="0"/>
                  <a:t>  1)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2)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8424936" cy="5554726"/>
              </a:xfrm>
              <a:prstGeom prst="rect">
                <a:avLst/>
              </a:prstGeom>
              <a:blipFill rotWithShape="1">
                <a:blip r:embed="rId2"/>
                <a:stretch>
                  <a:fillRect l="-579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2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260648"/>
                <a:ext cx="8496944" cy="6390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3.2 Linearization</a:t>
                </a:r>
              </a:p>
              <a:p>
                <a:pPr lvl="0" latinLnBrk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continuous and differentiable, 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,…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Let us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+,…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 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+,…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Let us define a small deviation(or perturbation)  of x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  <m:r>
                      <a:rPr lang="en-US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/>
                  <a:t>then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m:rPr>
                          <m:lit/>
                        </m:rPr>
                        <a:rPr lang="en-US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N</m:t>
                      </m:r>
                      <m:r>
                        <a:rPr lang="en-US">
                          <a:latin typeface="Cambria Math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r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Define the deviation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δx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small enough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δx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+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Here due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𝛅</m:t>
                    </m:r>
                    <m:r>
                      <a:rPr lang="en-US" b="1" i="1">
                        <a:latin typeface="Cambria Math"/>
                      </a:rPr>
                      <m:t>𝐱</m:t>
                    </m:r>
                    <m:r>
                      <a:rPr lang="en-US" b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is small, the higher order term converge to zero faster than the first order. </a:t>
                </a:r>
                <a:r>
                  <a:rPr lang="en-US" dirty="0"/>
                  <a:t>Hence, near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δx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Denote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δx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t</m:t>
                    </m:r>
                    <m:r>
                      <a:rPr lang="en-US" smtClean="0">
                        <a:latin typeface="Cambria Math"/>
                      </a:rPr>
                      <m:t>) 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atinLnBrk="1"/>
                <a:r>
                  <a:rPr lang="en-US" dirty="0" smtClean="0"/>
                  <a:t>	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60648"/>
                <a:ext cx="8496944" cy="6390083"/>
              </a:xfrm>
              <a:prstGeom prst="rect">
                <a:avLst/>
              </a:prstGeom>
              <a:blipFill rotWithShape="1">
                <a:blip r:embed="rId2"/>
                <a:stretch>
                  <a:fillRect l="-574" t="-477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91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332656"/>
                <a:ext cx="7992888" cy="627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Thrm 3.2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 </a:t>
                </a:r>
              </a:p>
              <a:p>
                <a:r>
                  <a:rPr lang="en-US" b="0" dirty="0">
                    <a:latin typeface="Cambria Math"/>
                  </a:rPr>
                  <a:t> </a:t>
                </a:r>
                <a:r>
                  <a:rPr lang="en-US" b="0" dirty="0" smtClean="0">
                    <a:latin typeface="Cambria Math"/>
                  </a:rPr>
                  <a:t>Let </a:t>
                </a:r>
                <a:r>
                  <a:rPr lang="en-US" dirty="0" smtClean="0">
                    <a:latin typeface="Cambria Math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:r>
                  <a:rPr lang="en-US" b="0" dirty="0" smtClean="0">
                    <a:latin typeface="Cambria Math"/>
                  </a:rPr>
                  <a:t>The origin is exponentially </a:t>
                </a:r>
                <a:r>
                  <a:rPr lang="en-US" b="1" dirty="0" smtClean="0">
                    <a:latin typeface="Cambria Math"/>
                  </a:rPr>
                  <a:t>stable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&lt;0 , 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latin typeface="Cambria Math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Cambria Math"/>
                  </a:rPr>
                  <a:t>The origin is unstable if </a:t>
                </a:r>
                <a:r>
                  <a:rPr lang="en-US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 for one or more of eigenvalues</a:t>
                </a:r>
              </a:p>
              <a:p>
                <a:endParaRPr lang="en-US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%% to decide the stability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  is failed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  </a:t>
                </a:r>
              </a:p>
              <a:p>
                <a:pPr marL="342900" indent="-342900">
                  <a:buAutoNum type="arabicPeriod"/>
                </a:pPr>
                <a:endParaRPr lang="en-US" dirty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0" dirty="0" smtClean="0">
                    <a:latin typeface="Cambria Math"/>
                  </a:rPr>
                  <a:t>Ex. 3.3 </a:t>
                </a:r>
              </a:p>
              <a:p>
                <a:endParaRPr lang="en-US" dirty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b="0" dirty="0" smtClean="0">
                  <a:latin typeface="Cambria Math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0" dirty="0" smtClean="0"/>
                  <a:t>Kim Ex. 3.3 </a:t>
                </a:r>
              </a:p>
              <a:p>
                <a:endParaRPr lang="en-US" i="1" dirty="0" smtClean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i="1" dirty="0">
                  <a:latin typeface="Cambria Math"/>
                </a:endParaRPr>
              </a:p>
              <a:p>
                <a:pPr marL="342900" indent="-342900">
                  <a:buAutoNum type="arabicParenR"/>
                </a:pPr>
                <a:r>
                  <a:rPr lang="en-US" b="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 0 -1, 1 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 .  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A</m:t>
                    </m:r>
                    <m:r>
                      <a:rPr lang="en-US" i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 i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latin typeface="Cambria Math"/>
                          </a:rPr>
                          <m:t>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latin typeface="Cambria Math"/>
                          </a:rPr>
                          <m:t>=−1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A</m:t>
                    </m:r>
                    <m:r>
                      <a:rPr lang="en-US" i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 i="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latin typeface="Cambria Math"/>
                          </a:rPr>
                          <m:t>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x</m:t>
                        </m:r>
                        <m:r>
                          <a:rPr lang="en-US" i="0">
                            <a:latin typeface="Cambria Math"/>
                          </a:rPr>
                          <m:t>=1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2656"/>
                <a:ext cx="7992888" cy="6272423"/>
              </a:xfrm>
              <a:prstGeom prst="rect">
                <a:avLst/>
              </a:prstGeom>
              <a:blipFill rotWithShape="1">
                <a:blip r:embed="rId2"/>
                <a:stretch>
                  <a:fillRect l="-610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5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116632"/>
                <a:ext cx="8208912" cy="4770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Ex.3.4 : Linearization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,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 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𝑖𝑛𝑡𝑒𝑔𝑒𝑟</m:t>
                      </m:r>
                    </m:oMath>
                  </m:oMathPara>
                </a14:m>
                <a:endParaRPr lang="en-US" b="0" dirty="0" smtClean="0"/>
              </a:p>
              <a:p>
                <a:pPr marL="342900" indent="-342900">
                  <a:buAutoNum type="arabicParenR" startAt="2"/>
                </a:pPr>
                <a:r>
                  <a:rPr lang="en-US" dirty="0" err="1" smtClean="0"/>
                  <a:t>Jacobian</a:t>
                </a:r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0" latinLnBrk="1"/>
                <a:r>
                  <a:rPr lang="en-US" dirty="0" smtClean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=[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,0]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±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+4</m:t>
                        </m:r>
                      </m:e>
                    </m:rad>
                  </m:oMath>
                </a14:m>
                <a:r>
                  <a:rPr lang="en-US" b="0" dirty="0" smtClean="0"/>
                  <a:t>  </a:t>
                </a:r>
                <a:r>
                  <a:rPr lang="en-US" b="0" dirty="0" smtClean="0">
                    <a:sym typeface="Wingdings" pitchFamily="2" charset="2"/>
                  </a:rPr>
                  <a:t>   unstable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6632"/>
                <a:ext cx="8208912" cy="4770921"/>
              </a:xfrm>
              <a:prstGeom prst="rect">
                <a:avLst/>
              </a:prstGeom>
              <a:blipFill rotWithShape="1">
                <a:blip r:embed="rId2"/>
                <a:stretch>
                  <a:fillRect l="-594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33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404664"/>
                <a:ext cx="8352928" cy="5935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3.3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Method </a:t>
                </a:r>
              </a:p>
              <a:p>
                <a:endParaRPr lang="en-US" dirty="0" smtClean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Kim: </a:t>
                </a:r>
                <a:r>
                  <a:rPr lang="en-US" dirty="0" err="1" smtClean="0"/>
                  <a:t>Def</a:t>
                </a:r>
                <a:r>
                  <a:rPr lang="en-US" dirty="0"/>
                  <a:t>: Positive definite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, </m:t>
                    </m:r>
                  </m:oMath>
                </a14:m>
                <a:endParaRPr lang="en-US" dirty="0"/>
              </a:p>
              <a:p>
                <a:pPr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 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∈ 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,  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positive definite function if 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marL="342900" indent="-342900" latinLnBrk="1">
                  <a:buAutoNum type="arabicParenR"/>
                </a:pPr>
                <a:r>
                  <a:rPr lang="en-US" dirty="0" smtClean="0"/>
                  <a:t>Continuously </a:t>
                </a:r>
                <a:r>
                  <a:rPr lang="en-US" dirty="0"/>
                  <a:t>differentiable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</m:oMath>
                </a14:m>
                <a:endParaRPr lang="en-US" dirty="0" smtClean="0"/>
              </a:p>
              <a:p>
                <a:pPr marL="342900" indent="-342900" latinLnBrk="1">
                  <a:buAutoNum type="arabicParenR" startA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 ,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 ,   ∀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342900" indent="-342900" latinLnBrk="1">
                  <a:buAutoNum type="arabicParenR" startAt="2"/>
                </a:pPr>
                <a:endParaRPr lang="en-US" dirty="0"/>
              </a:p>
              <a:p>
                <a:pPr marL="28575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 Kim : Exam.</a:t>
                </a:r>
              </a:p>
              <a:p>
                <a:pPr latinLnBrk="1"/>
                <a:r>
                  <a:rPr lang="en-US" dirty="0" smtClean="0"/>
                  <a:t>-.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: a PDF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-.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=(1−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)) 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a </a:t>
                </a:r>
                <a:r>
                  <a:rPr lang="en-US" dirty="0"/>
                  <a:t>PDF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  <m:r>
                      <a:rPr lang="en-US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𝜋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-.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not a positive definite function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  ∀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-.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&gt;0 , 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smtClean="0"/>
                  <a:t>positive definite </a:t>
                </a:r>
                <a:r>
                  <a:rPr lang="en-US" dirty="0"/>
                  <a:t>matrix. </a:t>
                </a:r>
              </a:p>
              <a:p>
                <a:pPr latinLnBrk="1"/>
                <a:r>
                  <a:rPr lang="en-US" dirty="0"/>
                  <a:t>Or </a:t>
                </a:r>
                <a:r>
                  <a:rPr lang="en-US" dirty="0" smtClean="0"/>
                  <a:t>equivalently</a:t>
                </a:r>
                <a:endParaRPr lang="en-US" dirty="0"/>
              </a:p>
              <a:p>
                <a:pPr latinLnBrk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/>
                  <a:t> and all the eigenvalues are positive,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is a positive definite matrix. </a:t>
                </a:r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4664"/>
                <a:ext cx="8352928" cy="5935279"/>
              </a:xfrm>
              <a:prstGeom prst="rect">
                <a:avLst/>
              </a:prstGeom>
              <a:blipFill rotWithShape="1">
                <a:blip r:embed="rId2"/>
                <a:stretch>
                  <a:fillRect l="-584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72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9512" y="188640"/>
                <a:ext cx="8712968" cy="5584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b="1" dirty="0" smtClean="0"/>
                  <a:t>Theorem 3.3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 locally </a:t>
                </a:r>
                <a:r>
                  <a:rPr lang="en-US" dirty="0" err="1"/>
                  <a:t>Lipschitz</a:t>
                </a:r>
                <a:r>
                  <a:rPr lang="en-US" dirty="0"/>
                  <a:t> function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 </m:t>
                    </m:r>
                  </m:oMath>
                </a14:m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be</a:t>
                </a:r>
              </a:p>
              <a:p>
                <a:pPr latinLnBrk="1"/>
                <a:r>
                  <a:rPr lang="en-US" dirty="0" smtClean="0"/>
                  <a:t>a </a:t>
                </a:r>
                <a:r>
                  <a:rPr lang="en-US" dirty="0"/>
                  <a:t>positive </a:t>
                </a:r>
                <a:r>
                  <a:rPr lang="en-US" dirty="0" smtClean="0"/>
                  <a:t>definite, </a:t>
                </a:r>
              </a:p>
              <a:p>
                <a:pPr latinLnBrk="1"/>
                <a:endParaRPr lang="en-US" dirty="0" smtClean="0"/>
              </a:p>
              <a:p>
                <a:pPr lvl="0" latinLnBrk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 ∀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𝑛𝑒𝑔𝑎𝑡𝑖𝑣𝑒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𝑑𝑒𝑓𝑖𝑛𝑖𝑡𝑒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is asymptotically </a:t>
                </a:r>
                <a:r>
                  <a:rPr lang="en-US" dirty="0" smtClean="0"/>
                  <a:t>stable,</a:t>
                </a:r>
              </a:p>
              <a:p>
                <a:pPr lvl="0" latinLnBrk="1"/>
                <a:r>
                  <a:rPr lang="en-US" dirty="0" smtClean="0"/>
                  <a:t>Moreover, 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radially  unbounded,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is globally asymptotic stable</a:t>
                </a:r>
              </a:p>
              <a:p>
                <a:pPr lvl="0" latinLnBrk="1"/>
                <a:endParaRPr lang="en-US" i="1" dirty="0" smtClean="0"/>
              </a:p>
              <a:p>
                <a:pPr lvl="0" latinLnBrk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 0  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 (negative semi definite) </a:t>
                </a:r>
                <a:r>
                  <a:rPr lang="en-US" dirty="0" smtClean="0">
                    <a:sym typeface="Wingdings"/>
                  </a:rPr>
                  <a:t>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stable</a:t>
                </a: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Proof </a:t>
                </a:r>
                <a:r>
                  <a:rPr lang="en-US" dirty="0"/>
                  <a:t>: I will skip but using the following formula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0≤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−→</m:t>
                    </m:r>
                    <m:r>
                      <a:rPr lang="en-US" b="0" i="1" smtClean="0">
                        <a:latin typeface="Cambria Math"/>
                      </a:rPr>
                      <m:t>𝑠𝑖𝑛𝑐𝑒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𝑜𝑛𝑙𝑦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→0 </m:t>
                    </m:r>
                  </m:oMath>
                </a14:m>
                <a:r>
                  <a:rPr lang="en-US" dirty="0"/>
                  <a:t>     -</a:t>
                </a:r>
                <a:r>
                  <a:rPr lang="en-US" dirty="0" smtClean="0"/>
                  <a:t>QED-</a:t>
                </a:r>
                <a:endParaRPr lang="en-US" dirty="0"/>
              </a:p>
              <a:p>
                <a:pPr latinLnBrk="1"/>
                <a:r>
                  <a:rPr lang="en-US" dirty="0" smtClean="0"/>
                  <a:t>%% </a:t>
                </a:r>
              </a:p>
              <a:p>
                <a:pPr latinLnBrk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𝐿𝑦𝑎𝑝𝑢𝑛𝑜𝑣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function </a:t>
                </a:r>
              </a:p>
              <a:p>
                <a:pPr latinLnBrk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−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:  level surface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: domain of attraction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- radially unbounded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=∞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5584414"/>
              </a:xfrm>
              <a:prstGeom prst="rect">
                <a:avLst/>
              </a:prstGeom>
              <a:blipFill rotWithShape="1">
                <a:blip r:embed="rId2"/>
                <a:stretch>
                  <a:fillRect l="-559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7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256445" cy="6045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en-US" dirty="0" smtClean="0"/>
                  <a:t>%% Kim’s </a:t>
                </a:r>
                <a:r>
                  <a:rPr lang="en-US" dirty="0"/>
                  <a:t>comment : How to find a positive definite function?</a:t>
                </a:r>
              </a:p>
              <a:p>
                <a:pPr lvl="0" latinLnBrk="1"/>
                <a:r>
                  <a:rPr lang="en-US" dirty="0" smtClean="0"/>
                  <a:t> 1)   It is analyzed </a:t>
                </a:r>
                <a:r>
                  <a:rPr lang="en-US" dirty="0"/>
                  <a:t>at the equilibrium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. In linearizing method,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</a:t>
                </a:r>
                <a:r>
                  <a:rPr lang="en-US" dirty="0" smtClean="0">
                    <a:sym typeface="Wingdings" pitchFamily="2" charset="2"/>
                  </a:rPr>
                  <a:t> “do</a:t>
                </a:r>
                <a:r>
                  <a:rPr lang="en-US" dirty="0" smtClean="0"/>
                  <a:t>main </a:t>
                </a:r>
                <a:r>
                  <a:rPr lang="en-US" dirty="0"/>
                  <a:t>of attraction”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e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but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2) find </a:t>
                </a:r>
                <a:r>
                  <a:rPr lang="en-US" dirty="0"/>
                  <a:t>a </a:t>
                </a:r>
                <a:r>
                  <a:rPr lang="en-US" dirty="0" err="1"/>
                  <a:t>Lyapunov</a:t>
                </a:r>
                <a:r>
                  <a:rPr lang="en-US" dirty="0"/>
                  <a:t>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,and it is stable or asymptotic stable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   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: 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≤ </m:t>
                        </m:r>
                        <m:r>
                          <a:rPr lang="en-US" i="1"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 −→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which is one of the domain of attraction</a:t>
                </a:r>
                <a:r>
                  <a:rPr lang="en-US" dirty="0" smtClean="0"/>
                  <a:t>.</a:t>
                </a:r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 3) to </a:t>
                </a:r>
                <a:r>
                  <a:rPr lang="en-US" dirty="0"/>
                  <a:t>find a function ( </a:t>
                </a:r>
                <a:r>
                  <a:rPr lang="en-US" dirty="0" err="1"/>
                  <a:t>Lyapunov</a:t>
                </a:r>
                <a:r>
                  <a:rPr lang="en-US" dirty="0"/>
                  <a:t> function if it is stable) indirectly. 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r>
                  <a:rPr lang="en-US" dirty="0" smtClean="0"/>
                  <a:t> 4) a </a:t>
                </a:r>
                <a:r>
                  <a:rPr lang="en-US" b="1" dirty="0"/>
                  <a:t>sufficient condition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 5)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</m:oMath>
                </a14:m>
                <a:r>
                  <a:rPr lang="en-US" dirty="0"/>
                  <a:t> is a positive matrix,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𝑃𝑥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a candidate a </a:t>
                </a:r>
                <a:r>
                  <a:rPr lang="en-US" dirty="0" err="1"/>
                  <a:t>Lyapunov</a:t>
                </a:r>
                <a:r>
                  <a:rPr lang="en-US" dirty="0"/>
                  <a:t> function in Linear system.</a:t>
                </a:r>
              </a:p>
              <a:p>
                <a:pPr lvl="0" latinLnBrk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, so for asymptotic stability one of the sufficient conditions </a:t>
                </a:r>
                <a:endParaRPr lang="en-US" dirty="0" smtClean="0"/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 smtClean="0"/>
                  <a:t>6) Asymptotically stable If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 ∀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−</m:t>
                    </m:r>
                    <m:r>
                      <a:rPr lang="en-US" b="0" i="0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→ 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 </m:t>
                    </m:r>
                  </m:oMath>
                </a14:m>
                <a:r>
                  <a:rPr lang="en-US" dirty="0" smtClean="0"/>
                  <a:t>, negative definite</a:t>
                </a:r>
              </a:p>
              <a:p>
                <a:pPr latinLnBrk="1"/>
                <a:endParaRPr lang="en-US" dirty="0" smtClean="0"/>
              </a:p>
              <a:p>
                <a:pPr latinLnBrk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 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.is not negative. </a:t>
                </a:r>
                <a:r>
                  <a:rPr lang="en-US" dirty="0" smtClean="0"/>
                  <a:t>Not guarantee the asymptotic stability.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256445" cy="6045694"/>
              </a:xfrm>
              <a:prstGeom prst="rect">
                <a:avLst/>
              </a:prstGeom>
              <a:blipFill rotWithShape="1">
                <a:blip r:embed="rId2"/>
                <a:stretch>
                  <a:fillRect l="-527" t="-50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16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5536" y="188640"/>
                <a:ext cx="8280920" cy="6525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latinLnBrk="1">
                  <a:buFont typeface="Wingdings" pitchFamily="2" charset="2"/>
                  <a:buChar char="v"/>
                </a:pPr>
                <a:r>
                  <a:rPr lang="en-US" dirty="0" smtClean="0"/>
                  <a:t>Kim_Ex. </a:t>
                </a:r>
              </a:p>
              <a:p>
                <a:pPr latinLnBrk="1"/>
                <a:r>
                  <a:rPr lang="en-US" dirty="0" smtClean="0"/>
                  <a:t> Ex.1.3 </a:t>
                </a:r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 1</a:t>
                </a:r>
                <a:r>
                  <a:rPr lang="en-US" dirty="0" smtClean="0"/>
                  <a:t>) a locally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itschitz</a:t>
                </a:r>
                <a:r>
                  <a:rPr lang="en-US" dirty="0" smtClean="0"/>
                  <a:t>  </a:t>
                </a:r>
                <a:r>
                  <a:rPr lang="en-US" dirty="0" smtClean="0">
                    <a:sym typeface="Wingdings" pitchFamily="2" charset="2"/>
                  </a:rPr>
                  <a:t> a unique solution in a finite time interval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𝛿</m:t>
                        </m:r>
                      </m:e>
                    </m:d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2) The </a:t>
                </a:r>
                <a:r>
                  <a:rPr lang="en-US" dirty="0"/>
                  <a:t>solution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is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(0)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(0)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 smtClean="0"/>
                  <a:t>which is locally asymptotic stable.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3) Stability check </a:t>
                </a:r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- linearization </a:t>
                </a:r>
                <a:r>
                  <a:rPr lang="en-US" dirty="0"/>
                  <a:t> </a:t>
                </a:r>
                <a:r>
                  <a:rPr lang="en-US" dirty="0" smtClean="0"/>
                  <a:t>is failed </a:t>
                </a:r>
              </a:p>
              <a:p>
                <a:pPr latinLnBrk="1"/>
                <a:r>
                  <a:rPr lang="en-US" dirty="0" smtClean="0"/>
                  <a:t>4) Select a candidate PDF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−→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−→  </m:t>
                      </m:r>
                      <m:r>
                        <a:rPr lang="en-US" b="0" i="1" smtClean="0">
                          <a:latin typeface="Cambria Math"/>
                        </a:rPr>
                        <m:t>𝑁𝐷𝐹</m:t>
                      </m:r>
                    </m:oMath>
                  </m:oMathPara>
                </a14:m>
                <a:endParaRPr lang="en-US" b="0" dirty="0" smtClean="0"/>
              </a:p>
              <a:p>
                <a:pPr latinLnBrk="1"/>
                <a:r>
                  <a:rPr lang="en-US" dirty="0" smtClean="0"/>
                  <a:t>                  </a:t>
                </a:r>
                <a:r>
                  <a:rPr lang="en-US" dirty="0" smtClean="0">
                    <a:sym typeface="Wingdings" pitchFamily="2" charset="2"/>
                  </a:rPr>
                  <a:t> asymptotic stable.</a:t>
                </a:r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5) The domain of </a:t>
                </a:r>
                <a:r>
                  <a:rPr lang="en-US" dirty="0" err="1" smtClean="0"/>
                  <a:t>ttraction</a:t>
                </a:r>
                <a:r>
                  <a:rPr lang="en-US" dirty="0" smtClean="0"/>
                  <a:t> 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&gt;0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atinLnBrk="1"/>
                <a:r>
                  <a:rPr lang="en-US" dirty="0" smtClean="0"/>
                  <a:t> Then, </a:t>
                </a:r>
              </a:p>
              <a:p>
                <a:pPr marL="285750" indent="-285750" latinLnBrk="1"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=0,   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285750" indent="-285750" latinLnBrk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≥0, 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8640"/>
                <a:ext cx="8280920" cy="6525889"/>
              </a:xfrm>
              <a:prstGeom prst="rect">
                <a:avLst/>
              </a:prstGeom>
              <a:blipFill rotWithShape="1">
                <a:blip r:embed="rId2"/>
                <a:stretch>
                  <a:fillRect l="-663" t="-467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8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7504" y="260648"/>
                <a:ext cx="8784976" cy="599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Definition 3.1  </a:t>
                </a:r>
              </a:p>
              <a:p>
                <a:pPr lvl="0" latinLnBrk="1"/>
                <a:r>
                  <a:rPr lang="en-US" dirty="0"/>
                  <a:t> </a:t>
                </a:r>
                <a:r>
                  <a:rPr lang="en-US" dirty="0" smtClean="0"/>
                  <a:t>  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 locally </a:t>
                </a:r>
                <a:r>
                  <a:rPr lang="en-US" dirty="0" err="1" smtClean="0"/>
                  <a:t>Lipschitz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which contains the origin 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atinLnBrk="1"/>
                <a:r>
                  <a:rPr lang="en-US" dirty="0" smtClean="0"/>
                  <a:t>The equilibrium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1) </a:t>
                </a:r>
                <a:r>
                  <a:rPr lang="en-US" dirty="0"/>
                  <a:t>is </a:t>
                </a:r>
                <a:r>
                  <a:rPr lang="en-US" dirty="0" smtClean="0"/>
                  <a:t>stable </a:t>
                </a:r>
                <a:r>
                  <a:rPr lang="en-US" dirty="0"/>
                  <a:t>if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ε</m:t>
                    </m:r>
                    <m:r>
                      <a:rPr lang="en-US">
                        <a:latin typeface="Cambria Math"/>
                      </a:rPr>
                      <m:t>&gt;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&gt;</m:t>
                    </m:r>
                    <m:r>
                      <a:rPr lang="en-US">
                        <a:latin typeface="Cambria Math"/>
                      </a:rPr>
                      <m:t>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/>
                        </a:rPr>
                        <m:t>⇒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vl="0" latinLnBrk="1"/>
                <a:r>
                  <a:rPr lang="en-US" dirty="0" smtClean="0"/>
                  <a:t>2) unstable </a:t>
                </a:r>
                <a:r>
                  <a:rPr lang="en-US" dirty="0"/>
                  <a:t>if it is not </a:t>
                </a:r>
                <a:r>
                  <a:rPr lang="en-US" dirty="0" smtClean="0"/>
                  <a:t>stable</a:t>
                </a:r>
              </a:p>
              <a:p>
                <a:pPr marL="342900" lvl="0" indent="-342900" latinLnBrk="1">
                  <a:buAutoNum type="arabicParenR" startAt="2"/>
                </a:pPr>
                <a:endParaRPr lang="en-US" dirty="0"/>
              </a:p>
              <a:p>
                <a:pPr lvl="0" latinLnBrk="1"/>
                <a:r>
                  <a:rPr lang="en-US" b="1" dirty="0" smtClean="0"/>
                  <a:t>3)  asymptotically </a:t>
                </a:r>
                <a:r>
                  <a:rPr lang="en-US" b="1" dirty="0"/>
                  <a:t>stable if it is stable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>
                        <a:latin typeface="Cambria Math"/>
                      </a:rPr>
                      <m:t>&gt;</m:t>
                    </m:r>
                    <m:r>
                      <a:rPr lang="en-US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can be chosen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endParaRPr lang="en-US" dirty="0" smtClean="0"/>
              </a:p>
              <a:p>
                <a:pPr latinLnBrk="1"/>
                <a:r>
                  <a:rPr lang="en-US" dirty="0" smtClean="0"/>
                  <a:t>%% </a:t>
                </a:r>
                <a:r>
                  <a:rPr lang="en-US" dirty="0" err="1" smtClean="0"/>
                  <a:t>kim</a:t>
                </a:r>
                <a:r>
                  <a:rPr lang="en-US" dirty="0" smtClean="0"/>
                  <a:t> : stability definition</a:t>
                </a:r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1) Stable 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𝜀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2) Unstable: </a:t>
                </a:r>
                <a:r>
                  <a:rPr lang="en-US" dirty="0" smtClean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0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</m:t>
                    </m:r>
                  </m:oMath>
                </a14:m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   s,t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𝜀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 smtClean="0"/>
                  <a:t>   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648"/>
                <a:ext cx="8784976" cy="5992923"/>
              </a:xfrm>
              <a:prstGeom prst="rect">
                <a:avLst/>
              </a:prstGeom>
              <a:blipFill rotWithShape="1">
                <a:blip r:embed="rId2"/>
                <a:stretch>
                  <a:fillRect l="-625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8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7544" y="2708920"/>
            <a:ext cx="2304256" cy="20162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23628" y="3400967"/>
            <a:ext cx="648072" cy="58025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74034" y="3015329"/>
            <a:ext cx="964210" cy="771277"/>
          </a:xfrm>
          <a:custGeom>
            <a:avLst/>
            <a:gdLst>
              <a:gd name="connsiteX0" fmla="*/ 0 w 964210"/>
              <a:gd name="connsiteY0" fmla="*/ 508884 h 771277"/>
              <a:gd name="connsiteX1" fmla="*/ 47708 w 964210"/>
              <a:gd name="connsiteY1" fmla="*/ 405517 h 771277"/>
              <a:gd name="connsiteX2" fmla="*/ 63610 w 964210"/>
              <a:gd name="connsiteY2" fmla="*/ 357809 h 771277"/>
              <a:gd name="connsiteX3" fmla="*/ 87464 w 964210"/>
              <a:gd name="connsiteY3" fmla="*/ 318053 h 771277"/>
              <a:gd name="connsiteX4" fmla="*/ 119269 w 964210"/>
              <a:gd name="connsiteY4" fmla="*/ 246491 h 771277"/>
              <a:gd name="connsiteX5" fmla="*/ 143123 w 964210"/>
              <a:gd name="connsiteY5" fmla="*/ 238540 h 771277"/>
              <a:gd name="connsiteX6" fmla="*/ 166977 w 964210"/>
              <a:gd name="connsiteY6" fmla="*/ 214686 h 771277"/>
              <a:gd name="connsiteX7" fmla="*/ 174928 w 964210"/>
              <a:gd name="connsiteY7" fmla="*/ 190832 h 771277"/>
              <a:gd name="connsiteX8" fmla="*/ 246490 w 964210"/>
              <a:gd name="connsiteY8" fmla="*/ 127221 h 771277"/>
              <a:gd name="connsiteX9" fmla="*/ 262393 w 964210"/>
              <a:gd name="connsiteY9" fmla="*/ 103367 h 771277"/>
              <a:gd name="connsiteX10" fmla="*/ 302149 w 964210"/>
              <a:gd name="connsiteY10" fmla="*/ 79513 h 771277"/>
              <a:gd name="connsiteX11" fmla="*/ 326003 w 964210"/>
              <a:gd name="connsiteY11" fmla="*/ 63611 h 771277"/>
              <a:gd name="connsiteX12" fmla="*/ 333955 w 964210"/>
              <a:gd name="connsiteY12" fmla="*/ 39757 h 771277"/>
              <a:gd name="connsiteX13" fmla="*/ 365760 w 964210"/>
              <a:gd name="connsiteY13" fmla="*/ 23854 h 771277"/>
              <a:gd name="connsiteX14" fmla="*/ 492981 w 964210"/>
              <a:gd name="connsiteY14" fmla="*/ 0 h 771277"/>
              <a:gd name="connsiteX15" fmla="*/ 652007 w 964210"/>
              <a:gd name="connsiteY15" fmla="*/ 7952 h 771277"/>
              <a:gd name="connsiteX16" fmla="*/ 675861 w 964210"/>
              <a:gd name="connsiteY16" fmla="*/ 15903 h 771277"/>
              <a:gd name="connsiteX17" fmla="*/ 715617 w 964210"/>
              <a:gd name="connsiteY17" fmla="*/ 31806 h 771277"/>
              <a:gd name="connsiteX18" fmla="*/ 763325 w 964210"/>
              <a:gd name="connsiteY18" fmla="*/ 55660 h 771277"/>
              <a:gd name="connsiteX19" fmla="*/ 803081 w 964210"/>
              <a:gd name="connsiteY19" fmla="*/ 103367 h 771277"/>
              <a:gd name="connsiteX20" fmla="*/ 826935 w 964210"/>
              <a:gd name="connsiteY20" fmla="*/ 119270 h 771277"/>
              <a:gd name="connsiteX21" fmla="*/ 874643 w 964210"/>
              <a:gd name="connsiteY21" fmla="*/ 151075 h 771277"/>
              <a:gd name="connsiteX22" fmla="*/ 906448 w 964210"/>
              <a:gd name="connsiteY22" fmla="*/ 214686 h 771277"/>
              <a:gd name="connsiteX23" fmla="*/ 922351 w 964210"/>
              <a:gd name="connsiteY23" fmla="*/ 246491 h 771277"/>
              <a:gd name="connsiteX24" fmla="*/ 930302 w 964210"/>
              <a:gd name="connsiteY24" fmla="*/ 270345 h 771277"/>
              <a:gd name="connsiteX25" fmla="*/ 954156 w 964210"/>
              <a:gd name="connsiteY25" fmla="*/ 294199 h 771277"/>
              <a:gd name="connsiteX26" fmla="*/ 954156 w 964210"/>
              <a:gd name="connsiteY26" fmla="*/ 397566 h 771277"/>
              <a:gd name="connsiteX27" fmla="*/ 946205 w 964210"/>
              <a:gd name="connsiteY27" fmla="*/ 437322 h 771277"/>
              <a:gd name="connsiteX28" fmla="*/ 898497 w 964210"/>
              <a:gd name="connsiteY28" fmla="*/ 485030 h 771277"/>
              <a:gd name="connsiteX29" fmla="*/ 890546 w 964210"/>
              <a:gd name="connsiteY29" fmla="*/ 508884 h 771277"/>
              <a:gd name="connsiteX30" fmla="*/ 842838 w 964210"/>
              <a:gd name="connsiteY30" fmla="*/ 532738 h 771277"/>
              <a:gd name="connsiteX31" fmla="*/ 818984 w 964210"/>
              <a:gd name="connsiteY31" fmla="*/ 548640 h 771277"/>
              <a:gd name="connsiteX32" fmla="*/ 795130 w 964210"/>
              <a:gd name="connsiteY32" fmla="*/ 556592 h 771277"/>
              <a:gd name="connsiteX33" fmla="*/ 755374 w 964210"/>
              <a:gd name="connsiteY33" fmla="*/ 572494 h 771277"/>
              <a:gd name="connsiteX34" fmla="*/ 723568 w 964210"/>
              <a:gd name="connsiteY34" fmla="*/ 580446 h 771277"/>
              <a:gd name="connsiteX35" fmla="*/ 691763 w 964210"/>
              <a:gd name="connsiteY35" fmla="*/ 596348 h 771277"/>
              <a:gd name="connsiteX36" fmla="*/ 667909 w 964210"/>
              <a:gd name="connsiteY36" fmla="*/ 604300 h 771277"/>
              <a:gd name="connsiteX37" fmla="*/ 644055 w 964210"/>
              <a:gd name="connsiteY37" fmla="*/ 620202 h 771277"/>
              <a:gd name="connsiteX38" fmla="*/ 564542 w 964210"/>
              <a:gd name="connsiteY38" fmla="*/ 636105 h 771277"/>
              <a:gd name="connsiteX39" fmla="*/ 532737 w 964210"/>
              <a:gd name="connsiteY39" fmla="*/ 644056 h 771277"/>
              <a:gd name="connsiteX40" fmla="*/ 453224 w 964210"/>
              <a:gd name="connsiteY40" fmla="*/ 675861 h 771277"/>
              <a:gd name="connsiteX41" fmla="*/ 405516 w 964210"/>
              <a:gd name="connsiteY41" fmla="*/ 691764 h 771277"/>
              <a:gd name="connsiteX42" fmla="*/ 254441 w 964210"/>
              <a:gd name="connsiteY42" fmla="*/ 707666 h 771277"/>
              <a:gd name="connsiteX43" fmla="*/ 190831 w 964210"/>
              <a:gd name="connsiteY43" fmla="*/ 715618 h 771277"/>
              <a:gd name="connsiteX44" fmla="*/ 111318 w 964210"/>
              <a:gd name="connsiteY44" fmla="*/ 723569 h 771277"/>
              <a:gd name="connsiteX45" fmla="*/ 47708 w 964210"/>
              <a:gd name="connsiteY45" fmla="*/ 747423 h 771277"/>
              <a:gd name="connsiteX46" fmla="*/ 23854 w 964210"/>
              <a:gd name="connsiteY46" fmla="*/ 763326 h 771277"/>
              <a:gd name="connsiteX47" fmla="*/ 0 w 964210"/>
              <a:gd name="connsiteY47" fmla="*/ 771277 h 7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64210" h="771277">
                <a:moveTo>
                  <a:pt x="0" y="508884"/>
                </a:moveTo>
                <a:cubicBezTo>
                  <a:pt x="20799" y="467286"/>
                  <a:pt x="30566" y="450086"/>
                  <a:pt x="47708" y="405517"/>
                </a:cubicBezTo>
                <a:cubicBezTo>
                  <a:pt x="53725" y="389871"/>
                  <a:pt x="54985" y="372183"/>
                  <a:pt x="63610" y="357809"/>
                </a:cubicBezTo>
                <a:cubicBezTo>
                  <a:pt x="71561" y="344557"/>
                  <a:pt x="81069" y="332122"/>
                  <a:pt x="87464" y="318053"/>
                </a:cubicBezTo>
                <a:cubicBezTo>
                  <a:pt x="95098" y="301257"/>
                  <a:pt x="100505" y="261502"/>
                  <a:pt x="119269" y="246491"/>
                </a:cubicBezTo>
                <a:cubicBezTo>
                  <a:pt x="125814" y="241255"/>
                  <a:pt x="135172" y="241190"/>
                  <a:pt x="143123" y="238540"/>
                </a:cubicBezTo>
                <a:cubicBezTo>
                  <a:pt x="151074" y="230589"/>
                  <a:pt x="160740" y="224042"/>
                  <a:pt x="166977" y="214686"/>
                </a:cubicBezTo>
                <a:cubicBezTo>
                  <a:pt x="171626" y="207712"/>
                  <a:pt x="169782" y="197448"/>
                  <a:pt x="174928" y="190832"/>
                </a:cubicBezTo>
                <a:cubicBezTo>
                  <a:pt x="204255" y="153126"/>
                  <a:pt x="214606" y="148478"/>
                  <a:pt x="246490" y="127221"/>
                </a:cubicBezTo>
                <a:cubicBezTo>
                  <a:pt x="251791" y="119270"/>
                  <a:pt x="255137" y="109586"/>
                  <a:pt x="262393" y="103367"/>
                </a:cubicBezTo>
                <a:cubicBezTo>
                  <a:pt x="274127" y="93309"/>
                  <a:pt x="289044" y="87704"/>
                  <a:pt x="302149" y="79513"/>
                </a:cubicBezTo>
                <a:cubicBezTo>
                  <a:pt x="310253" y="74448"/>
                  <a:pt x="318052" y="68912"/>
                  <a:pt x="326003" y="63611"/>
                </a:cubicBezTo>
                <a:cubicBezTo>
                  <a:pt x="328654" y="55660"/>
                  <a:pt x="328028" y="45684"/>
                  <a:pt x="333955" y="39757"/>
                </a:cubicBezTo>
                <a:cubicBezTo>
                  <a:pt x="342336" y="31376"/>
                  <a:pt x="354515" y="27602"/>
                  <a:pt x="365760" y="23854"/>
                </a:cubicBezTo>
                <a:cubicBezTo>
                  <a:pt x="416360" y="6987"/>
                  <a:pt x="440672" y="6539"/>
                  <a:pt x="492981" y="0"/>
                </a:cubicBezTo>
                <a:cubicBezTo>
                  <a:pt x="545990" y="2651"/>
                  <a:pt x="599132" y="3354"/>
                  <a:pt x="652007" y="7952"/>
                </a:cubicBezTo>
                <a:cubicBezTo>
                  <a:pt x="660357" y="8678"/>
                  <a:pt x="668013" y="12960"/>
                  <a:pt x="675861" y="15903"/>
                </a:cubicBezTo>
                <a:cubicBezTo>
                  <a:pt x="689225" y="20915"/>
                  <a:pt x="702851" y="25423"/>
                  <a:pt x="715617" y="31806"/>
                </a:cubicBezTo>
                <a:cubicBezTo>
                  <a:pt x="777273" y="62634"/>
                  <a:pt x="703367" y="35672"/>
                  <a:pt x="763325" y="55660"/>
                </a:cubicBezTo>
                <a:cubicBezTo>
                  <a:pt x="778960" y="79112"/>
                  <a:pt x="780126" y="84237"/>
                  <a:pt x="803081" y="103367"/>
                </a:cubicBezTo>
                <a:cubicBezTo>
                  <a:pt x="810422" y="109485"/>
                  <a:pt x="819594" y="113152"/>
                  <a:pt x="826935" y="119270"/>
                </a:cubicBezTo>
                <a:cubicBezTo>
                  <a:pt x="866642" y="152359"/>
                  <a:pt x="832723" y="137102"/>
                  <a:pt x="874643" y="151075"/>
                </a:cubicBezTo>
                <a:cubicBezTo>
                  <a:pt x="889179" y="194681"/>
                  <a:pt x="875154" y="158356"/>
                  <a:pt x="906448" y="214686"/>
                </a:cubicBezTo>
                <a:cubicBezTo>
                  <a:pt x="912204" y="225048"/>
                  <a:pt x="917682" y="235596"/>
                  <a:pt x="922351" y="246491"/>
                </a:cubicBezTo>
                <a:cubicBezTo>
                  <a:pt x="925653" y="254195"/>
                  <a:pt x="925653" y="263371"/>
                  <a:pt x="930302" y="270345"/>
                </a:cubicBezTo>
                <a:cubicBezTo>
                  <a:pt x="936539" y="279701"/>
                  <a:pt x="946205" y="286248"/>
                  <a:pt x="954156" y="294199"/>
                </a:cubicBezTo>
                <a:cubicBezTo>
                  <a:pt x="969874" y="341348"/>
                  <a:pt x="965034" y="315987"/>
                  <a:pt x="954156" y="397566"/>
                </a:cubicBezTo>
                <a:cubicBezTo>
                  <a:pt x="952370" y="410962"/>
                  <a:pt x="951694" y="424972"/>
                  <a:pt x="946205" y="437322"/>
                </a:cubicBezTo>
                <a:cubicBezTo>
                  <a:pt x="933747" y="465352"/>
                  <a:pt x="921024" y="470011"/>
                  <a:pt x="898497" y="485030"/>
                </a:cubicBezTo>
                <a:cubicBezTo>
                  <a:pt x="895847" y="492981"/>
                  <a:pt x="895782" y="502339"/>
                  <a:pt x="890546" y="508884"/>
                </a:cubicBezTo>
                <a:cubicBezTo>
                  <a:pt x="875357" y="527870"/>
                  <a:pt x="862041" y="523136"/>
                  <a:pt x="842838" y="532738"/>
                </a:cubicBezTo>
                <a:cubicBezTo>
                  <a:pt x="834291" y="537012"/>
                  <a:pt x="827531" y="544366"/>
                  <a:pt x="818984" y="548640"/>
                </a:cubicBezTo>
                <a:cubicBezTo>
                  <a:pt x="811487" y="552388"/>
                  <a:pt x="802978" y="553649"/>
                  <a:pt x="795130" y="556592"/>
                </a:cubicBezTo>
                <a:cubicBezTo>
                  <a:pt x="781766" y="561604"/>
                  <a:pt x="768914" y="567981"/>
                  <a:pt x="755374" y="572494"/>
                </a:cubicBezTo>
                <a:cubicBezTo>
                  <a:pt x="745006" y="575950"/>
                  <a:pt x="733801" y="576609"/>
                  <a:pt x="723568" y="580446"/>
                </a:cubicBezTo>
                <a:cubicBezTo>
                  <a:pt x="712470" y="584608"/>
                  <a:pt x="702658" y="591679"/>
                  <a:pt x="691763" y="596348"/>
                </a:cubicBezTo>
                <a:cubicBezTo>
                  <a:pt x="684059" y="599650"/>
                  <a:pt x="675406" y="600552"/>
                  <a:pt x="667909" y="604300"/>
                </a:cubicBezTo>
                <a:cubicBezTo>
                  <a:pt x="659362" y="608574"/>
                  <a:pt x="652602" y="615928"/>
                  <a:pt x="644055" y="620202"/>
                </a:cubicBezTo>
                <a:cubicBezTo>
                  <a:pt x="620728" y="631865"/>
                  <a:pt x="587562" y="631919"/>
                  <a:pt x="564542" y="636105"/>
                </a:cubicBezTo>
                <a:cubicBezTo>
                  <a:pt x="553790" y="638060"/>
                  <a:pt x="543244" y="641054"/>
                  <a:pt x="532737" y="644056"/>
                </a:cubicBezTo>
                <a:cubicBezTo>
                  <a:pt x="498743" y="653768"/>
                  <a:pt x="494889" y="659836"/>
                  <a:pt x="453224" y="675861"/>
                </a:cubicBezTo>
                <a:cubicBezTo>
                  <a:pt x="437578" y="681879"/>
                  <a:pt x="421688" y="687353"/>
                  <a:pt x="405516" y="691764"/>
                </a:cubicBezTo>
                <a:cubicBezTo>
                  <a:pt x="354919" y="705563"/>
                  <a:pt x="308667" y="702736"/>
                  <a:pt x="254441" y="707666"/>
                </a:cubicBezTo>
                <a:cubicBezTo>
                  <a:pt x="233160" y="709601"/>
                  <a:pt x="212069" y="713258"/>
                  <a:pt x="190831" y="715618"/>
                </a:cubicBezTo>
                <a:cubicBezTo>
                  <a:pt x="164357" y="718560"/>
                  <a:pt x="137822" y="720919"/>
                  <a:pt x="111318" y="723569"/>
                </a:cubicBezTo>
                <a:cubicBezTo>
                  <a:pt x="55376" y="760865"/>
                  <a:pt x="126311" y="717946"/>
                  <a:pt x="47708" y="747423"/>
                </a:cubicBezTo>
                <a:cubicBezTo>
                  <a:pt x="38760" y="750778"/>
                  <a:pt x="32401" y="759052"/>
                  <a:pt x="23854" y="763326"/>
                </a:cubicBezTo>
                <a:cubicBezTo>
                  <a:pt x="16357" y="767074"/>
                  <a:pt x="0" y="771277"/>
                  <a:pt x="0" y="77127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39952" y="1628800"/>
            <a:ext cx="4708045" cy="38884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03448" y="3477877"/>
            <a:ext cx="250406" cy="29012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130227" y="2222268"/>
            <a:ext cx="2167269" cy="1483040"/>
          </a:xfrm>
          <a:custGeom>
            <a:avLst/>
            <a:gdLst>
              <a:gd name="connsiteX0" fmla="*/ 8180 w 2167269"/>
              <a:gd name="connsiteY0" fmla="*/ 1411478 h 1483040"/>
              <a:gd name="connsiteX1" fmla="*/ 16131 w 2167269"/>
              <a:gd name="connsiteY1" fmla="*/ 1244501 h 1483040"/>
              <a:gd name="connsiteX2" fmla="*/ 24083 w 2167269"/>
              <a:gd name="connsiteY2" fmla="*/ 1164988 h 1483040"/>
              <a:gd name="connsiteX3" fmla="*/ 32034 w 2167269"/>
              <a:gd name="connsiteY3" fmla="*/ 1069572 h 1483040"/>
              <a:gd name="connsiteX4" fmla="*/ 63839 w 2167269"/>
              <a:gd name="connsiteY4" fmla="*/ 950302 h 1483040"/>
              <a:gd name="connsiteX5" fmla="*/ 79742 w 2167269"/>
              <a:gd name="connsiteY5" fmla="*/ 886692 h 1483040"/>
              <a:gd name="connsiteX6" fmla="*/ 95644 w 2167269"/>
              <a:gd name="connsiteY6" fmla="*/ 831033 h 1483040"/>
              <a:gd name="connsiteX7" fmla="*/ 127450 w 2167269"/>
              <a:gd name="connsiteY7" fmla="*/ 783325 h 1483040"/>
              <a:gd name="connsiteX8" fmla="*/ 159255 w 2167269"/>
              <a:gd name="connsiteY8" fmla="*/ 719715 h 1483040"/>
              <a:gd name="connsiteX9" fmla="*/ 183109 w 2167269"/>
              <a:gd name="connsiteY9" fmla="*/ 711763 h 1483040"/>
              <a:gd name="connsiteX10" fmla="*/ 230816 w 2167269"/>
              <a:gd name="connsiteY10" fmla="*/ 624299 h 1483040"/>
              <a:gd name="connsiteX11" fmla="*/ 254670 w 2167269"/>
              <a:gd name="connsiteY11" fmla="*/ 584542 h 1483040"/>
              <a:gd name="connsiteX12" fmla="*/ 294427 w 2167269"/>
              <a:gd name="connsiteY12" fmla="*/ 568640 h 1483040"/>
              <a:gd name="connsiteX13" fmla="*/ 342135 w 2167269"/>
              <a:gd name="connsiteY13" fmla="*/ 497078 h 1483040"/>
              <a:gd name="connsiteX14" fmla="*/ 373940 w 2167269"/>
              <a:gd name="connsiteY14" fmla="*/ 457322 h 1483040"/>
              <a:gd name="connsiteX15" fmla="*/ 397794 w 2167269"/>
              <a:gd name="connsiteY15" fmla="*/ 409614 h 1483040"/>
              <a:gd name="connsiteX16" fmla="*/ 477307 w 2167269"/>
              <a:gd name="connsiteY16" fmla="*/ 353955 h 1483040"/>
              <a:gd name="connsiteX17" fmla="*/ 517063 w 2167269"/>
              <a:gd name="connsiteY17" fmla="*/ 298295 h 1483040"/>
              <a:gd name="connsiteX18" fmla="*/ 548869 w 2167269"/>
              <a:gd name="connsiteY18" fmla="*/ 290344 h 1483040"/>
              <a:gd name="connsiteX19" fmla="*/ 572723 w 2167269"/>
              <a:gd name="connsiteY19" fmla="*/ 266490 h 1483040"/>
              <a:gd name="connsiteX20" fmla="*/ 588625 w 2167269"/>
              <a:gd name="connsiteY20" fmla="*/ 242636 h 1483040"/>
              <a:gd name="connsiteX21" fmla="*/ 612479 w 2167269"/>
              <a:gd name="connsiteY21" fmla="*/ 234685 h 1483040"/>
              <a:gd name="connsiteX22" fmla="*/ 644284 w 2167269"/>
              <a:gd name="connsiteY22" fmla="*/ 218782 h 1483040"/>
              <a:gd name="connsiteX23" fmla="*/ 684041 w 2167269"/>
              <a:gd name="connsiteY23" fmla="*/ 171075 h 1483040"/>
              <a:gd name="connsiteX24" fmla="*/ 699943 w 2167269"/>
              <a:gd name="connsiteY24" fmla="*/ 147221 h 1483040"/>
              <a:gd name="connsiteX25" fmla="*/ 723797 w 2167269"/>
              <a:gd name="connsiteY25" fmla="*/ 123367 h 1483040"/>
              <a:gd name="connsiteX26" fmla="*/ 739700 w 2167269"/>
              <a:gd name="connsiteY26" fmla="*/ 99513 h 1483040"/>
              <a:gd name="connsiteX27" fmla="*/ 763554 w 2167269"/>
              <a:gd name="connsiteY27" fmla="*/ 83610 h 1483040"/>
              <a:gd name="connsiteX28" fmla="*/ 811262 w 2167269"/>
              <a:gd name="connsiteY28" fmla="*/ 35902 h 1483040"/>
              <a:gd name="connsiteX29" fmla="*/ 890775 w 2167269"/>
              <a:gd name="connsiteY29" fmla="*/ 20000 h 1483040"/>
              <a:gd name="connsiteX30" fmla="*/ 946434 w 2167269"/>
              <a:gd name="connsiteY30" fmla="*/ 4097 h 1483040"/>
              <a:gd name="connsiteX31" fmla="*/ 1534830 w 2167269"/>
              <a:gd name="connsiteY31" fmla="*/ 20000 h 1483040"/>
              <a:gd name="connsiteX32" fmla="*/ 1582538 w 2167269"/>
              <a:gd name="connsiteY32" fmla="*/ 43854 h 1483040"/>
              <a:gd name="connsiteX33" fmla="*/ 1638197 w 2167269"/>
              <a:gd name="connsiteY33" fmla="*/ 51805 h 1483040"/>
              <a:gd name="connsiteX34" fmla="*/ 1677954 w 2167269"/>
              <a:gd name="connsiteY34" fmla="*/ 59756 h 1483040"/>
              <a:gd name="connsiteX35" fmla="*/ 1733613 w 2167269"/>
              <a:gd name="connsiteY35" fmla="*/ 83610 h 1483040"/>
              <a:gd name="connsiteX36" fmla="*/ 1797223 w 2167269"/>
              <a:gd name="connsiteY36" fmla="*/ 107464 h 1483040"/>
              <a:gd name="connsiteX37" fmla="*/ 1868785 w 2167269"/>
              <a:gd name="connsiteY37" fmla="*/ 155172 h 1483040"/>
              <a:gd name="connsiteX38" fmla="*/ 1900590 w 2167269"/>
              <a:gd name="connsiteY38" fmla="*/ 163123 h 1483040"/>
              <a:gd name="connsiteX39" fmla="*/ 1916493 w 2167269"/>
              <a:gd name="connsiteY39" fmla="*/ 194929 h 1483040"/>
              <a:gd name="connsiteX40" fmla="*/ 1956250 w 2167269"/>
              <a:gd name="connsiteY40" fmla="*/ 226734 h 1483040"/>
              <a:gd name="connsiteX41" fmla="*/ 2003957 w 2167269"/>
              <a:gd name="connsiteY41" fmla="*/ 274442 h 1483040"/>
              <a:gd name="connsiteX42" fmla="*/ 2027811 w 2167269"/>
              <a:gd name="connsiteY42" fmla="*/ 298295 h 1483040"/>
              <a:gd name="connsiteX43" fmla="*/ 2043714 w 2167269"/>
              <a:gd name="connsiteY43" fmla="*/ 330101 h 1483040"/>
              <a:gd name="connsiteX44" fmla="*/ 2067568 w 2167269"/>
              <a:gd name="connsiteY44" fmla="*/ 369857 h 1483040"/>
              <a:gd name="connsiteX45" fmla="*/ 2115276 w 2167269"/>
              <a:gd name="connsiteY45" fmla="*/ 489127 h 1483040"/>
              <a:gd name="connsiteX46" fmla="*/ 2123227 w 2167269"/>
              <a:gd name="connsiteY46" fmla="*/ 528883 h 1483040"/>
              <a:gd name="connsiteX47" fmla="*/ 2131178 w 2167269"/>
              <a:gd name="connsiteY47" fmla="*/ 552737 h 1483040"/>
              <a:gd name="connsiteX48" fmla="*/ 2155032 w 2167269"/>
              <a:gd name="connsiteY48" fmla="*/ 640202 h 1483040"/>
              <a:gd name="connsiteX49" fmla="*/ 2155032 w 2167269"/>
              <a:gd name="connsiteY49" fmla="*/ 950302 h 1483040"/>
              <a:gd name="connsiteX50" fmla="*/ 2123227 w 2167269"/>
              <a:gd name="connsiteY50" fmla="*/ 1021864 h 1483040"/>
              <a:gd name="connsiteX51" fmla="*/ 2099373 w 2167269"/>
              <a:gd name="connsiteY51" fmla="*/ 1045718 h 1483040"/>
              <a:gd name="connsiteX52" fmla="*/ 2067568 w 2167269"/>
              <a:gd name="connsiteY52" fmla="*/ 1093426 h 1483040"/>
              <a:gd name="connsiteX53" fmla="*/ 2043714 w 2167269"/>
              <a:gd name="connsiteY53" fmla="*/ 1125231 h 1483040"/>
              <a:gd name="connsiteX54" fmla="*/ 1972152 w 2167269"/>
              <a:gd name="connsiteY54" fmla="*/ 1196793 h 1483040"/>
              <a:gd name="connsiteX55" fmla="*/ 1900590 w 2167269"/>
              <a:gd name="connsiteY55" fmla="*/ 1260403 h 1483040"/>
              <a:gd name="connsiteX56" fmla="*/ 1876736 w 2167269"/>
              <a:gd name="connsiteY56" fmla="*/ 1268355 h 1483040"/>
              <a:gd name="connsiteX57" fmla="*/ 1813126 w 2167269"/>
              <a:gd name="connsiteY57" fmla="*/ 1300160 h 1483040"/>
              <a:gd name="connsiteX58" fmla="*/ 1757467 w 2167269"/>
              <a:gd name="connsiteY58" fmla="*/ 1339916 h 1483040"/>
              <a:gd name="connsiteX59" fmla="*/ 1574587 w 2167269"/>
              <a:gd name="connsiteY59" fmla="*/ 1371722 h 1483040"/>
              <a:gd name="connsiteX60" fmla="*/ 1510976 w 2167269"/>
              <a:gd name="connsiteY60" fmla="*/ 1395575 h 1483040"/>
              <a:gd name="connsiteX61" fmla="*/ 1447366 w 2167269"/>
              <a:gd name="connsiteY61" fmla="*/ 1419429 h 1483040"/>
              <a:gd name="connsiteX62" fmla="*/ 1375804 w 2167269"/>
              <a:gd name="connsiteY62" fmla="*/ 1435332 h 1483040"/>
              <a:gd name="connsiteX63" fmla="*/ 1280389 w 2167269"/>
              <a:gd name="connsiteY63" fmla="*/ 1443283 h 1483040"/>
              <a:gd name="connsiteX64" fmla="*/ 1216778 w 2167269"/>
              <a:gd name="connsiteY64" fmla="*/ 1451235 h 1483040"/>
              <a:gd name="connsiteX65" fmla="*/ 1010044 w 2167269"/>
              <a:gd name="connsiteY65" fmla="*/ 1467137 h 1483040"/>
              <a:gd name="connsiteX66" fmla="*/ 874872 w 2167269"/>
              <a:gd name="connsiteY66" fmla="*/ 1483040 h 1483040"/>
              <a:gd name="connsiteX67" fmla="*/ 87693 w 2167269"/>
              <a:gd name="connsiteY67" fmla="*/ 1467137 h 1483040"/>
              <a:gd name="connsiteX68" fmla="*/ 79742 w 2167269"/>
              <a:gd name="connsiteY68" fmla="*/ 1443283 h 1483040"/>
              <a:gd name="connsiteX69" fmla="*/ 71790 w 2167269"/>
              <a:gd name="connsiteY69" fmla="*/ 1435332 h 148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7269" h="1483040">
                <a:moveTo>
                  <a:pt x="8180" y="1411478"/>
                </a:moveTo>
                <a:cubicBezTo>
                  <a:pt x="-5690" y="1314385"/>
                  <a:pt x="-1185" y="1383027"/>
                  <a:pt x="16131" y="1244501"/>
                </a:cubicBezTo>
                <a:cubicBezTo>
                  <a:pt x="19435" y="1218070"/>
                  <a:pt x="21671" y="1191515"/>
                  <a:pt x="24083" y="1164988"/>
                </a:cubicBezTo>
                <a:cubicBezTo>
                  <a:pt x="26973" y="1133204"/>
                  <a:pt x="27300" y="1101134"/>
                  <a:pt x="32034" y="1069572"/>
                </a:cubicBezTo>
                <a:cubicBezTo>
                  <a:pt x="35926" y="1043627"/>
                  <a:pt x="56667" y="977197"/>
                  <a:pt x="63839" y="950302"/>
                </a:cubicBezTo>
                <a:cubicBezTo>
                  <a:pt x="69471" y="929184"/>
                  <a:pt x="74441" y="907895"/>
                  <a:pt x="79742" y="886692"/>
                </a:cubicBezTo>
                <a:cubicBezTo>
                  <a:pt x="81613" y="879207"/>
                  <a:pt x="90459" y="840365"/>
                  <a:pt x="95644" y="831033"/>
                </a:cubicBezTo>
                <a:cubicBezTo>
                  <a:pt x="104926" y="814325"/>
                  <a:pt x="120352" y="801071"/>
                  <a:pt x="127450" y="783325"/>
                </a:cubicBezTo>
                <a:cubicBezTo>
                  <a:pt x="132253" y="771316"/>
                  <a:pt x="145242" y="730925"/>
                  <a:pt x="159255" y="719715"/>
                </a:cubicBezTo>
                <a:cubicBezTo>
                  <a:pt x="165800" y="714479"/>
                  <a:pt x="175158" y="714414"/>
                  <a:pt x="183109" y="711763"/>
                </a:cubicBezTo>
                <a:cubicBezTo>
                  <a:pt x="196645" y="644080"/>
                  <a:pt x="180072" y="694074"/>
                  <a:pt x="230816" y="624299"/>
                </a:cubicBezTo>
                <a:cubicBezTo>
                  <a:pt x="239906" y="611800"/>
                  <a:pt x="243039" y="594719"/>
                  <a:pt x="254670" y="584542"/>
                </a:cubicBezTo>
                <a:cubicBezTo>
                  <a:pt x="265412" y="575143"/>
                  <a:pt x="281175" y="573941"/>
                  <a:pt x="294427" y="568640"/>
                </a:cubicBezTo>
                <a:cubicBezTo>
                  <a:pt x="310330" y="544786"/>
                  <a:pt x="324226" y="519465"/>
                  <a:pt x="342135" y="497078"/>
                </a:cubicBezTo>
                <a:cubicBezTo>
                  <a:pt x="352737" y="483826"/>
                  <a:pt x="364829" y="471640"/>
                  <a:pt x="373940" y="457322"/>
                </a:cubicBezTo>
                <a:cubicBezTo>
                  <a:pt x="383486" y="442322"/>
                  <a:pt x="387598" y="424180"/>
                  <a:pt x="397794" y="409614"/>
                </a:cubicBezTo>
                <a:cubicBezTo>
                  <a:pt x="421689" y="375478"/>
                  <a:pt x="440478" y="372370"/>
                  <a:pt x="477307" y="353955"/>
                </a:cubicBezTo>
                <a:cubicBezTo>
                  <a:pt x="483749" y="344293"/>
                  <a:pt x="510791" y="302775"/>
                  <a:pt x="517063" y="298295"/>
                </a:cubicBezTo>
                <a:cubicBezTo>
                  <a:pt x="525956" y="291943"/>
                  <a:pt x="538267" y="292994"/>
                  <a:pt x="548869" y="290344"/>
                </a:cubicBezTo>
                <a:cubicBezTo>
                  <a:pt x="556820" y="282393"/>
                  <a:pt x="565524" y="275129"/>
                  <a:pt x="572723" y="266490"/>
                </a:cubicBezTo>
                <a:cubicBezTo>
                  <a:pt x="578841" y="259149"/>
                  <a:pt x="581163" y="248606"/>
                  <a:pt x="588625" y="242636"/>
                </a:cubicBezTo>
                <a:cubicBezTo>
                  <a:pt x="595170" y="237400"/>
                  <a:pt x="604775" y="237987"/>
                  <a:pt x="612479" y="234685"/>
                </a:cubicBezTo>
                <a:cubicBezTo>
                  <a:pt x="623374" y="230016"/>
                  <a:pt x="633682" y="224083"/>
                  <a:pt x="644284" y="218782"/>
                </a:cubicBezTo>
                <a:cubicBezTo>
                  <a:pt x="683776" y="159548"/>
                  <a:pt x="633013" y="232310"/>
                  <a:pt x="684041" y="171075"/>
                </a:cubicBezTo>
                <a:cubicBezTo>
                  <a:pt x="690159" y="163734"/>
                  <a:pt x="693825" y="154562"/>
                  <a:pt x="699943" y="147221"/>
                </a:cubicBezTo>
                <a:cubicBezTo>
                  <a:pt x="707142" y="138582"/>
                  <a:pt x="716598" y="132006"/>
                  <a:pt x="723797" y="123367"/>
                </a:cubicBezTo>
                <a:cubicBezTo>
                  <a:pt x="729915" y="116026"/>
                  <a:pt x="732943" y="106270"/>
                  <a:pt x="739700" y="99513"/>
                </a:cubicBezTo>
                <a:cubicBezTo>
                  <a:pt x="746457" y="92756"/>
                  <a:pt x="756411" y="89959"/>
                  <a:pt x="763554" y="83610"/>
                </a:cubicBezTo>
                <a:cubicBezTo>
                  <a:pt x="780363" y="68669"/>
                  <a:pt x="789926" y="43014"/>
                  <a:pt x="811262" y="35902"/>
                </a:cubicBezTo>
                <a:cubicBezTo>
                  <a:pt x="852896" y="22025"/>
                  <a:pt x="826819" y="29136"/>
                  <a:pt x="890775" y="20000"/>
                </a:cubicBezTo>
                <a:cubicBezTo>
                  <a:pt x="909328" y="14699"/>
                  <a:pt x="927140" y="4365"/>
                  <a:pt x="946434" y="4097"/>
                </a:cubicBezTo>
                <a:cubicBezTo>
                  <a:pt x="1360603" y="-1655"/>
                  <a:pt x="1309668" y="-5017"/>
                  <a:pt x="1534830" y="20000"/>
                </a:cubicBezTo>
                <a:cubicBezTo>
                  <a:pt x="1550733" y="27951"/>
                  <a:pt x="1565545" y="38625"/>
                  <a:pt x="1582538" y="43854"/>
                </a:cubicBezTo>
                <a:cubicBezTo>
                  <a:pt x="1600451" y="49366"/>
                  <a:pt x="1619711" y="48724"/>
                  <a:pt x="1638197" y="51805"/>
                </a:cubicBezTo>
                <a:cubicBezTo>
                  <a:pt x="1651528" y="54027"/>
                  <a:pt x="1664843" y="56478"/>
                  <a:pt x="1677954" y="59756"/>
                </a:cubicBezTo>
                <a:cubicBezTo>
                  <a:pt x="1705944" y="66754"/>
                  <a:pt x="1704363" y="70610"/>
                  <a:pt x="1733613" y="83610"/>
                </a:cubicBezTo>
                <a:cubicBezTo>
                  <a:pt x="1762140" y="96288"/>
                  <a:pt x="1770993" y="98721"/>
                  <a:pt x="1797223" y="107464"/>
                </a:cubicBezTo>
                <a:cubicBezTo>
                  <a:pt x="1819074" y="123852"/>
                  <a:pt x="1843693" y="144020"/>
                  <a:pt x="1868785" y="155172"/>
                </a:cubicBezTo>
                <a:cubicBezTo>
                  <a:pt x="1878771" y="159610"/>
                  <a:pt x="1889988" y="160473"/>
                  <a:pt x="1900590" y="163123"/>
                </a:cubicBezTo>
                <a:cubicBezTo>
                  <a:pt x="1905891" y="173725"/>
                  <a:pt x="1908687" y="186008"/>
                  <a:pt x="1916493" y="194929"/>
                </a:cubicBezTo>
                <a:cubicBezTo>
                  <a:pt x="1927669" y="207701"/>
                  <a:pt x="1943692" y="215318"/>
                  <a:pt x="1956250" y="226734"/>
                </a:cubicBezTo>
                <a:cubicBezTo>
                  <a:pt x="1972891" y="241862"/>
                  <a:pt x="1988054" y="258539"/>
                  <a:pt x="2003957" y="274442"/>
                </a:cubicBezTo>
                <a:lnTo>
                  <a:pt x="2027811" y="298295"/>
                </a:lnTo>
                <a:cubicBezTo>
                  <a:pt x="2033112" y="308897"/>
                  <a:pt x="2037957" y="319739"/>
                  <a:pt x="2043714" y="330101"/>
                </a:cubicBezTo>
                <a:cubicBezTo>
                  <a:pt x="2051219" y="343611"/>
                  <a:pt x="2061226" y="355764"/>
                  <a:pt x="2067568" y="369857"/>
                </a:cubicBezTo>
                <a:cubicBezTo>
                  <a:pt x="2085140" y="408905"/>
                  <a:pt x="2115276" y="489127"/>
                  <a:pt x="2115276" y="489127"/>
                </a:cubicBezTo>
                <a:cubicBezTo>
                  <a:pt x="2117926" y="502379"/>
                  <a:pt x="2119949" y="515772"/>
                  <a:pt x="2123227" y="528883"/>
                </a:cubicBezTo>
                <a:cubicBezTo>
                  <a:pt x="2125260" y="537014"/>
                  <a:pt x="2129145" y="544606"/>
                  <a:pt x="2131178" y="552737"/>
                </a:cubicBezTo>
                <a:cubicBezTo>
                  <a:pt x="2153656" y="642648"/>
                  <a:pt x="2120917" y="537853"/>
                  <a:pt x="2155032" y="640202"/>
                </a:cubicBezTo>
                <a:cubicBezTo>
                  <a:pt x="2173867" y="772052"/>
                  <a:pt x="2168620" y="712495"/>
                  <a:pt x="2155032" y="950302"/>
                </a:cubicBezTo>
                <a:cubicBezTo>
                  <a:pt x="2154166" y="965457"/>
                  <a:pt x="2123873" y="1020895"/>
                  <a:pt x="2123227" y="1021864"/>
                </a:cubicBezTo>
                <a:cubicBezTo>
                  <a:pt x="2116989" y="1031220"/>
                  <a:pt x="2107324" y="1037767"/>
                  <a:pt x="2099373" y="1045718"/>
                </a:cubicBezTo>
                <a:cubicBezTo>
                  <a:pt x="2085849" y="1086293"/>
                  <a:pt x="2100056" y="1055524"/>
                  <a:pt x="2067568" y="1093426"/>
                </a:cubicBezTo>
                <a:cubicBezTo>
                  <a:pt x="2058944" y="1103488"/>
                  <a:pt x="2052703" y="1115493"/>
                  <a:pt x="2043714" y="1125231"/>
                </a:cubicBezTo>
                <a:cubicBezTo>
                  <a:pt x="2020832" y="1150019"/>
                  <a:pt x="1996006" y="1172939"/>
                  <a:pt x="1972152" y="1196793"/>
                </a:cubicBezTo>
                <a:cubicBezTo>
                  <a:pt x="1950598" y="1218347"/>
                  <a:pt x="1927891" y="1244802"/>
                  <a:pt x="1900590" y="1260403"/>
                </a:cubicBezTo>
                <a:cubicBezTo>
                  <a:pt x="1893313" y="1264561"/>
                  <a:pt x="1884687" y="1265704"/>
                  <a:pt x="1876736" y="1268355"/>
                </a:cubicBezTo>
                <a:cubicBezTo>
                  <a:pt x="1809528" y="1335566"/>
                  <a:pt x="1904531" y="1249380"/>
                  <a:pt x="1813126" y="1300160"/>
                </a:cubicBezTo>
                <a:cubicBezTo>
                  <a:pt x="1755669" y="1332080"/>
                  <a:pt x="1806572" y="1330473"/>
                  <a:pt x="1757467" y="1339916"/>
                </a:cubicBezTo>
                <a:cubicBezTo>
                  <a:pt x="1696705" y="1351601"/>
                  <a:pt x="1574587" y="1371722"/>
                  <a:pt x="1574587" y="1371722"/>
                </a:cubicBezTo>
                <a:cubicBezTo>
                  <a:pt x="1529065" y="1402069"/>
                  <a:pt x="1574844" y="1375923"/>
                  <a:pt x="1510976" y="1395575"/>
                </a:cubicBezTo>
                <a:cubicBezTo>
                  <a:pt x="1489332" y="1402235"/>
                  <a:pt x="1468849" y="1412268"/>
                  <a:pt x="1447366" y="1419429"/>
                </a:cubicBezTo>
                <a:cubicBezTo>
                  <a:pt x="1435381" y="1423424"/>
                  <a:pt x="1385551" y="1434185"/>
                  <a:pt x="1375804" y="1435332"/>
                </a:cubicBezTo>
                <a:cubicBezTo>
                  <a:pt x="1344107" y="1439061"/>
                  <a:pt x="1312146" y="1440107"/>
                  <a:pt x="1280389" y="1443283"/>
                </a:cubicBezTo>
                <a:cubicBezTo>
                  <a:pt x="1259126" y="1445409"/>
                  <a:pt x="1237982" y="1448584"/>
                  <a:pt x="1216778" y="1451235"/>
                </a:cubicBezTo>
                <a:cubicBezTo>
                  <a:pt x="1131831" y="1479549"/>
                  <a:pt x="1224637" y="1451042"/>
                  <a:pt x="1010044" y="1467137"/>
                </a:cubicBezTo>
                <a:cubicBezTo>
                  <a:pt x="964803" y="1470530"/>
                  <a:pt x="919929" y="1477739"/>
                  <a:pt x="874872" y="1483040"/>
                </a:cubicBezTo>
                <a:cubicBezTo>
                  <a:pt x="612479" y="1477739"/>
                  <a:pt x="349812" y="1480243"/>
                  <a:pt x="87693" y="1467137"/>
                </a:cubicBezTo>
                <a:cubicBezTo>
                  <a:pt x="79322" y="1466718"/>
                  <a:pt x="83490" y="1450780"/>
                  <a:pt x="79742" y="1443283"/>
                </a:cubicBezTo>
                <a:cubicBezTo>
                  <a:pt x="78066" y="1439930"/>
                  <a:pt x="74441" y="1437982"/>
                  <a:pt x="71790" y="143533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95536" y="1984583"/>
                <a:ext cx="3649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(0)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>
                          <a:latin typeface="Cambria Math"/>
                        </a:rPr>
                        <m:t>⇒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𝜀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m:rPr>
                          <m:lit/>
                        </m:rP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4583"/>
                <a:ext cx="364971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28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1556792"/>
                <a:ext cx="784887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 Think :   The definition of stability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equilibrium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is stable if 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 such that 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 −→ 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  ∀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≥0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This is not the stability definition. 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ym typeface="Wingdings" pitchFamily="2" charset="2"/>
                  </a:rPr>
                  <a:t>What is the difference?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sym typeface="Wingdings" pitchFamily="2" charset="2"/>
                  </a:rPr>
                  <a:t>Find an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∀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&gt;0.   −→  ∃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&gt;0</m:t>
                    </m:r>
                  </m:oMath>
                </a14:m>
                <a:endParaRPr lang="en-US" b="0" dirty="0" smtClean="0">
                  <a:sym typeface="Wingdings" pitchFamily="2" charset="2"/>
                </a:endParaRP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(0)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  −→ 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  ∀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≥0 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,</a:t>
                </a:r>
              </a:p>
              <a:p>
                <a:r>
                  <a:rPr lang="en-US" dirty="0">
                    <a:sym typeface="Wingdings" pitchFamily="2" charset="2"/>
                  </a:rPr>
                  <a:t>  </a:t>
                </a:r>
                <a:r>
                  <a:rPr lang="en-US" dirty="0" smtClean="0">
                    <a:sym typeface="Wingdings" pitchFamily="2" charset="2"/>
                  </a:rPr>
                  <a:t>however , the equilibrium point is unstable.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56792"/>
                <a:ext cx="7848872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621" t="-82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5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6" y="764704"/>
            <a:ext cx="7560840" cy="2332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7577286" cy="27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260648"/>
                <a:ext cx="1125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112550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21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332656"/>
                <a:ext cx="7848872" cy="5091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Kim(ex)</a:t>
                </a:r>
              </a:p>
              <a:p>
                <a:r>
                  <a:rPr lang="en-US" dirty="0" smtClean="0"/>
                  <a:t>1. 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=−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(0)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&gt;0 ,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 −→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  ∀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r>
                  <a:rPr lang="en-US" i="1" dirty="0" smtClean="0">
                    <a:latin typeface="Cambria Math"/>
                  </a:rPr>
                  <a:t>  </a:t>
                </a:r>
                <a:r>
                  <a:rPr lang="en-US" dirty="0" smtClean="0">
                    <a:latin typeface="Cambria Math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, then </a:t>
                </a:r>
              </a:p>
              <a:p>
                <a:endParaRPr lang="en-US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 ≤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  −→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2.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b="0" dirty="0" smtClean="0">
                  <a:latin typeface="Cambria Math"/>
                </a:endParaRPr>
              </a:p>
              <a:p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 is a Hurwitz if all eigenvalues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&lt;0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  <a:sym typeface="Wingdings" pitchFamily="2" charset="2"/>
                  </a:rPr>
                  <a:t> </a:t>
                </a:r>
                <a:r>
                  <a:rPr lang="en-US" dirty="0" err="1" smtClean="0">
                    <a:latin typeface="Cambria Math"/>
                    <a:sym typeface="Wingdings" pitchFamily="2" charset="2"/>
                  </a:rPr>
                  <a:t>asym</a:t>
                </a:r>
                <a:r>
                  <a:rPr lang="en-US" dirty="0" smtClean="0">
                    <a:latin typeface="Cambria Math"/>
                    <a:sym typeface="Wingdings" pitchFamily="2" charset="2"/>
                  </a:rPr>
                  <a:t> stable </a:t>
                </a:r>
                <a:r>
                  <a:rPr lang="en-US" dirty="0" err="1" smtClean="0">
                    <a:latin typeface="Cambria Math"/>
                    <a:sym typeface="Wingdings" pitchFamily="2" charset="2"/>
                  </a:rPr>
                  <a:t>iff</a:t>
                </a:r>
                <a:r>
                  <a:rPr lang="en-US" dirty="0" smtClean="0">
                    <a:latin typeface="Cambria Math"/>
                    <a:sym typeface="Wingdings" pitchFamily="2" charset="2"/>
                  </a:rPr>
                  <a:t> </a:t>
                </a:r>
                <a:r>
                  <a:rPr lang="en-US" dirty="0" smtClean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 is a Hurwitz  </a:t>
                </a:r>
              </a:p>
              <a:p>
                <a:endParaRPr lang="en-US" dirty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3. 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𝐴𝑥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/>
                  </a:rPr>
                  <a:t> </a:t>
                </a:r>
                <a:endParaRPr lang="en-US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𝐴𝑡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 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 with a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7848872" cy="5091971"/>
              </a:xfrm>
              <a:prstGeom prst="rect">
                <a:avLst/>
              </a:prstGeom>
              <a:blipFill rotWithShape="1">
                <a:blip r:embed="rId2"/>
                <a:stretch>
                  <a:fillRect l="-621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1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260648"/>
                <a:ext cx="8496944" cy="23919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buFont typeface="Wingdings" pitchFamily="2" charset="2"/>
                  <a:buChar char="q"/>
                </a:pPr>
                <a:r>
                  <a:rPr lang="en-US" dirty="0" smtClean="0"/>
                  <a:t>Def.3.2 (The region of attraction)</a:t>
                </a:r>
              </a:p>
              <a:p>
                <a:pPr lvl="0" latinLnBrk="1"/>
                <a:endParaRPr lang="en-US" dirty="0"/>
              </a:p>
              <a:p>
                <a:pPr latinLnBrk="1"/>
                <a:r>
                  <a:rPr lang="en-US" dirty="0"/>
                  <a:t>Let the origin be an asymptotically stable equilibrium point of the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endParaRPr lang="en-US" dirty="0" smtClean="0"/>
              </a:p>
              <a:p>
                <a:pPr latinLnBrk="1"/>
                <a:r>
                  <a:rPr lang="en-US" dirty="0" smtClean="0"/>
                  <a:t>where </a:t>
                </a:r>
                <a:r>
                  <a:rPr lang="en-US" dirty="0"/>
                  <a:t>f is a locally </a:t>
                </a:r>
                <a:r>
                  <a:rPr lang="en-US" dirty="0" err="1"/>
                  <a:t>Lipschitz</a:t>
                </a:r>
                <a:r>
                  <a:rPr lang="en-US" dirty="0"/>
                  <a:t> defined over a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D</m:t>
                    </m:r>
                    <m:r>
                      <a:rPr lang="en-US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(0 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Then The </a:t>
                </a:r>
                <a:r>
                  <a:rPr lang="en-US" b="1" dirty="0"/>
                  <a:t>region of attraction </a:t>
                </a:r>
                <a:r>
                  <a:rPr lang="en-US" dirty="0"/>
                  <a:t>(also, the region of asymptotic stability, or domain of </a:t>
                </a:r>
                <a:endParaRPr lang="en-US" dirty="0" smtClean="0"/>
              </a:p>
              <a:p>
                <a:pPr latinLnBrk="1"/>
                <a:r>
                  <a:rPr lang="en-US" dirty="0"/>
                  <a:t>a</a:t>
                </a:r>
                <a:r>
                  <a:rPr lang="en-US" dirty="0" smtClean="0"/>
                  <a:t>ttraction</a:t>
                </a:r>
                <a:r>
                  <a:rPr lang="en-US" dirty="0"/>
                  <a:t>, or basin) is the set of all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, </a:t>
                </a:r>
              </a:p>
              <a:p>
                <a:pPr latinLnBrk="1"/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 </m:t>
                        </m:r>
                      </m:e>
                    </m:fun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496944" cy="2391937"/>
              </a:xfrm>
              <a:prstGeom prst="rect">
                <a:avLst/>
              </a:prstGeom>
              <a:blipFill rotWithShape="1">
                <a:blip r:embed="rId2"/>
                <a:stretch>
                  <a:fillRect l="-574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88" y="3184138"/>
            <a:ext cx="373271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853110" cy="299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 rot="20229083">
            <a:off x="5684795" y="3075153"/>
            <a:ext cx="1920646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867" y="3198499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351153"/>
                <a:ext cx="7128792" cy="2391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domain of attraction: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=0, 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=0 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1153"/>
                <a:ext cx="7128792" cy="2391937"/>
              </a:xfrm>
              <a:prstGeom prst="rect">
                <a:avLst/>
              </a:prstGeom>
              <a:blipFill rotWithShape="1">
                <a:blip r:embed="rId2"/>
                <a:stretch>
                  <a:fillRect l="-684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8576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6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5516" y="332656"/>
                <a:ext cx="8568952" cy="5716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1"/>
                <a:r>
                  <a:rPr lang="en-US" dirty="0" smtClean="0"/>
                  <a:t>Def. 3.3 </a:t>
                </a:r>
              </a:p>
              <a:p>
                <a:pPr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exponentially stable if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λt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  , ∀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≥0,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≥1, 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&gt;0, ∀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It is globally exponentially stable if the inequality is satisfied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x</m:t>
                    </m:r>
                    <m:r>
                      <a:rPr lang="en-US">
                        <a:latin typeface="Cambria Math"/>
                      </a:rPr>
                      <m:t>(0)</m:t>
                    </m:r>
                  </m:oMath>
                </a14:m>
                <a:endParaRPr lang="en-US" dirty="0" smtClean="0"/>
              </a:p>
              <a:p>
                <a:pPr lvl="0" latinLnBrk="1"/>
                <a:endParaRPr lang="en-US" dirty="0"/>
              </a:p>
              <a:p>
                <a:pPr lvl="0" latinLnBrk="1"/>
                <a:endParaRPr lang="en-US" dirty="0" smtClean="0"/>
              </a:p>
              <a:p>
                <a:pPr lvl="0" latinLnBrk="1"/>
                <a:r>
                  <a:rPr lang="en-US" dirty="0" smtClean="0"/>
                  <a:t>Ex</a:t>
                </a:r>
                <a:r>
                  <a:rPr lang="en-US" dirty="0"/>
                  <a:t>. 3.2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 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atinLnBrk="1"/>
                <a:r>
                  <a:rPr lang="en-US" dirty="0"/>
                  <a:t>The origin is asymptotic stable since </a:t>
                </a:r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(0)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(0)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atinLnBrk="1"/>
                <a:endParaRPr lang="en-US" dirty="0"/>
              </a:p>
              <a:p>
                <a:pPr latinLnBrk="1"/>
                <a:r>
                  <a:rPr lang="en-US" dirty="0"/>
                  <a:t>but is not exponentially </a:t>
                </a:r>
                <a:r>
                  <a:rPr lang="en-US" dirty="0" smtClean="0"/>
                  <a:t>stable since if it is,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latinLnBrk="1"/>
                <a:endParaRPr lang="en-US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latinLnBrk="1"/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endParaRPr lang="en-US" dirty="0" smtClean="0"/>
              </a:p>
              <a:p>
                <a:pPr latinLnBrk="1"/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1+2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(0)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   </a:t>
                </a:r>
              </a:p>
              <a:p>
                <a:pPr latinLnBrk="1"/>
                <a:r>
                  <a:rPr lang="en-US" dirty="0" smtClean="0"/>
                  <a:t>Which is impossible.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6" y="332656"/>
                <a:ext cx="8568952" cy="5716373"/>
              </a:xfrm>
              <a:prstGeom prst="rect">
                <a:avLst/>
              </a:prstGeom>
              <a:blipFill rotWithShape="1">
                <a:blip r:embed="rId3"/>
                <a:stretch>
                  <a:fillRect l="-640" t="-534" b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01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5427</TotalTime>
  <Words>2607</Words>
  <Application>Microsoft Office PowerPoint</Application>
  <PresentationFormat>On-screen Show (4:3)</PresentationFormat>
  <Paragraphs>248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94</cp:revision>
  <dcterms:created xsi:type="dcterms:W3CDTF">2024-04-08T06:48:15Z</dcterms:created>
  <dcterms:modified xsi:type="dcterms:W3CDTF">2024-04-24T17:10:15Z</dcterms:modified>
</cp:coreProperties>
</file>