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258" r:id="rId4"/>
    <p:sldId id="294" r:id="rId5"/>
    <p:sldId id="304" r:id="rId6"/>
    <p:sldId id="308" r:id="rId7"/>
    <p:sldId id="309" r:id="rId8"/>
    <p:sldId id="301" r:id="rId9"/>
    <p:sldId id="311" r:id="rId10"/>
    <p:sldId id="312" r:id="rId11"/>
    <p:sldId id="313" r:id="rId12"/>
    <p:sldId id="319" r:id="rId13"/>
    <p:sldId id="315" r:id="rId14"/>
    <p:sldId id="320" r:id="rId15"/>
    <p:sldId id="317" r:id="rId16"/>
    <p:sldId id="316" r:id="rId17"/>
    <p:sldId id="321" r:id="rId18"/>
    <p:sldId id="32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8" autoAdjust="0"/>
    <p:restoredTop sz="94660"/>
  </p:normalViewPr>
  <p:slideViewPr>
    <p:cSldViewPr>
      <p:cViewPr>
        <p:scale>
          <a:sx n="80" d="100"/>
          <a:sy n="80" d="100"/>
        </p:scale>
        <p:origin x="-708" y="8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31F5-1601-4542-953E-A8224887E71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3478B-B5FA-48A9-ACF2-E4422677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5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56F1-6508-44C7-B151-54813FB0D1F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9512" y="188640"/>
                <a:ext cx="8712968" cy="3821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b="1" dirty="0" smtClean="0"/>
                  <a:t>Review Week_2</a:t>
                </a:r>
              </a:p>
              <a:p>
                <a:pPr lvl="0" latinLnBrk="1"/>
                <a:r>
                  <a:rPr lang="en-US" b="1" dirty="0" smtClean="0"/>
                  <a:t>Theorem 3.3 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                              </a:t>
                </a:r>
              </a:p>
              <a:p>
                <a:pPr lvl="0" latinLnBrk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locally </a:t>
                </a:r>
                <a:r>
                  <a:rPr lang="en-US" dirty="0" err="1"/>
                  <a:t>Lipschitz</a:t>
                </a:r>
                <a:r>
                  <a:rPr lang="en-US" dirty="0"/>
                  <a:t> function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 </m:t>
                    </m:r>
                  </m:oMath>
                </a14:m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 a PD</a:t>
                </a:r>
              </a:p>
              <a:p>
                <a:pPr lvl="0" latinLnBrk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  ∀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 ,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𝑛𝑒𝑔𝑎𝑡𝑖𝑣𝑒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𝑑𝑒𝑓𝑖𝑛𝑖𝑡𝑒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is asymptotically </a:t>
                </a:r>
                <a:r>
                  <a:rPr lang="en-US" dirty="0" smtClean="0"/>
                  <a:t>stable,</a:t>
                </a:r>
              </a:p>
              <a:p>
                <a:pPr lvl="0" latinLnBrk="1"/>
                <a:r>
                  <a:rPr lang="en-US" dirty="0" smtClean="0"/>
                  <a:t>Moreover, 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radially  unbounded,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is globally asymptotic stable</a:t>
                </a:r>
              </a:p>
              <a:p>
                <a:pPr lvl="0" latinLnBrk="1"/>
                <a:endParaRPr lang="en-US" i="1" dirty="0" smtClean="0"/>
              </a:p>
              <a:p>
                <a:pPr lvl="0" latinLnBrk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 0  ∀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(negative semi definite) </a:t>
                </a:r>
                <a:r>
                  <a:rPr lang="en-US" dirty="0" smtClean="0">
                    <a:sym typeface="Wingdings"/>
                  </a:rPr>
                  <a:t>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stable</a:t>
                </a:r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%% </a:t>
                </a:r>
              </a:p>
              <a:p>
                <a:pPr latinLnBrk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𝐿𝑦𝑎𝑝𝑢𝑛𝑜𝑣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function </a:t>
                </a:r>
              </a:p>
              <a:p>
                <a:pPr latinLnBrk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:  level surface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: domain of attraction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- radially unbounded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=∞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712968" cy="3821367"/>
              </a:xfrm>
              <a:prstGeom prst="rect">
                <a:avLst/>
              </a:prstGeom>
              <a:blipFill rotWithShape="1">
                <a:blip r:embed="rId2"/>
                <a:stretch>
                  <a:fillRect l="-55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13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179" y="332656"/>
                <a:ext cx="8640960" cy="3824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dirty="0" smtClean="0"/>
                  <a:t>5) From </a:t>
                </a:r>
                <a:r>
                  <a:rPr lang="en-US" dirty="0"/>
                  <a:t>the negative definite constraint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 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To </a:t>
                </a:r>
                <a:r>
                  <a:rPr lang="en-US" dirty="0"/>
                  <a:t>cancel the cross-product terms,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/>
                  <a:t>by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𝜹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𝜸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𝜹</m:t>
                    </m:r>
                    <m:r>
                      <a:rPr lang="en-US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𝜹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𝒄𝒐𝒏𝒔𝒕𝒂𝒏𝒕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endParaRPr lang="en-US" b="1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/>
                  <a:t>	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𝛾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So that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9" y="332656"/>
                <a:ext cx="8640960" cy="3824509"/>
              </a:xfrm>
              <a:prstGeom prst="rect">
                <a:avLst/>
              </a:prstGeom>
              <a:blipFill rotWithShape="1">
                <a:blip r:embed="rId2"/>
                <a:stretch>
                  <a:fillRect l="-564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17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6490" y="260648"/>
                <a:ext cx="8763415" cy="520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dirty="0" smtClean="0"/>
                  <a:t>6) From </a:t>
                </a:r>
                <a:r>
                  <a:rPr lang="en-US" dirty="0"/>
                  <a:t>positive definite constraint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𝛿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𝑃𝑥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Where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r>
                      <a:rPr lang="en-US">
                        <a:latin typeface="Cambria Math"/>
                      </a:rPr>
                      <m:t>&gt;0 , 0&lt;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γ</m:t>
                    </m:r>
                    <m:r>
                      <a:rPr lang="en-US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positive definite. 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pPr marL="342900" indent="-342900" latinLnBrk="1">
                  <a:buAutoNum type="arabicParenR" startAt="7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𝑃𝐷𝐹</m:t>
                    </m:r>
                    <m:r>
                      <a:rPr lang="en-US" i="1">
                        <a:latin typeface="Cambria Math"/>
                      </a:rPr>
                      <m:t>,  </m:t>
                    </m:r>
                  </m:oMath>
                </a14:m>
                <a:endParaRPr lang="en-US" i="1" dirty="0" smtClean="0"/>
              </a:p>
              <a:p>
                <a:pPr latinLnBrk="1"/>
                <a:endParaRPr lang="en-US" i="1" dirty="0" smtClean="0"/>
              </a:p>
              <a:p>
                <a:pPr latinLnBrk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 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=∞,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 </m:t>
                    </m:r>
                  </m:oMath>
                </a14:m>
                <a:r>
                  <a:rPr lang="en-US" dirty="0"/>
                  <a:t>, the origin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) is globally  asymptotic stable.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90" y="260648"/>
                <a:ext cx="8763415" cy="5204117"/>
              </a:xfrm>
              <a:prstGeom prst="rect">
                <a:avLst/>
              </a:prstGeom>
              <a:blipFill rotWithShape="1">
                <a:blip r:embed="rId2"/>
                <a:stretch>
                  <a:fillRect l="-626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06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260648"/>
                <a:ext cx="8784976" cy="6247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Revisit the Example 3.6 The pendulum equation </a:t>
                </a:r>
                <a:r>
                  <a:rPr lang="en-US" dirty="0" smtClean="0"/>
                  <a:t>is</a:t>
                </a:r>
              </a:p>
              <a:p>
                <a:pPr lvl="0"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∈[−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)=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sin</m:t>
                    </m:r>
                    <m:r>
                      <a:rPr lang="en-US">
                        <a:latin typeface="Cambria Math"/>
                      </a:rPr>
                      <m:t>⁡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to find a </a:t>
                </a:r>
                <a:r>
                  <a:rPr lang="en-US" dirty="0" err="1"/>
                  <a:t>Lyapunov</a:t>
                </a:r>
                <a:r>
                  <a:rPr lang="en-US" dirty="0"/>
                  <a:t> candidate, we may </a:t>
                </a:r>
                <a:r>
                  <a:rPr lang="en-US" dirty="0" smtClean="0"/>
                  <a:t>apply</a:t>
                </a:r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/>
                  <a:t>the variable gradient method 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Previous </a:t>
                </a:r>
                <a:r>
                  <a:rPr lang="en-US" dirty="0" err="1"/>
                  <a:t>Lyapunov</a:t>
                </a:r>
                <a:r>
                  <a:rPr lang="en-US" dirty="0"/>
                  <a:t> function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𝐕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 b="1" i="1">
                          <a:latin typeface="Cambria Math"/>
                        </a:rPr>
                        <m:t>+(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 i="1">
                              <a:latin typeface="Cambria Math"/>
                            </a:rPr>
                            <m:t>𝒄𝒐𝒔</m:t>
                          </m:r>
                        </m:fNam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1" i="1">
                          <a:latin typeface="Cambria Math"/>
                        </a:rPr>
                        <m:t>,  </m:t>
                      </m:r>
                      <m:r>
                        <a:rPr lang="en-US" b="1" i="1">
                          <a:latin typeface="Cambria Math"/>
                        </a:rPr>
                        <m:t>𝒐</m:t>
                      </m:r>
                      <m:r>
                        <a:rPr lang="en-US" b="1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&lt;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Apply variable gradient method,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r>
                      <a:rPr lang="en-US">
                        <a:latin typeface="Cambria Math"/>
                      </a:rPr>
                      <m:t>&gt;0 , 0&lt;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γ</m:t>
                    </m:r>
                    <m:r>
                      <a:rPr lang="en-US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bδ</m:t>
                    </m:r>
                  </m:oMath>
                </a14:m>
                <a:r>
                  <a:rPr lang="en-US" dirty="0"/>
                  <a:t>. If we select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r>
                      <a:rPr lang="en-US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0&lt;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γ</m:t>
                    </m:r>
                    <m:r>
                      <a:rPr lang="en-US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</m:t>
                    </m:r>
                  </m:oMath>
                </a14:m>
                <a:r>
                  <a:rPr lang="en-US" dirty="0"/>
                  <a:t>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𝜸</m:t>
                                </m:r>
                              </m:e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𝜸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𝜸</m:t>
                                </m:r>
                              </m:e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 b="1" i="1">
                          <a:latin typeface="Cambria Math"/>
                        </a:rPr>
                        <m:t>+(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 i="1">
                              <a:latin typeface="Cambria Math"/>
                            </a:rPr>
                            <m:t>𝒄𝒐𝒔</m:t>
                          </m:r>
                        </m:fNam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1">
                          <a:latin typeface="Cambria Math"/>
                        </a:rPr>
                        <m:t>  ,  </m:t>
                      </m:r>
                      <m:r>
                        <a:rPr lang="en-US" b="1" i="1">
                          <a:latin typeface="Cambria Math"/>
                        </a:rPr>
                        <m:t>𝟎</m:t>
                      </m:r>
                      <m:r>
                        <a:rPr lang="en-US" b="1">
                          <a:latin typeface="Cambria Math"/>
                        </a:rPr>
                        <m:t>&lt;</m:t>
                      </m:r>
                      <m:r>
                        <a:rPr lang="en-US" b="1" i="1">
                          <a:latin typeface="Cambria Math"/>
                        </a:rPr>
                        <m:t>𝛄</m:t>
                      </m:r>
                      <m:r>
                        <a:rPr lang="en-US" b="1">
                          <a:latin typeface="Cambria Math"/>
                        </a:rPr>
                        <m:t>&lt;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atinLnBrk="1"/>
                <a:endParaRPr lang="en-US" b="1" dirty="0"/>
              </a:p>
              <a:p>
                <a:pPr marL="285750" indent="-285750" latinLnBrk="1">
                  <a:buFont typeface="Wingdings"/>
                  <a:buChar char="à"/>
                </a:pPr>
                <a:r>
                  <a:rPr lang="en-US" b="1" dirty="0" smtClean="0">
                    <a:sym typeface="Wingdings" pitchFamily="2" charset="2"/>
                  </a:rPr>
                  <a:t>Two results  are basically  equivalent  , but  the variable gradient is more systematic </a:t>
                </a:r>
              </a:p>
              <a:p>
                <a:pPr latinLnBrk="1"/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 smtClean="0">
                    <a:sym typeface="Wingdings" pitchFamily="2" charset="2"/>
                  </a:rPr>
                  <a:t>   approach procedure.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8784976" cy="6247544"/>
              </a:xfrm>
              <a:prstGeom prst="rect">
                <a:avLst/>
              </a:prstGeom>
              <a:blipFill rotWithShape="1">
                <a:blip r:embed="rId2"/>
                <a:stretch>
                  <a:fillRect l="-555" t="-488" r="-416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66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8234" y="332656"/>
                <a:ext cx="840822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3.4 The Invariance principle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US" dirty="0" smtClean="0"/>
                  <a:t>Positive Limit Set : Definition (p.67)</a:t>
                </a:r>
              </a:p>
              <a:p>
                <a:endParaRPr lang="en-US" dirty="0"/>
              </a:p>
              <a:p>
                <a:pPr latinLnBrk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be a solution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A </a:t>
                </a:r>
                <a:r>
                  <a:rPr lang="en-US" b="1" dirty="0"/>
                  <a:t>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𝐩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 positive limit point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atinLnBrk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∃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sequence</m:t>
                    </m:r>
                    <m:r>
                      <a:rPr lang="en-US">
                        <a:latin typeface="Cambria Math"/>
                      </a:rPr>
                      <m:t> 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→∞ </m:t>
                    </m:r>
                    <m:r>
                      <a:rPr lang="en-US" i="1">
                        <a:latin typeface="Cambria Math"/>
                      </a:rPr>
                      <m:t>𝑎𝑠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−→∞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The set of all positive limit points is called the positive limit </a:t>
                </a:r>
                <a:r>
                  <a:rPr lang="en-US" dirty="0" smtClean="0"/>
                  <a:t>set</a:t>
                </a:r>
              </a:p>
              <a:p>
                <a:pPr latinLnBrk="1"/>
                <a:r>
                  <a:rPr lang="en-US" dirty="0" smtClean="0"/>
                  <a:t>Ex. Asymptotic equilibrium points, stable limit cycle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%% Comment : positive means time is increasing. </a:t>
                </a:r>
              </a:p>
              <a:p>
                <a:pPr latinLnBrk="1"/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v"/>
                </a:pPr>
                <a:r>
                  <a:rPr lang="en-US" b="1" dirty="0" smtClean="0"/>
                  <a:t>Invariance set : Definition(p.67</a:t>
                </a:r>
                <a:r>
                  <a:rPr lang="en-US" dirty="0"/>
                  <a:t>) : </a:t>
                </a:r>
                <a:endParaRPr lang="en-US" dirty="0" smtClean="0"/>
              </a:p>
              <a:p>
                <a:pPr lvl="0" latinLnBrk="1"/>
                <a:r>
                  <a:rPr lang="en-US" dirty="0" smtClean="0"/>
                  <a:t>   A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</m:oMath>
                </a14:m>
                <a:r>
                  <a:rPr lang="en-US" dirty="0"/>
                  <a:t> is an invariant set with respect to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𝑀</m:t>
                      </m:r>
                      <m:r>
                        <a:rPr lang="en-US" i="1">
                          <a:latin typeface="Cambria Math"/>
                        </a:rPr>
                        <m:t> −→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𝑀</m:t>
                      </m:r>
                      <m:r>
                        <a:rPr lang="en-US" i="1">
                          <a:latin typeface="Cambria Math"/>
                        </a:rPr>
                        <m:t>, ∀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≥0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Ex. An </a:t>
                </a:r>
                <a:r>
                  <a:rPr lang="en-US" dirty="0"/>
                  <a:t>equilibrium points is an invariant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i.e.,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 smtClean="0"/>
                  <a:t>Ex. For </a:t>
                </a:r>
                <a:r>
                  <a:rPr lang="en-US" dirty="0"/>
                  <a:t>autonomous system, for any trajectory is an invariant set </a:t>
                </a:r>
              </a:p>
              <a:p>
                <a:pPr lvl="0" latinLnBrk="1"/>
                <a:r>
                  <a:rPr lang="en-US" dirty="0" smtClean="0"/>
                  <a:t>Ex. A </a:t>
                </a:r>
                <a:r>
                  <a:rPr lang="en-US" dirty="0"/>
                  <a:t>limit cycle is an invariant set </a:t>
                </a:r>
              </a:p>
              <a:p>
                <a:pPr lvl="0" latinLnBrk="1"/>
                <a:r>
                  <a:rPr lang="en-US" dirty="0" smtClean="0"/>
                  <a:t>Ex. The </a:t>
                </a:r>
                <a:r>
                  <a:rPr lang="en-US" dirty="0"/>
                  <a:t>domain of attraction is an invariant </a:t>
                </a:r>
                <a:r>
                  <a:rPr lang="en-US" dirty="0" smtClean="0"/>
                  <a:t>set.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4" y="332656"/>
                <a:ext cx="8408222" cy="5632311"/>
              </a:xfrm>
              <a:prstGeom prst="rect">
                <a:avLst/>
              </a:prstGeom>
              <a:blipFill rotWithShape="1">
                <a:blip r:embed="rId2"/>
                <a:stretch>
                  <a:fillRect l="-580" t="-541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09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442575"/>
                <a:ext cx="7776864" cy="382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Condition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 the asymptotic stability</a:t>
                </a:r>
              </a:p>
              <a:p>
                <a:r>
                  <a:rPr lang="en-US" dirty="0" smtClean="0"/>
                  <a:t> linearized system : </a:t>
                </a:r>
                <a:r>
                  <a:rPr lang="en-US" dirty="0" err="1" smtClean="0"/>
                  <a:t>asymp</a:t>
                </a:r>
                <a:r>
                  <a:rPr lang="en-US" dirty="0" smtClean="0"/>
                  <a:t>. Stable, but </a:t>
                </a:r>
                <a:endParaRPr lang="en-US" dirty="0"/>
              </a:p>
              <a:p>
                <a:r>
                  <a:rPr lang="en-US" b="0" dirty="0" smtClean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 0 ,  </m:t>
                    </m:r>
                    <m:r>
                      <a:rPr lang="en-US" b="0" i="1" dirty="0" smtClean="0">
                        <a:latin typeface="Cambria Math"/>
                      </a:rPr>
                      <m:t>𝑛𝑜𝑡</m:t>
                    </m:r>
                    <m:r>
                      <a:rPr lang="en-US" b="0" i="1" dirty="0" smtClean="0">
                        <a:latin typeface="Cambria Math"/>
                      </a:rPr>
                      <m:t>  </m:t>
                    </m:r>
                    <m:r>
                      <a:rPr lang="en-US" b="0" i="1" dirty="0" smtClean="0">
                        <a:latin typeface="Cambria Math"/>
                      </a:rPr>
                      <m:t>𝑎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.</m:t>
                    </m:r>
                    <m:r>
                      <a:rPr lang="en-US" b="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%% </a:t>
                </a:r>
                <a:endParaRPr lang="en-US" dirty="0">
                  <a:sym typeface="Wingdings" pitchFamily="2" charset="2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 --&gt;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(1−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 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 −→ 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1)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∀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  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0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 not negative </a:t>
                </a:r>
              </a:p>
              <a:p>
                <a:pPr lvl="0" latinLnBrk="1"/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2)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≠0, 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is decreasing 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−.&gt;∞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 ∈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  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𝑖𝑛𝑣𝑎𝑟𝑖𝑎𝑛𝑡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𝑠𝑒𝑡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pPr lvl="0" latinLnBrk="1"/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3)  if  the only invariant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0.0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→∞ 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 </a:t>
                </a:r>
                <a:r>
                  <a:rPr lang="en-US" dirty="0" err="1" smtClean="0">
                    <a:sym typeface="Wingdings" pitchFamily="2" charset="2"/>
                  </a:rPr>
                  <a:t>asympStable</a:t>
                </a:r>
                <a:r>
                  <a:rPr lang="en-US" dirty="0" smtClean="0">
                    <a:sym typeface="Wingdings" pitchFamily="2" charset="2"/>
                  </a:rPr>
                  <a:t>.    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2575"/>
                <a:ext cx="7776864" cy="3824765"/>
              </a:xfrm>
              <a:prstGeom prst="rect">
                <a:avLst/>
              </a:prstGeom>
              <a:blipFill rotWithShape="1">
                <a:blip r:embed="rId2"/>
                <a:stretch>
                  <a:fillRect l="-705" t="-797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09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404664"/>
                <a:ext cx="8208912" cy="2443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1"/>
                <a:r>
                  <a:rPr lang="en-US" dirty="0" smtClean="0"/>
                  <a:t>Theorem 3.4 (</a:t>
                </a:r>
                <a:r>
                  <a:rPr lang="en-US" dirty="0" err="1"/>
                  <a:t>Lasalle</a:t>
                </a:r>
                <a:r>
                  <a:rPr lang="en-US" dirty="0" smtClean="0"/>
                  <a:t>) - skip</a:t>
                </a:r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</m:oMath>
                </a14:m>
                <a:r>
                  <a:rPr lang="en-US" dirty="0"/>
                  <a:t> is a compact set that is positively invariant w.r.t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</m:oMath>
                </a14:m>
                <a:r>
                  <a:rPr lang="en-US" dirty="0"/>
                  <a:t> is continuously differentiable such that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≤0 </m:t>
                    </m:r>
                  </m:oMath>
                </a14:m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</m:oMath>
                </a14:m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r>
                        <a:rPr lang="en-US">
                          <a:latin typeface="Cambria Math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Ω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and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)=0}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b="1" dirty="0"/>
                  <a:t>M is the largest invariant set in E</a:t>
                </a:r>
                <a:endParaRPr lang="en-US" dirty="0"/>
              </a:p>
              <a:p>
                <a:pPr latinLnBrk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r>
                      <a:rPr lang="en-US" i="1">
                        <a:latin typeface="Cambria Math"/>
                      </a:rPr>
                      <m:t> ,  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%% do not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𝑃𝐷𝐹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𝑁𝐷𝐹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4664"/>
                <a:ext cx="8208912" cy="2443361"/>
              </a:xfrm>
              <a:prstGeom prst="rect">
                <a:avLst/>
              </a:prstGeom>
              <a:blipFill rotWithShape="1">
                <a:blip r:embed="rId2"/>
                <a:stretch>
                  <a:fillRect l="-594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827584" y="4365104"/>
            <a:ext cx="4464496" cy="72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55776" y="2708920"/>
            <a:ext cx="36004" cy="3168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115616" y="3068960"/>
            <a:ext cx="3312368" cy="2448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043608" y="2924944"/>
            <a:ext cx="3384376" cy="26642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56275" y="378904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275" y="3789040"/>
                <a:ext cx="3946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2969812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69812"/>
                <a:ext cx="3908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66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1865" y="260648"/>
                <a:ext cx="8246296" cy="4541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 Theorem </a:t>
                </a:r>
                <a:r>
                  <a:rPr lang="en-US" dirty="0"/>
                  <a:t>3.5. assume </a:t>
                </a:r>
              </a:p>
              <a:p>
                <a:pPr lvl="0" latinLnBrk="1"/>
                <a:r>
                  <a:rPr lang="en-US" dirty="0" smtClean="0"/>
                  <a:t>  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locally </a:t>
                </a:r>
                <a:r>
                  <a:rPr lang="en-US" dirty="0" err="1"/>
                  <a:t>Lipschitz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 ⊂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=0, 0 </m:t>
                    </m:r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 smtClean="0"/>
                  <a:t>  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continuous differentiable </a:t>
                </a:r>
                <a:r>
                  <a:rPr lang="en-US" b="1" dirty="0"/>
                  <a:t>positive definite function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 which may not be </a:t>
                </a:r>
                <a:r>
                  <a:rPr lang="en-US" b="1" dirty="0" smtClean="0"/>
                  <a:t>definite </a:t>
                </a:r>
              </a:p>
              <a:p>
                <a:pPr lvl="0" latinLnBrk="1"/>
                <a:endParaRPr lang="en-US" b="1" dirty="0"/>
              </a:p>
              <a:p>
                <a:pPr lvl="0" latinLnBrk="1"/>
                <a:r>
                  <a:rPr lang="en-US" dirty="0" smtClean="0"/>
                  <a:t>    -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 |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=0}</m:t>
                    </m:r>
                  </m:oMath>
                </a14:m>
                <a:r>
                  <a:rPr lang="en-US" dirty="0" smtClean="0"/>
                  <a:t>.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no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can stay identically except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b="1" dirty="0" smtClean="0"/>
                  <a:t>Then the </a:t>
                </a:r>
                <a:r>
                  <a:rPr lang="en-US" b="1" dirty="0"/>
                  <a:t>origin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𝐱</m:t>
                    </m:r>
                    <m:r>
                      <a:rPr lang="en-US" b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/>
                  <a:t> is asymptotic stable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𝐃</m:t>
                    </m:r>
                  </m:oMath>
                </a14:m>
                <a:r>
                  <a:rPr lang="en-US" b="1" dirty="0" smtClean="0"/>
                  <a:t>.</a:t>
                </a:r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Γ</m:t>
                    </m:r>
                    <m:r>
                      <a:rPr lang="en-US">
                        <a:latin typeface="Cambria Math"/>
                      </a:rPr>
                      <m:t>⊂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</m:oMath>
                </a14:m>
                <a:r>
                  <a:rPr lang="en-US" dirty="0"/>
                  <a:t> is a compact set which is positively invariant set, </a:t>
                </a:r>
                <a:r>
                  <a:rPr lang="en-US" dirty="0" smtClean="0"/>
                  <a:t> 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Γ</m:t>
                    </m:r>
                  </m:oMath>
                </a14:m>
                <a:r>
                  <a:rPr lang="en-US" dirty="0"/>
                  <a:t> is </a:t>
                </a:r>
                <a:endParaRPr lang="en-US" dirty="0" smtClean="0"/>
              </a:p>
              <a:p>
                <a:pPr lvl="0" latinLnBrk="1"/>
                <a:r>
                  <a:rPr lang="en-US" dirty="0" smtClean="0"/>
                  <a:t>a </a:t>
                </a:r>
                <a:r>
                  <a:rPr lang="en-US" dirty="0"/>
                  <a:t>domain(region)  of </a:t>
                </a:r>
                <a:r>
                  <a:rPr lang="en-US" dirty="0" smtClean="0"/>
                  <a:t>attraction(since it is </a:t>
                </a:r>
                <a:r>
                  <a:rPr lang="en-US" dirty="0" err="1" smtClean="0"/>
                  <a:t>asympStable</a:t>
                </a:r>
                <a:r>
                  <a:rPr lang="en-US" dirty="0" smtClean="0"/>
                  <a:t>)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%% no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can stay identically except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:r>
                  <a:rPr lang="en-US" dirty="0" smtClean="0">
                    <a:sym typeface="Wingdings" pitchFamily="2" charset="2"/>
                  </a:rPr>
                  <a:t> 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sym typeface="Wingdings" pitchFamily="2" charset="2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 , 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≠0,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≠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 </m:t>
                    </m:r>
                    <m:r>
                      <a:rPr lang="en-US" b="0" i="1" dirty="0" smtClean="0">
                        <a:latin typeface="Cambria Math"/>
                      </a:rPr>
                      <m:t>𝑖𝑓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65" y="260648"/>
                <a:ext cx="8246296" cy="4541949"/>
              </a:xfrm>
              <a:prstGeom prst="rect">
                <a:avLst/>
              </a:prstGeom>
              <a:blipFill rotWithShape="1">
                <a:blip r:embed="rId2"/>
                <a:stretch>
                  <a:fillRect l="-591" t="-671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9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504" y="332656"/>
                <a:ext cx="8568952" cy="4945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/>
                  <a:t>Ex_2.  non- linear system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 smtClean="0"/>
                  <a:t>1)  Select </a:t>
                </a:r>
                <a:r>
                  <a:rPr lang="en-US" dirty="0"/>
                  <a:t>an invariant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0" latinLnBrk="1"/>
                <a:r>
                  <a:rPr lang="en-US" dirty="0" smtClean="0"/>
                  <a:t> </a:t>
                </a:r>
                <a:r>
                  <a:rPr lang="en-US" dirty="0"/>
                  <a:t>Let us select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≤1 }</m:t>
                    </m:r>
                  </m:oMath>
                </a14:m>
                <a:r>
                  <a:rPr lang="en-US" dirty="0"/>
                  <a:t>, 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PDF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 ={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: −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2) Find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 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Hence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r>
                        <a:rPr lang="en-US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=0}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 smtClean="0"/>
                  <a:t>3)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</m:oMath>
                </a14:m>
                <a:r>
                  <a:rPr lang="en-US" dirty="0"/>
                  <a:t> which is the largest invariant set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 , </m:t>
                    </m:r>
                  </m:oMath>
                </a14:m>
                <a:r>
                  <a:rPr lang="en-US" dirty="0"/>
                  <a:t>then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=0, −→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=0=−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−→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i.e</a:t>
                </a:r>
                <a:r>
                  <a:rPr lang="en-US" dirty="0"/>
                  <a:t>.,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M</m:t>
                      </m:r>
                      <m:r>
                        <a:rPr lang="en-US">
                          <a:latin typeface="Cambria Math"/>
                        </a:rPr>
                        <m:t> ={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0,0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/>
                  <a:t>By </a:t>
                </a:r>
                <a:r>
                  <a:rPr lang="en-US" dirty="0" err="1"/>
                  <a:t>Laselle’s</a:t>
                </a:r>
                <a:r>
                  <a:rPr lang="en-US" dirty="0"/>
                  <a:t> theorem,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−→(0,0)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so that it is </a:t>
                </a:r>
                <a:r>
                  <a:rPr lang="en-US" dirty="0" err="1"/>
                  <a:t>asymp.stable</a:t>
                </a:r>
                <a:r>
                  <a:rPr lang="en-US" dirty="0"/>
                  <a:t>.</a:t>
                </a:r>
              </a:p>
              <a:p>
                <a:pPr latinLnBrk="1"/>
                <a:r>
                  <a:rPr lang="en-US" dirty="0"/>
                  <a:t>-The End -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32656"/>
                <a:ext cx="8568952" cy="4945456"/>
              </a:xfrm>
              <a:prstGeom prst="rect">
                <a:avLst/>
              </a:prstGeom>
              <a:blipFill rotWithShape="1">
                <a:blip r:embed="rId2"/>
                <a:stretch>
                  <a:fillRect l="-641" t="-617" b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08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548680"/>
                <a:ext cx="8640960" cy="3989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Ch. 3.5 Exponential </a:t>
                </a:r>
                <a:r>
                  <a:rPr lang="en-US" dirty="0"/>
                  <a:t>Stability</a:t>
                </a:r>
              </a:p>
              <a:p>
                <a:pPr lvl="0" latinLnBrk="1"/>
                <a:r>
                  <a:rPr lang="en-US" dirty="0"/>
                  <a:t>Definition 3.3 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is said to be </a:t>
                </a:r>
                <a:r>
                  <a:rPr lang="en-US" b="1" dirty="0"/>
                  <a:t>exponentially stable </a:t>
                </a:r>
                <a:r>
                  <a:rPr lang="en-US" dirty="0"/>
                  <a:t>if the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decreased exponentially , i.e.,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∃ 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&gt;0 ,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&lt;0, </m:t>
                      </m:r>
                      <m:r>
                        <a:rPr lang="en-US" i="1">
                          <a:latin typeface="Cambria Math"/>
                        </a:rPr>
                        <m:t>𝑡h𝑒𝑛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</a:rPr>
                        <m:t>&gt;0 , ∀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≥0           (3.5)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Theorem 3.6: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err="1"/>
                  <a:t>Lipschitz</a:t>
                </a:r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be continuously differentiable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if</m:t>
                    </m:r>
                    <m:r>
                      <a:rPr lang="en-US">
                        <a:latin typeface="Cambria Math"/>
                      </a:rPr>
                      <m:t> ∃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𝑎𝑙𝑙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𝑝𝑜𝑠𝑖𝑡𝑖𝑣𝑒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 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is said to be exponentially stable</a:t>
                </a:r>
                <a:r>
                  <a:rPr lang="en-US" dirty="0" smtClean="0"/>
                  <a:t>.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%% Kim’s comment</a:t>
                </a:r>
              </a:p>
              <a:p>
                <a:pPr latinLnBrk="1"/>
                <a:r>
                  <a:rPr lang="en-US" dirty="0"/>
                  <a:t>In Linear system, asymptotically stable is equivalent to exponentially stable.  	%%%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48680"/>
                <a:ext cx="8640960" cy="3989297"/>
              </a:xfrm>
              <a:prstGeom prst="rect">
                <a:avLst/>
              </a:prstGeom>
              <a:blipFill rotWithShape="1">
                <a:blip r:embed="rId2"/>
                <a:stretch>
                  <a:fillRect l="-564" t="-765" b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94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256445" cy="6045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en-US" dirty="0" smtClean="0"/>
                  <a:t>%% Kim’s </a:t>
                </a:r>
                <a:r>
                  <a:rPr lang="en-US" dirty="0"/>
                  <a:t>comment : How to find a positive definite function?</a:t>
                </a:r>
              </a:p>
              <a:p>
                <a:pPr lvl="0" latinLnBrk="1"/>
                <a:r>
                  <a:rPr lang="en-US" dirty="0" smtClean="0"/>
                  <a:t> 1)   It is analyzed </a:t>
                </a:r>
                <a:r>
                  <a:rPr lang="en-US" dirty="0"/>
                  <a:t>at the equilibrium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. In linearizing method,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 </a:t>
                </a:r>
                <a:r>
                  <a:rPr lang="en-US" dirty="0" smtClean="0">
                    <a:sym typeface="Wingdings" pitchFamily="2" charset="2"/>
                  </a:rPr>
                  <a:t> “do</a:t>
                </a:r>
                <a:r>
                  <a:rPr lang="en-US" dirty="0" smtClean="0"/>
                  <a:t>main </a:t>
                </a:r>
                <a:r>
                  <a:rPr lang="en-US" dirty="0"/>
                  <a:t>of attraction”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but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2) find </a:t>
                </a:r>
                <a:r>
                  <a:rPr lang="en-US" dirty="0"/>
                  <a:t>a </a:t>
                </a:r>
                <a:r>
                  <a:rPr lang="en-US" dirty="0" err="1"/>
                  <a:t>Lyapunov</a:t>
                </a:r>
                <a:r>
                  <a:rPr lang="en-US" dirty="0"/>
                  <a:t>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,and it is stable or asymptotic stable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   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: 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≤ 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 −→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which is one of the domain of attraction</a:t>
                </a:r>
                <a:r>
                  <a:rPr lang="en-US" dirty="0" smtClean="0"/>
                  <a:t>.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3) to </a:t>
                </a:r>
                <a:r>
                  <a:rPr lang="en-US" dirty="0"/>
                  <a:t>find a function ( </a:t>
                </a:r>
                <a:r>
                  <a:rPr lang="en-US" dirty="0" err="1"/>
                  <a:t>Lyapunov</a:t>
                </a:r>
                <a:r>
                  <a:rPr lang="en-US" dirty="0"/>
                  <a:t> function if it is stable) indirectly. 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4) a </a:t>
                </a:r>
                <a:r>
                  <a:rPr lang="en-US" b="1" dirty="0"/>
                  <a:t>sufficient condition</a:t>
                </a:r>
                <a:r>
                  <a:rPr lang="en-US" dirty="0"/>
                  <a:t>, </a:t>
                </a:r>
                <a:endParaRPr lang="en-US" dirty="0" smtClean="0"/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 5)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</m:oMath>
                </a14:m>
                <a:r>
                  <a:rPr lang="en-US" dirty="0"/>
                  <a:t> is a positive matrix,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a candidate a </a:t>
                </a:r>
                <a:r>
                  <a:rPr lang="en-US" dirty="0" err="1"/>
                  <a:t>Lyapunov</a:t>
                </a:r>
                <a:r>
                  <a:rPr lang="en-US" dirty="0"/>
                  <a:t> function in Linear system.</a:t>
                </a:r>
              </a:p>
              <a:p>
                <a:pPr lvl="0" latinLnBrk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/>
                  <a:t>, so for asymptotic stability one of the sufficient conditions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 smtClean="0"/>
                  <a:t>6) Asymptotically stable If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  ∀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−</m:t>
                    </m:r>
                    <m:r>
                      <a:rPr lang="en-US" b="0" i="0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→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 </m:t>
                    </m:r>
                  </m:oMath>
                </a14:m>
                <a:r>
                  <a:rPr lang="en-US" dirty="0" smtClean="0"/>
                  <a:t>, negative definite</a:t>
                </a:r>
              </a:p>
              <a:p>
                <a:pPr latinLnBrk="1"/>
                <a:endParaRPr lang="en-US" dirty="0" smtClean="0"/>
              </a:p>
              <a:p>
                <a:pPr latinLnBrk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 ,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.is not negative. </a:t>
                </a:r>
                <a:r>
                  <a:rPr lang="en-US" dirty="0" smtClean="0"/>
                  <a:t>Not guarantee the asymptotic stability.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256445" cy="6045694"/>
              </a:xfrm>
              <a:prstGeom prst="rect">
                <a:avLst/>
              </a:prstGeom>
              <a:blipFill rotWithShape="1">
                <a:blip r:embed="rId2"/>
                <a:stretch>
                  <a:fillRect l="-527" t="-504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0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9876" y="188640"/>
                <a:ext cx="8784976" cy="611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Ch.3 Stability and Equilibrium point </a:t>
                </a:r>
              </a:p>
              <a:p>
                <a:pPr marL="285750" indent="-285750">
                  <a:buFont typeface="Wingdings" pitchFamily="2" charset="2"/>
                  <a:buChar char="v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Example 3.6 (page 63)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v"/>
                </a:pPr>
                <a:r>
                  <a:rPr lang="en-US" dirty="0" smtClean="0"/>
                  <a:t> Case </a:t>
                </a:r>
                <a:r>
                  <a:rPr lang="en-US" dirty="0"/>
                  <a:t>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 smtClean="0"/>
                  <a:t>1)    A </a:t>
                </a:r>
                <a:r>
                  <a:rPr lang="en-US" dirty="0" err="1"/>
                  <a:t>Lyapunov</a:t>
                </a:r>
                <a:r>
                  <a:rPr lang="en-US" dirty="0"/>
                  <a:t> candidate </a:t>
                </a:r>
                <a:r>
                  <a:rPr lang="en-US" dirty="0" smtClean="0"/>
                  <a:t>may be</a:t>
                </a:r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2) Check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positive definite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(0</m:t>
                    </m:r>
                  </m:oMath>
                </a14:m>
                <a:r>
                  <a:rPr lang="en-US" dirty="0"/>
                  <a:t>)  = 0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&gt;0    ∀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( ≠0)    −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/>
                  <a:t>Positive slope along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  =0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at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/>
                  <a:t>, it is stable, however we may not conclude it is asymptotical stable</a:t>
                </a:r>
                <a:r>
                  <a:rPr lang="en-US" dirty="0" smtClean="0"/>
                  <a:t>.  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76" y="188640"/>
                <a:ext cx="8784976" cy="6113597"/>
              </a:xfrm>
              <a:prstGeom prst="rect">
                <a:avLst/>
              </a:prstGeom>
              <a:blipFill rotWithShape="1">
                <a:blip r:embed="rId2"/>
                <a:stretch>
                  <a:fillRect l="-555" t="-499" b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9900592" y="3530373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3528" y="188640"/>
                <a:ext cx="8352928" cy="3388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/>
                  <a:t>Case 2: the friction is positive,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</m:t>
                    </m:r>
                    <m:r>
                      <a:rPr lang="en-US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 smtClean="0"/>
                  <a:t>1) Select  </a:t>
                </a:r>
                <a:r>
                  <a:rPr lang="en-US" dirty="0"/>
                  <a:t>a </a:t>
                </a:r>
                <a:r>
                  <a:rPr lang="en-US" dirty="0" err="1"/>
                  <a:t>Lyapunov</a:t>
                </a:r>
                <a:r>
                  <a:rPr lang="en-US" dirty="0"/>
                  <a:t> candidate as the same,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=0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not NDF</a:t>
                </a:r>
              </a:p>
              <a:p>
                <a:pPr latinLnBrk="1"/>
                <a:endParaRPr lang="en-US" dirty="0">
                  <a:sym typeface="Wingdings" pitchFamily="2" charset="2"/>
                </a:endParaRPr>
              </a:p>
              <a:p>
                <a:pPr latinLnBrk="1"/>
                <a:r>
                  <a:rPr lang="en-US" dirty="0" smtClean="0">
                    <a:sym typeface="Wingdings" pitchFamily="2" charset="2"/>
                  </a:rPr>
                  <a:t>                                                        stable, but not decide asymptotic stability</a:t>
                </a:r>
              </a:p>
              <a:p>
                <a:pPr latinLnBrk="1"/>
                <a:endParaRPr lang="en-US" dirty="0">
                  <a:sym typeface="Wingdings" pitchFamily="2" charset="2"/>
                </a:endParaRPr>
              </a:p>
              <a:p>
                <a:pPr latinLnBrk="1"/>
                <a:r>
                  <a:rPr lang="en-US" dirty="0" smtClean="0">
                    <a:sym typeface="Wingdings" pitchFamily="2" charset="2"/>
                  </a:rPr>
                  <a:t>2) </a:t>
                </a:r>
                <a:r>
                  <a:rPr lang="en-US" dirty="0" smtClean="0"/>
                  <a:t>Since </a:t>
                </a:r>
                <a:r>
                  <a:rPr lang="en-US" dirty="0"/>
                  <a:t>in phase plane, at this point it is asymptotic stable(really</a:t>
                </a:r>
                <a:r>
                  <a:rPr lang="en-US" dirty="0" smtClean="0"/>
                  <a:t>?),or linearized system.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/>
                  <a:t>we may conclude in this case </a:t>
                </a:r>
                <a:r>
                  <a:rPr lang="en-US" b="1" dirty="0"/>
                  <a:t>the </a:t>
                </a:r>
                <a:r>
                  <a:rPr lang="en-US" b="1" dirty="0" err="1"/>
                  <a:t>Lyapunov</a:t>
                </a:r>
                <a:r>
                  <a:rPr lang="en-US" b="1" dirty="0"/>
                  <a:t> candidate is not appropriate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352928" cy="3388363"/>
              </a:xfrm>
              <a:prstGeom prst="rect">
                <a:avLst/>
              </a:prstGeom>
              <a:blipFill rotWithShape="1">
                <a:blip r:embed="rId2"/>
                <a:stretch>
                  <a:fillRect l="-584" t="-899" r="-365" b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2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6043" y="332656"/>
                <a:ext cx="8640960" cy="5365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v"/>
                </a:pPr>
                <a:r>
                  <a:rPr lang="en-US" dirty="0" smtClean="0"/>
                  <a:t> Find </a:t>
                </a:r>
                <a:r>
                  <a:rPr lang="en-US" dirty="0"/>
                  <a:t>an appropriate </a:t>
                </a:r>
                <a:r>
                  <a:rPr lang="en-US" dirty="0" err="1"/>
                  <a:t>Lyapunov</a:t>
                </a:r>
                <a:r>
                  <a:rPr lang="en-US" dirty="0"/>
                  <a:t> function guarantee the asymptotic </a:t>
                </a:r>
                <a:r>
                  <a:rPr lang="en-US" dirty="0" err="1" smtClean="0"/>
                  <a:t>stablility</a:t>
                </a:r>
                <a:endParaRPr lang="en-US" dirty="0" smtClean="0"/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Another candidate  </a:t>
                </a:r>
                <a:r>
                  <a:rPr lang="en-US" dirty="0" err="1" smtClean="0"/>
                  <a:t>Lyapunov</a:t>
                </a:r>
                <a:r>
                  <a:rPr lang="en-US" dirty="0" smtClean="0"/>
                  <a:t> functio</a:t>
                </a:r>
                <a:r>
                  <a:rPr lang="en-US" dirty="0"/>
                  <a:t>n</a:t>
                </a:r>
                <a:endParaRPr lang="en-US" dirty="0" smtClean="0"/>
              </a:p>
              <a:p>
                <a:pPr lvl="0" latinLnBrk="1"/>
                <a:r>
                  <a:rPr lang="en-US" dirty="0" smtClean="0"/>
                  <a:t> </a:t>
                </a:r>
                <a:r>
                  <a:rPr lang="en-US" dirty="0"/>
                  <a:t>Choose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 which is unknown.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𝑃𝑥</m:t>
                      </m:r>
                      <m:r>
                        <a:rPr lang="en-US" i="1">
                          <a:latin typeface="Cambria Math"/>
                        </a:rPr>
                        <m:t>+(1−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 smtClean="0"/>
                  <a:t> 1)  Check </a:t>
                </a:r>
                <a:r>
                  <a:rPr lang="en-US" dirty="0"/>
                  <a:t>the positive definite</a:t>
                </a:r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(1−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/>
                  <a:t>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𝑃𝑥</m:t>
                    </m:r>
                    <m:r>
                      <a:rPr lang="en-US" i="1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&gt;0 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&gt;0    </m:t>
                    </m:r>
                    <m:r>
                      <a:rPr lang="en-US" b="1" i="1">
                        <a:latin typeface="Cambria Math"/>
                      </a:rPr>
                      <m:t>−−</m:t>
                    </m:r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.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atinLnBrk="1"/>
                <a:endParaRPr lang="en-US" b="1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2)  The </a:t>
                </a:r>
                <a:r>
                  <a:rPr lang="en-US" dirty="0"/>
                  <a:t>derivative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</m:oMath>
                </a14:m>
                <a:r>
                  <a:rPr lang="en-US" dirty="0"/>
                  <a:t> along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should be negative for asymptotic </a:t>
                </a:r>
                <a:r>
                  <a:rPr lang="en-US" dirty="0" smtClean="0"/>
                  <a:t>stability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For </a:t>
                </a:r>
                <a:r>
                  <a:rPr lang="en-US" dirty="0"/>
                  <a:t>sign definite,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sign indefinite, their coefficient should be zero as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/>
                        </a:rPr>
                        <m:t>              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b</m:t>
                      </m:r>
                      <m:r>
                        <a:rPr lang="en-US">
                          <a:latin typeface="Cambria Math"/>
                        </a:rPr>
                        <m:t>.1)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/>
                  <a:t>, if we select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22=1</m:t>
                    </m:r>
                  </m:oMath>
                </a14:m>
                <a:r>
                  <a:rPr lang="en-US" dirty="0"/>
                  <a:t>, then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3" y="332656"/>
                <a:ext cx="8640960" cy="5365443"/>
              </a:xfrm>
              <a:prstGeom prst="rect">
                <a:avLst/>
              </a:prstGeom>
              <a:blipFill rotWithShape="1">
                <a:blip r:embed="rId2"/>
                <a:stretch>
                  <a:fillRect l="-635" t="-568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13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1520" y="332656"/>
                <a:ext cx="8496944" cy="3654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dirty="0" smtClean="0"/>
                  <a:t>4) 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/>
                  <a:t>, if we select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22=1</m:t>
                    </m:r>
                  </m:oMath>
                </a14:m>
                <a:r>
                  <a:rPr lang="en-US" dirty="0"/>
                  <a:t>, then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In conclusion, Let a PDF as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+(1−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𝑜</m:t>
                      </m:r>
                      <m:r>
                        <a:rPr lang="en-US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so that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𝑏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&lt;0 , −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So that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is asymptotic stable point</a:t>
                </a:r>
                <a:r>
                  <a:rPr lang="en-US" dirty="0" smtClean="0"/>
                  <a:t>.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5) </a:t>
                </a:r>
                <a:r>
                  <a:rPr lang="en-US" b="1" dirty="0" smtClean="0"/>
                  <a:t>The domain of attraction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≥0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∀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≥0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496944" cy="3654590"/>
              </a:xfrm>
              <a:prstGeom prst="rect">
                <a:avLst/>
              </a:prstGeom>
              <a:blipFill rotWithShape="1">
                <a:blip r:embed="rId2"/>
                <a:stretch>
                  <a:fillRect l="-574" t="-501" b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64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7544" y="404664"/>
                <a:ext cx="8424936" cy="4402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dirty="0" smtClean="0"/>
                  <a:t>%% Kim’s </a:t>
                </a:r>
                <a:r>
                  <a:rPr lang="en-US" dirty="0"/>
                  <a:t>comment</a:t>
                </a:r>
              </a:p>
              <a:p>
                <a:pPr lvl="0" latinLnBrk="1"/>
                <a:r>
                  <a:rPr lang="en-US" dirty="0" smtClean="0"/>
                  <a:t>1.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are positive definite,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also a positive definite.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2. Positive </a:t>
                </a:r>
                <a:r>
                  <a:rPr lang="en-US" dirty="0"/>
                  <a:t>definite matrix : necessary and sufficient </a:t>
                </a:r>
                <a:r>
                  <a:rPr lang="en-US" dirty="0" smtClean="0"/>
                  <a:t>conditions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𝑃𝑥</m:t>
                    </m:r>
                    <m:r>
                      <a:rPr lang="en-US" b="0" i="1" smtClean="0">
                        <a:latin typeface="Cambria Math"/>
                      </a:rPr>
                      <m:t>&gt;0 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≠0 </m:t>
                    </m:r>
                  </m:oMath>
                </a14:m>
                <a:endParaRPr lang="en-US" b="0" dirty="0" smtClean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 smtClean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nxn</m:t>
                        </m:r>
                      </m:sub>
                    </m:sSub>
                  </m:oMath>
                </a14:m>
                <a:r>
                  <a:rPr lang="en-US" dirty="0"/>
                  <a:t> matrix is a positive definite matrix if and only if all the eigenvalues are positive.</a:t>
                </a:r>
              </a:p>
              <a:p>
                <a:pPr latinLnBrk="1"/>
                <a:r>
                  <a:rPr lang="en-US" dirty="0"/>
                  <a:t>2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nxn</m:t>
                        </m:r>
                      </m:sub>
                    </m:sSub>
                  </m:oMath>
                </a14:m>
                <a:r>
                  <a:rPr lang="en-US" dirty="0"/>
                  <a:t> matrix is a positive definite matrix if and only if the all the principal minors are positive. Ex.</a:t>
                </a:r>
              </a:p>
              <a:p>
                <a:pPr latinLnBrk="1"/>
                <a:r>
                  <a:rPr lang="en-US" dirty="0"/>
                  <a:t> Principle minor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0" latinLnBrk="1"/>
                <a:r>
                  <a:rPr lang="en-US" dirty="0"/>
                  <a:t>The first minor : determinant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 latinLnBrk="1"/>
                <a:r>
                  <a:rPr lang="en-US" dirty="0"/>
                  <a:t>The second minor : determinant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𝑎𝑐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You may check positive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nxn</m:t>
                        </m:r>
                      </m:sub>
                    </m:sSub>
                  </m:oMath>
                </a14:m>
                <a:r>
                  <a:rPr lang="en-US" dirty="0"/>
                  <a:t> matrix using determinant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4664"/>
                <a:ext cx="8424936" cy="4402231"/>
              </a:xfrm>
              <a:prstGeom prst="rect">
                <a:avLst/>
              </a:prstGeom>
              <a:blipFill rotWithShape="1">
                <a:blip r:embed="rId2"/>
                <a:stretch>
                  <a:fillRect l="-651" t="-692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9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5536" y="260648"/>
                <a:ext cx="7776864" cy="546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Variable gradient method  for construction of </a:t>
                </a:r>
                <a:r>
                  <a:rPr lang="en-US" dirty="0" err="1" smtClean="0"/>
                  <a:t>Lyapunov</a:t>
                </a:r>
                <a:r>
                  <a:rPr lang="en-US" dirty="0" smtClean="0"/>
                  <a:t> function </a:t>
                </a:r>
              </a:p>
              <a:p>
                <a:endParaRPr lang="en-US" dirty="0"/>
              </a:p>
              <a:p>
                <a:r>
                  <a:rPr lang="en-US" dirty="0" smtClean="0"/>
                  <a:t>Fact: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 ,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 smtClean="0"/>
                  <a:t>  if the linearized system is </a:t>
                </a:r>
                <a:r>
                  <a:rPr lang="en-US" dirty="0" err="1" smtClean="0"/>
                  <a:t>asymp</a:t>
                </a:r>
                <a:r>
                  <a:rPr lang="en-US" dirty="0" smtClean="0"/>
                  <a:t>. stable</a:t>
                </a:r>
              </a:p>
              <a:p>
                <a:endParaRPr lang="en-US" dirty="0" smtClean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,  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</a:p>
              <a:p>
                <a:r>
                  <a:rPr lang="en-US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&lt;0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   And </a:t>
                </a: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</a:t>
                </a:r>
                <a:r>
                  <a:rPr lang="en-US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    &gt;0        (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 </a:t>
                </a:r>
              </a:p>
              <a:p>
                <a:r>
                  <a:rPr lang="en-US" dirty="0" smtClean="0"/>
                  <a:t>%% Remember </a:t>
                </a:r>
              </a:p>
              <a:p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b="0" dirty="0" smtClean="0"/>
                  <a:t> which is a vector and</a:t>
                </a:r>
              </a:p>
              <a:p>
                <a:endParaRPr lang="en-US" dirty="0"/>
              </a:p>
              <a:p>
                <a:r>
                  <a:rPr lang="en-US" b="0" dirty="0" smtClean="0"/>
                  <a:t>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8"/>
                <a:ext cx="7776864" cy="5468485"/>
              </a:xfrm>
              <a:prstGeom prst="rect">
                <a:avLst/>
              </a:prstGeom>
              <a:blipFill rotWithShape="1">
                <a:blip r:embed="rId2"/>
                <a:stretch>
                  <a:fillRect l="-705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45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946" y="188640"/>
                <a:ext cx="8568952" cy="6558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Example.3.7(p.65)</a:t>
                </a:r>
              </a:p>
              <a:p>
                <a:pPr lvl="0" latinLnBrk="1"/>
                <a:r>
                  <a:rPr lang="en-US" dirty="0"/>
                  <a:t>Problem : to find a </a:t>
                </a:r>
                <a:r>
                  <a:rPr lang="en-US" dirty="0" err="1"/>
                  <a:t>Lyapunov</a:t>
                </a:r>
                <a:r>
                  <a:rPr lang="en-US" dirty="0"/>
                  <a:t> function for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−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&gt;0 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 ∙</m:t>
                        </m:r>
                      </m:e>
                    </m:d>
                  </m:oMath>
                </a14:m>
                <a:r>
                  <a:rPr lang="en-US" dirty="0"/>
                  <a:t> is locally </a:t>
                </a:r>
                <a:r>
                  <a:rPr lang="en-US" dirty="0" err="1"/>
                  <a:t>Lipschitz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 , </m:t>
                    </m:r>
                    <m:r>
                      <a:rPr lang="en-US" i="1">
                        <a:latin typeface="Cambria Math"/>
                      </a:rPr>
                      <m:t>𝑦h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 </m:t>
                    </m:r>
                    <m:r>
                      <a:rPr lang="en-US" i="1">
                        <a:latin typeface="Cambria Math"/>
                      </a:rPr>
                      <m:t>𝑖𝑛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∈[ −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marL="285750" indent="-285750" latinLnBrk="1">
                  <a:buFont typeface="Wingdings" pitchFamily="2" charset="2"/>
                  <a:buChar char="v"/>
                </a:pPr>
                <a:r>
                  <a:rPr lang="en-US" dirty="0" smtClean="0"/>
                  <a:t>Procedure</a:t>
                </a:r>
              </a:p>
              <a:p>
                <a:pPr lvl="0" latinLnBrk="1"/>
                <a:r>
                  <a:rPr lang="en-US" dirty="0" smtClean="0"/>
                  <a:t>1) </a:t>
                </a:r>
                <a:r>
                  <a:rPr lang="en-US" dirty="0"/>
                  <a:t>Gradient constraint </a:t>
                </a:r>
              </a:p>
              <a:p>
                <a:pPr latinLnBrk="1"/>
                <a:r>
                  <a:rPr lang="en-US" dirty="0" smtClean="0"/>
                  <a:t>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g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0" latinLnBrk="1"/>
                <a:r>
                  <a:rPr lang="en-US" dirty="0" smtClean="0"/>
                  <a:t>2) Negative </a:t>
                </a:r>
                <a:r>
                  <a:rPr lang="en-US" dirty="0"/>
                  <a:t>definite constraint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)[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 smtClean="0"/>
                  <a:t>3) Positive </a:t>
                </a:r>
                <a:r>
                  <a:rPr lang="en-US" dirty="0"/>
                  <a:t>definite constraint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 &gt;0 , ∀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≠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 smtClean="0"/>
                  <a:t>4) Assume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From a) constraint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	We may select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γ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is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constant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46" y="188640"/>
                <a:ext cx="8568952" cy="6558462"/>
              </a:xfrm>
              <a:prstGeom prst="rect">
                <a:avLst/>
              </a:prstGeom>
              <a:blipFill rotWithShape="1">
                <a:blip r:embed="rId2"/>
                <a:stretch>
                  <a:fillRect l="-641"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40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2989</Words>
  <Application>Microsoft Office PowerPoint</Application>
  <PresentationFormat>On-screen Show (4:3)</PresentationFormat>
  <Paragraphs>257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124</cp:revision>
  <dcterms:created xsi:type="dcterms:W3CDTF">2024-04-08T06:48:15Z</dcterms:created>
  <dcterms:modified xsi:type="dcterms:W3CDTF">2024-05-02T11:57:03Z</dcterms:modified>
</cp:coreProperties>
</file>