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58" r:id="rId5"/>
    <p:sldId id="256" r:id="rId6"/>
    <p:sldId id="257" r:id="rId7"/>
    <p:sldId id="259" r:id="rId8"/>
    <p:sldId id="262" r:id="rId9"/>
    <p:sldId id="261" r:id="rId10"/>
    <p:sldId id="263" r:id="rId11"/>
    <p:sldId id="267" r:id="rId12"/>
    <p:sldId id="264" r:id="rId13"/>
    <p:sldId id="273" r:id="rId14"/>
    <p:sldId id="270" r:id="rId15"/>
    <p:sldId id="271" r:id="rId16"/>
    <p:sldId id="272" r:id="rId17"/>
    <p:sldId id="269" r:id="rId18"/>
    <p:sldId id="266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58" autoAdjust="0"/>
    <p:restoredTop sz="94660"/>
  </p:normalViewPr>
  <p:slideViewPr>
    <p:cSldViewPr>
      <p:cViewPr>
        <p:scale>
          <a:sx n="80" d="100"/>
          <a:sy n="80" d="100"/>
        </p:scale>
        <p:origin x="-476" y="4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FE8A-AAF8-4F45-BD62-EC290AAFA2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703E-19E3-4ACC-9B02-19C97BA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0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FE8A-AAF8-4F45-BD62-EC290AAFA2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703E-19E3-4ACC-9B02-19C97BA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FE8A-AAF8-4F45-BD62-EC290AAFA2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703E-19E3-4ACC-9B02-19C97BA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7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FE8A-AAF8-4F45-BD62-EC290AAFA2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703E-19E3-4ACC-9B02-19C97BA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FE8A-AAF8-4F45-BD62-EC290AAFA2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703E-19E3-4ACC-9B02-19C97BA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FE8A-AAF8-4F45-BD62-EC290AAFA2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703E-19E3-4ACC-9B02-19C97BA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3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FE8A-AAF8-4F45-BD62-EC290AAFA2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703E-19E3-4ACC-9B02-19C97BA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9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FE8A-AAF8-4F45-BD62-EC290AAFA2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703E-19E3-4ACC-9B02-19C97BA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FE8A-AAF8-4F45-BD62-EC290AAFA2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703E-19E3-4ACC-9B02-19C97BA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0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FE8A-AAF8-4F45-BD62-EC290AAFA2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703E-19E3-4ACC-9B02-19C97BA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FE8A-AAF8-4F45-BD62-EC290AAFA2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703E-19E3-4ACC-9B02-19C97BA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3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7FE8A-AAF8-4F45-BD62-EC290AAFA21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703E-19E3-4ACC-9B02-19C97BA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9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" y="685800"/>
                <a:ext cx="8229600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Ch.9.2 Linearization with state feedback </a:t>
                </a:r>
              </a:p>
              <a:p>
                <a:r>
                  <a:rPr lang="en-US" dirty="0" smtClean="0"/>
                  <a:t>		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+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Linearization :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Select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=−2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/>
                  <a:t>Then the closed loop is </a:t>
                </a:r>
              </a:p>
              <a:p>
                <a:endParaRPr lang="en-US" dirty="0"/>
              </a:p>
              <a:p>
                <a:r>
                  <a:rPr lang="en-US" dirty="0"/>
                  <a:t> 		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 −2</m:t>
                        </m:r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+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 Ch. 9.3 Feedback Linearization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r>
                  <a:rPr lang="en-US" dirty="0" smtClean="0"/>
                  <a:t>		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+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</m:func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Select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𝑠𝑖𝑛𝑥</m:t>
                    </m:r>
                    <m:r>
                      <a:rPr lang="en-US" b="0" i="1" smtClean="0">
                        <a:latin typeface="Cambria Math"/>
                      </a:rPr>
                      <m:t> −2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		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+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=−2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v</m:t>
                    </m:r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85800"/>
                <a:ext cx="8229600" cy="4801314"/>
              </a:xfrm>
              <a:prstGeom prst="rect">
                <a:avLst/>
              </a:prstGeom>
              <a:blipFill rotWithShape="1">
                <a:blip r:embed="rId2"/>
                <a:stretch>
                  <a:fillRect l="-667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28600" y="29241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13183"/>
            <a:ext cx="1318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Example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5723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367016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Tut_Week_8_LinearObserver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5867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Pole – placement : </a:t>
            </a:r>
          </a:p>
          <a:p>
            <a:endParaRPr lang="en-US" dirty="0"/>
          </a:p>
          <a:p>
            <a:r>
              <a:rPr lang="en-US" dirty="0" smtClean="0"/>
              <a:t>clear </a:t>
            </a:r>
            <a:r>
              <a:rPr lang="en-US" dirty="0"/>
              <a:t>variables</a:t>
            </a:r>
          </a:p>
          <a:p>
            <a:r>
              <a:rPr lang="en-US" dirty="0"/>
              <a:t>A =[0 1; -2 -3];</a:t>
            </a:r>
          </a:p>
          <a:p>
            <a:r>
              <a:rPr lang="en-US" dirty="0"/>
              <a:t>B = [0;1];</a:t>
            </a:r>
          </a:p>
          <a:p>
            <a:r>
              <a:rPr lang="en-US" dirty="0"/>
              <a:t>C =[1 0];</a:t>
            </a:r>
          </a:p>
          <a:p>
            <a:r>
              <a:rPr lang="en-US" dirty="0" err="1"/>
              <a:t>eig</a:t>
            </a:r>
            <a:r>
              <a:rPr lang="en-US" dirty="0"/>
              <a:t>(A)</a:t>
            </a:r>
          </a:p>
          <a:p>
            <a:r>
              <a:rPr lang="en-US" dirty="0"/>
              <a:t>H = acker(A',C',[-10, -20])';</a:t>
            </a:r>
          </a:p>
          <a:p>
            <a:r>
              <a:rPr lang="en-US" dirty="0" err="1"/>
              <a:t>Aobs</a:t>
            </a:r>
            <a:r>
              <a:rPr lang="en-US" dirty="0"/>
              <a:t> =A -H*C;</a:t>
            </a:r>
          </a:p>
          <a:p>
            <a:r>
              <a:rPr lang="en-US" dirty="0"/>
              <a:t>Bobs =[B H];</a:t>
            </a:r>
          </a:p>
          <a:p>
            <a:r>
              <a:rPr lang="en-US" dirty="0"/>
              <a:t>Cobs = eye(2,2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%% acker : pole placement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28600"/>
            <a:ext cx="5943600" cy="3297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2400"/>
            <a:ext cx="36925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79752"/>
            <a:ext cx="3792797" cy="240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6411349"/>
            <a:ext cx="186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plant output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5025" y="6411349"/>
            <a:ext cx="178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8315" y="188640"/>
                <a:ext cx="7920880" cy="6270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Linear Least Squares</a:t>
                </a:r>
              </a:p>
              <a:p>
                <a:endParaRPr lang="en-US" dirty="0"/>
              </a:p>
              <a:p>
                <a:pPr lvl="0" latinLnBrk="1"/>
                <a:r>
                  <a:rPr lang="en-US" dirty="0" smtClean="0"/>
                  <a:t>  </a:t>
                </a:r>
                <a:r>
                  <a:rPr lang="en-US" dirty="0"/>
                  <a:t>Continuous time </a:t>
                </a:r>
                <a:r>
                  <a:rPr lang="en-US" dirty="0" smtClean="0"/>
                  <a:t>– Extended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FIlter</a:t>
                </a:r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Gw</m:t>
                      </m:r>
                      <m:r>
                        <a:rPr lang="en-US">
                          <a:latin typeface="Cambria Math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ww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𝑊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z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 , 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The </a:t>
                </a:r>
                <a:r>
                  <a:rPr lang="en-US" dirty="0"/>
                  <a:t>EKF is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1) By the orthogonal Projection Lemma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)+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   2) Linearized the Error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P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    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 :=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H</m:t>
                    </m:r>
                    <m:r>
                      <a:rPr lang="en-US">
                        <a:latin typeface="Cambria Math"/>
                      </a:rPr>
                      <m:t> :=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	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𝑊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0" latinLnBrk="1"/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15" y="188640"/>
                <a:ext cx="7920880" cy="6270499"/>
              </a:xfrm>
              <a:prstGeom prst="rect">
                <a:avLst/>
              </a:prstGeom>
              <a:blipFill rotWithShape="1">
                <a:blip r:embed="rId2"/>
                <a:stretch>
                  <a:fillRect l="-462" t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5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294238"/>
                <a:ext cx="8153400" cy="6646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EKF design</a:t>
                </a:r>
              </a:p>
              <a:p>
                <a:r>
                  <a:rPr lang="en-US" dirty="0" smtClean="0"/>
                  <a:t>   https</a:t>
                </a:r>
                <a:r>
                  <a:rPr lang="en-US" dirty="0"/>
                  <a:t>://github.com/ArtunSel/vid-047-EKF/blob/main/EKF_001.m</a:t>
                </a:r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The Observer </a:t>
                </a:r>
                <a:r>
                  <a:rPr lang="en-US" dirty="0" err="1" smtClean="0"/>
                  <a:t>dyns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342900" indent="-342900">
                  <a:buAutoNum type="arabicPeriod" startAt="2"/>
                </a:pPr>
                <a:r>
                  <a:rPr lang="en-US" dirty="0" smtClean="0"/>
                  <a:t>The Linearization - </a:t>
                </a:r>
                <a:r>
                  <a:rPr lang="en-US" dirty="0" err="1" smtClean="0"/>
                  <a:t>Jacobian</a:t>
                </a:r>
                <a:r>
                  <a:rPr lang="en-US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3. </a:t>
                </a:r>
                <a:r>
                  <a:rPr lang="en-US" dirty="0" err="1" smtClean="0"/>
                  <a:t>Riccati</a:t>
                </a:r>
                <a:r>
                  <a:rPr lang="en-US" dirty="0" smtClean="0"/>
                  <a:t> equation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𝐴𝑃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𝐶𝑃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4.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Gain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5. The Observer </a:t>
                </a:r>
                <a:r>
                  <a:rPr lang="en-US" dirty="0" err="1" smtClean="0"/>
                  <a:t>dyns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 smtClean="0"/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 smtClean="0"/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94238"/>
                <a:ext cx="8153400" cy="6646307"/>
              </a:xfrm>
              <a:prstGeom prst="rect">
                <a:avLst/>
              </a:prstGeom>
              <a:blipFill rotWithShape="1">
                <a:blip r:embed="rId2"/>
                <a:stretch>
                  <a:fillRect l="-598" t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5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4259" y="152400"/>
                <a:ext cx="8229600" cy="5229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Example  %</a:t>
                </a:r>
                <a:r>
                  <a:rPr lang="en-US" dirty="0" smtClean="0"/>
                  <a:t>Tut_Week_8_NonLinear_Observer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+0.25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+0.2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⁡(2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err="1" smtClean="0"/>
                  <a:t>Jacobian</a:t>
                </a:r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−1+0.5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−2+0.25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2.  </a:t>
                </a:r>
                <a:r>
                  <a:rPr lang="en-US" dirty="0" err="1" smtClean="0"/>
                  <a:t>Riccati</a:t>
                </a:r>
                <a:r>
                  <a:rPr lang="en-US" dirty="0" smtClean="0"/>
                  <a:t> Equation: Parameters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𝑄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−1+0.5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−2+0.25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−1+0.5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−2+0.25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9" y="152400"/>
                <a:ext cx="8229600" cy="5229893"/>
              </a:xfrm>
              <a:prstGeom prst="rect">
                <a:avLst/>
              </a:prstGeom>
              <a:blipFill rotWithShape="1">
                <a:blip r:embed="rId2"/>
                <a:stretch>
                  <a:fillRect l="-667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Tex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5791199"/>
            <a:ext cx="5943600" cy="9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481" y="304800"/>
            <a:ext cx="301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Compute the observer gain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689976"/>
                <a:ext cx="8839200" cy="3485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 4. The controlled Observer </a:t>
                </a:r>
                <a:r>
                  <a:rPr lang="en-US" dirty="0" err="1" smtClean="0"/>
                  <a:t>dynas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+0.25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+0.2 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⁡(2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0.25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+0.2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89976"/>
                <a:ext cx="8839200" cy="3485121"/>
              </a:xfrm>
              <a:prstGeom prst="rect">
                <a:avLst/>
              </a:prstGeom>
              <a:blipFill rotWithShape="1">
                <a:blip r:embed="rId2"/>
                <a:stretch>
                  <a:fillRect b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4800" y="4419600"/>
            <a:ext cx="786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Ex.11.1 is similar to this, but the textbook consider the domain of attraction</a:t>
            </a:r>
          </a:p>
          <a:p>
            <a:r>
              <a:rPr lang="en-US" dirty="0" smtClean="0"/>
              <a:t>of the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2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3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" y="609600"/>
                <a:ext cx="81534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Passivity based Control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−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Feedback linearization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u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Passivity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σ</m:t>
                    </m:r>
                    <m:r>
                      <a:rPr lang="en-US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 , 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marL="342900" indent="-342900">
                  <a:buAutoNum type="arabicParenR"/>
                </a:pP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"/>
                <a:ext cx="8153400" cy="2862322"/>
              </a:xfrm>
              <a:prstGeom prst="rect">
                <a:avLst/>
              </a:prstGeom>
              <a:blipFill rotWithShape="1">
                <a:blip r:embed="rId2"/>
                <a:stretch>
                  <a:fillRect l="-673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8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9906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Back-stepping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1981200"/>
            <a:ext cx="71635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981200"/>
            <a:ext cx="117910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22320" y="3276600"/>
            <a:ext cx="71635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3992476"/>
            <a:ext cx="117910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Controller </a:t>
            </a:r>
            <a:endParaRPr lang="en-US" dirty="0"/>
          </a:p>
        </p:txBody>
      </p:sp>
      <p:cxnSp>
        <p:nvCxnSpPr>
          <p:cNvPr id="9" name="Straight Connector 8"/>
          <p:cNvCxnSpPr>
            <a:stCxn id="5" idx="3"/>
            <a:endCxn id="4" idx="1"/>
          </p:cNvCxnSpPr>
          <p:nvPr/>
        </p:nvCxnSpPr>
        <p:spPr>
          <a:xfrm>
            <a:off x="2474505" y="2165866"/>
            <a:ext cx="725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1"/>
          </p:cNvCxnSpPr>
          <p:nvPr/>
        </p:nvCxnSpPr>
        <p:spPr>
          <a:xfrm>
            <a:off x="685800" y="21658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3916750" y="2165866"/>
            <a:ext cx="807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3"/>
          </p:cNvCxnSpPr>
          <p:nvPr/>
        </p:nvCxnSpPr>
        <p:spPr>
          <a:xfrm>
            <a:off x="4038670" y="3461266"/>
            <a:ext cx="914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0" y="3461266"/>
            <a:ext cx="0" cy="71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" idx="3"/>
          </p:cNvCxnSpPr>
          <p:nvPr/>
        </p:nvCxnSpPr>
        <p:spPr>
          <a:xfrm flipH="1">
            <a:off x="4227105" y="4177142"/>
            <a:ext cx="344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6" idx="1"/>
          </p:cNvCxnSpPr>
          <p:nvPr/>
        </p:nvCxnSpPr>
        <p:spPr>
          <a:xfrm>
            <a:off x="914400" y="3461266"/>
            <a:ext cx="240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1"/>
          </p:cNvCxnSpPr>
          <p:nvPr/>
        </p:nvCxnSpPr>
        <p:spPr>
          <a:xfrm flipH="1">
            <a:off x="2118360" y="4177142"/>
            <a:ext cx="929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118360" y="3461266"/>
            <a:ext cx="0" cy="71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228600"/>
                <a:ext cx="8763000" cy="259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Ch. 9.6 Passivity based Control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9.18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v"/>
                </a:pPr>
                <a:r>
                  <a:rPr lang="en-US" dirty="0"/>
                  <a:t>Theorem 9.1 If the system (9.18) is </a:t>
                </a:r>
                <a:r>
                  <a:rPr lang="en-US" dirty="0" smtClean="0"/>
                  <a:t> passive </a:t>
                </a:r>
                <a:r>
                  <a:rPr lang="en-US" dirty="0"/>
                  <a:t>with a radially unbounded </a:t>
                </a:r>
                <a:r>
                  <a:rPr lang="en-US" b="1" dirty="0" smtClean="0"/>
                  <a:t>positive definite </a:t>
                </a:r>
              </a:p>
              <a:p>
                <a:pPr lvl="0" latinLnBrk="1"/>
                <a:r>
                  <a:rPr lang="en-US" b="1" dirty="0" smtClean="0"/>
                  <a:t> </a:t>
                </a:r>
                <a:r>
                  <a:rPr lang="en-US" dirty="0"/>
                  <a:t>storage </a:t>
                </a:r>
                <a:r>
                  <a:rPr lang="en-US" dirty="0" smtClean="0"/>
                  <a:t> function and Zero-state observable. then </a:t>
                </a:r>
                <a:r>
                  <a:rPr lang="en-US" dirty="0"/>
                  <a:t>the origin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can be </a:t>
                </a:r>
                <a:r>
                  <a:rPr lang="en-US" b="1" dirty="0"/>
                  <a:t>globally stabilized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ϕ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ϕ</m:t>
                    </m:r>
                  </m:oMath>
                </a14:m>
                <a:r>
                  <a:rPr lang="en-US" dirty="0"/>
                  <a:t> is any </a:t>
                </a:r>
                <a:r>
                  <a:rPr lang="en-US" dirty="0" smtClean="0"/>
                  <a:t>locally </a:t>
                </a:r>
                <a:r>
                  <a:rPr lang="en-US" dirty="0" err="1" smtClean="0"/>
                  <a:t>Lipschitz</a:t>
                </a:r>
                <a:r>
                  <a:rPr lang="en-US" dirty="0" smtClean="0"/>
                  <a:t> </a:t>
                </a:r>
                <a:r>
                  <a:rPr lang="en-US" dirty="0"/>
                  <a:t>function such </a:t>
                </a:r>
                <a:r>
                  <a:rPr lang="en-US" dirty="0" smtClean="0"/>
                  <a:t>that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ϕ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 ∀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≠0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600"/>
                <a:ext cx="8763000" cy="2590261"/>
              </a:xfrm>
              <a:prstGeom prst="rect">
                <a:avLst/>
              </a:prstGeom>
              <a:blipFill rotWithShape="1">
                <a:blip r:embed="rId2"/>
                <a:stretch>
                  <a:fillRect l="-626" t="-1179" r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0040" y="3048000"/>
                <a:ext cx="7924800" cy="680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Proof:   By definition </a:t>
                </a:r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 −</m:t>
                        </m:r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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𝑦</m:t>
                    </m:r>
                    <m:r>
                      <a:rPr lang="en-US" b="0" i="0" smtClean="0">
                        <a:latin typeface="Cambria Math"/>
                        <a:sym typeface="Wingdings" pitchFamily="2" charset="2"/>
                      </a:rPr>
                      <m:t>≥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 −</m:t>
                        </m:r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 −</m:t>
                        </m:r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/>
                      </a:rPr>
                      <m:t> ≤  </m:t>
                    </m:r>
                  </m:oMath>
                </a14:m>
                <a:r>
                  <a:rPr lang="en-US" b="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40" y="3048000"/>
                <a:ext cx="7924800" cy="680123"/>
              </a:xfrm>
              <a:prstGeom prst="rect">
                <a:avLst/>
              </a:prstGeom>
              <a:blipFill rotWithShape="1">
                <a:blip r:embed="rId3"/>
                <a:stretch>
                  <a:fillRect l="-692" t="-4464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9600" y="4038600"/>
            <a:ext cx="553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By the Zero-state observable , globally </a:t>
            </a:r>
            <a:r>
              <a:rPr lang="en-US" dirty="0" err="1" smtClean="0">
                <a:sym typeface="Wingdings" pitchFamily="2" charset="2"/>
              </a:rPr>
              <a:t>asymp</a:t>
            </a:r>
            <a:r>
              <a:rPr lang="en-US" dirty="0" smtClean="0">
                <a:sym typeface="Wingdings" pitchFamily="2" charset="2"/>
              </a:rPr>
              <a:t>. stable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040" y="4648200"/>
            <a:ext cx="651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output feedback controller to stabilize if the plant is passive.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flexibility to select the controller.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6721" y="152400"/>
                <a:ext cx="8610600" cy="3865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Ex.9.14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 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V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(is it passive ?  If select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y</m:t>
                    </m:r>
                    <m:r>
                      <a:rPr lang="en-US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𝑦𝑢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passive</a:t>
                </a:r>
              </a:p>
              <a:p>
                <a:pPr latinLnBrk="1"/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is it definite &gt; yes)</a:t>
                </a:r>
              </a:p>
              <a:p>
                <a:pPr latinLnBrk="1"/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=−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=−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sym typeface="Wingdings" pitchFamily="2" charset="2"/>
                </a:endParaRPr>
              </a:p>
              <a:p>
                <a:pPr latinLnBrk="1"/>
                <a:r>
                  <a:rPr lang="en-US" dirty="0" smtClean="0">
                    <a:sym typeface="Wingdings" pitchFamily="2" charset="2"/>
                  </a:rPr>
                  <a:t> 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V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≥0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dirty="0" smtClean="0">
                    <a:sym typeface="Wingdings" pitchFamily="2" charset="2"/>
                  </a:rPr>
                  <a:t>  Is it  ZSO?  Check : yes </a:t>
                </a:r>
              </a:p>
              <a:p>
                <a:pPr latinLnBrk="1"/>
                <a:endParaRPr lang="en-US" dirty="0">
                  <a:sym typeface="Wingdings" pitchFamily="2" charset="2"/>
                </a:endParaRPr>
              </a:p>
              <a:p>
                <a:pPr latinLnBrk="1"/>
                <a:endParaRPr lang="en-US" dirty="0" smtClean="0">
                  <a:sym typeface="Wingdings" pitchFamily="2" charset="2"/>
                </a:endParaRPr>
              </a:p>
              <a:p>
                <a:pPr marL="285750" indent="-285750" latinLnBrk="1">
                  <a:buFont typeface="Wingdings"/>
                  <a:buChar char="à"/>
                </a:pPr>
                <a:r>
                  <a:rPr lang="en-US" dirty="0" smtClean="0">
                    <a:sym typeface="Wingdings" pitchFamily="2" charset="2"/>
                  </a:rPr>
                  <a:t>The origin is </a:t>
                </a:r>
                <a:r>
                  <a:rPr lang="en-US" dirty="0" err="1" smtClean="0">
                    <a:sym typeface="Wingdings" pitchFamily="2" charset="2"/>
                  </a:rPr>
                  <a:t>asmp</a:t>
                </a:r>
                <a:r>
                  <a:rPr lang="en-US" dirty="0" smtClean="0">
                    <a:sym typeface="Wingdings" pitchFamily="2" charset="2"/>
                  </a:rPr>
                  <a:t>. Stable</a:t>
                </a:r>
                <a:endParaRPr lang="en-US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21" y="152400"/>
                <a:ext cx="8610600" cy="3865610"/>
              </a:xfrm>
              <a:prstGeom prst="rect">
                <a:avLst/>
              </a:prstGeom>
              <a:blipFill rotWithShape="1">
                <a:blip r:embed="rId2"/>
                <a:stretch>
                  <a:fillRect l="-637" t="-789" b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" y="4343400"/>
                <a:ext cx="8346131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**   The controller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sPre>
                          <m:sPre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PrePr>
                          <m:sub/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sPre>
                      </m:e>
                    </m:func>
                  </m:oMath>
                </a14:m>
                <a:r>
                  <a:rPr lang="en-US" dirty="0" smtClean="0"/>
                  <a:t>,….</a:t>
                </a:r>
              </a:p>
              <a:p>
                <a:r>
                  <a:rPr lang="en-US" dirty="0" smtClean="0"/>
                  <a:t>** If the system is not stable </a:t>
                </a:r>
                <a:r>
                  <a:rPr lang="en-US" dirty="0" smtClean="0">
                    <a:sym typeface="Wingdings" pitchFamily="2" charset="2"/>
                  </a:rPr>
                  <a:t> not passive  first stabilize and Passive Based Control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343400"/>
                <a:ext cx="8346131" cy="783869"/>
              </a:xfrm>
              <a:prstGeom prst="rect">
                <a:avLst/>
              </a:prstGeom>
              <a:blipFill rotWithShape="1">
                <a:blip r:embed="rId3"/>
                <a:stretch>
                  <a:fillRect l="-657" b="-1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2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2921" y="286434"/>
                <a:ext cx="5105400" cy="2628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Ex. 9.15</a:t>
                </a:r>
              </a:p>
              <a:p>
                <a:r>
                  <a:rPr lang="en-US" dirty="0" smtClean="0"/>
                  <a:t>    m-link  robot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𝐷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Set 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𝐷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Select a controller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   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Then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𝐷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𝑒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21" y="286434"/>
                <a:ext cx="5105400" cy="2628155"/>
              </a:xfrm>
              <a:prstGeom prst="rect">
                <a:avLst/>
              </a:prstGeom>
              <a:blipFill rotWithShape="1">
                <a:blip r:embed="rId2"/>
                <a:stretch>
                  <a:fillRect l="-955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2600" y="598386"/>
                <a:ext cx="3185296" cy="1770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q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 −2</m:t>
                      </m:r>
                      <m:r>
                        <a:rPr lang="en-US" b="0" i="1" dirty="0" smtClean="0">
                          <a:latin typeface="Cambria Math"/>
                        </a:rPr>
                        <m:t>𝐶</m:t>
                      </m:r>
                      <m:r>
                        <a:rPr lang="en-US" b="0" i="1" dirty="0" smtClean="0">
                          <a:latin typeface="Cambria Math"/>
                        </a:rPr>
                        <m:t>)=−(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𝑀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−2</m:t>
                      </m:r>
                      <m:r>
                        <a:rPr lang="en-US" b="0" i="1" dirty="0" smtClean="0">
                          <a:latin typeface="Cambria Math"/>
                        </a:rPr>
                        <m:t>𝐶</m:t>
                      </m:r>
                      <m:r>
                        <a:rPr lang="en-US" b="0" i="1" dirty="0" smtClean="0">
                          <a:latin typeface="Cambria Math"/>
                        </a:rPr>
                        <m:t>)^</m:t>
                      </m:r>
                      <m:r>
                        <a:rPr lang="en-US" b="0" i="1" dirty="0" smtClean="0">
                          <a:latin typeface="Cambria Math"/>
                        </a:rPr>
                        <m:t>𝑇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/>
                        </a:rPr>
                        <m:t>D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&gt;0 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: gravity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total potential energy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98386"/>
                <a:ext cx="3185296" cy="1770741"/>
              </a:xfrm>
              <a:prstGeom prst="rect">
                <a:avLst/>
              </a:prstGeom>
              <a:blipFill rotWithShape="1">
                <a:blip r:embed="rId3"/>
                <a:stretch>
                  <a:fillRect l="-1724" t="-1375" b="-4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2167" y="3048000"/>
                <a:ext cx="4383764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Select a storage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</m:d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67" y="3048000"/>
                <a:ext cx="4383764" cy="483466"/>
              </a:xfrm>
              <a:prstGeom prst="rect">
                <a:avLst/>
              </a:prstGeom>
              <a:blipFill rotWithShape="1">
                <a:blip r:embed="rId4"/>
                <a:stretch>
                  <a:fillRect l="-1113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3552239"/>
                <a:ext cx="600850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52239"/>
                <a:ext cx="6008504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2921" y="4267200"/>
                <a:ext cx="6587637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−→</m:t>
                    </m:r>
                    <m:r>
                      <a:rPr lang="en-US" b="0" i="1" dirty="0" smtClean="0">
                        <a:latin typeface="Cambria Math"/>
                      </a:rPr>
                      <m:t>𝑝𝑎𝑠𝑠𝑖𝑣𝑒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</a:rPr>
                      <m:t>=0 −→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=0  −→  </m:t>
                    </m:r>
                    <m:acc>
                      <m:accPr>
                        <m:chr m:val="̈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=0  −→ 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𝑒</m:t>
                    </m:r>
                    <m:r>
                      <a:rPr lang="en-US" b="0" i="1" dirty="0" smtClean="0">
                        <a:latin typeface="Cambria Math"/>
                      </a:rPr>
                      <m:t>=0 −−. </m:t>
                    </m:r>
                    <m:r>
                      <a:rPr lang="en-US" b="0" i="1" dirty="0" smtClean="0">
                        <a:latin typeface="Cambria Math"/>
                      </a:rPr>
                      <m:t>𝑒</m:t>
                    </m:r>
                    <m:r>
                      <a:rPr lang="en-US" b="0" i="1" dirty="0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ZSO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21" y="4267200"/>
                <a:ext cx="6587637" cy="667747"/>
              </a:xfrm>
              <a:prstGeom prst="rect">
                <a:avLst/>
              </a:prstGeom>
              <a:blipFill rotWithShape="1">
                <a:blip r:embed="rId6"/>
                <a:stretch>
                  <a:fillRect l="-740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28600" y="5334000"/>
            <a:ext cx="353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closed loop is </a:t>
            </a:r>
            <a:r>
              <a:rPr lang="en-US" dirty="0" err="1" smtClean="0"/>
              <a:t>asym.stable</a:t>
            </a:r>
            <a:r>
              <a:rPr lang="en-US" dirty="0" smtClean="0"/>
              <a:t> with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2729" y="5943600"/>
                <a:ext cx="782002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  −→</m:t>
                    </m:r>
                    <m:r>
                      <a:rPr lang="en-US" b="0" i="1" smtClean="0">
                        <a:latin typeface="Cambria Math"/>
                      </a:rPr>
                      <m:t>𝑃𝐷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𝑐𝑜𝑛𝑡𝑟𝑜𝑙𝑙𝑒𝑟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𝑤𝑖𝑡h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gravity compensation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29" y="5943600"/>
                <a:ext cx="7820026" cy="390748"/>
              </a:xfrm>
              <a:prstGeom prst="rect">
                <a:avLst/>
              </a:prstGeom>
              <a:blipFill rotWithShape="1">
                <a:blip r:embed="rId7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3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9977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Ch.10. Robust State Feedback Stabilization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Ch.10.1 Sliding mode control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82965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https://www.youtube.com/watch?v=_NTMkXdbX6o)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1277034"/>
                <a:ext cx="8534400" cy="519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</m:t>
                    </m:r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</m:t>
                    </m:r>
                    <m:r>
                      <a:rPr lang="en-US" b="0" i="0" smtClean="0">
                        <a:latin typeface="Cambria Math"/>
                      </a:rPr>
                      <m:t>,   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0" smtClean="0">
                        <a:latin typeface="Cambria Math"/>
                      </a:rPr>
                      <m:t> , </m:t>
                    </m:r>
                  </m:oMath>
                </a14:m>
                <a:r>
                  <a:rPr lang="en-US" b="0" dirty="0" smtClean="0"/>
                  <a:t>unknown bounded disturbance</a:t>
                </a:r>
              </a:p>
              <a:p>
                <a:r>
                  <a:rPr lang="en-US" dirty="0" smtClean="0"/>
                  <a:t>Design a controller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converges to the origin along a specific manifold,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  <a:p>
                <a:endParaRPr lang="en-US" b="0" dirty="0" smtClean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Define a sliding manifold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2. </a:t>
                </a:r>
                <a:r>
                  <a:rPr lang="en-US" dirty="0" err="1" smtClean="0"/>
                  <a:t>Selcet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Lyapunov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3. Design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𝜅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endParaRPr lang="en-US" dirty="0" smtClean="0"/>
              </a:p>
              <a:p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𝜅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𝜅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    design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𝜅</m:t>
                    </m:r>
                  </m:oMath>
                </a14:m>
                <a:r>
                  <a:rPr lang="en-US" b="0" dirty="0" smtClean="0"/>
                  <a:t>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&gt; 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𝜅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𝑠𝑖𝑔𝑛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b="0" dirty="0" smtClean="0"/>
                  <a:t>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≤−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&lt;0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  4. In conclusion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𝜌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77034"/>
                <a:ext cx="8534400" cy="5191036"/>
              </a:xfrm>
              <a:prstGeom prst="rect">
                <a:avLst/>
              </a:prstGeom>
              <a:blipFill rotWithShape="1">
                <a:blip r:embed="rId2"/>
                <a:stretch>
                  <a:fillRect l="-643" t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3477041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1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13457"/>
                <a:ext cx="8763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Simulink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=4, </m:t>
                    </m:r>
                    <m:r>
                      <a:rPr lang="en-US" b="0" i="1" smtClean="0">
                        <a:latin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=2 , </m:t>
                    </m:r>
                    <m:r>
                      <a:rPr lang="en-US" b="0" i="1" smtClean="0">
                        <a:latin typeface="Cambria Math"/>
                      </a:rPr>
                      <m:t>𝑡𝑖𝑚𝑒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𝑠𝑡𝑒𝑝</m:t>
                    </m:r>
                    <m:r>
                      <a:rPr lang="en-US" b="0" i="1" smtClean="0">
                        <a:latin typeface="Cambria Math"/>
                      </a:rPr>
                      <m:t>=0.001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457"/>
                <a:ext cx="876300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59" y="762000"/>
            <a:ext cx="6204641" cy="317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6446"/>
            <a:ext cx="2244212" cy="180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64375"/>
            <a:ext cx="1752600" cy="215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82451"/>
            <a:ext cx="1979695" cy="190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32989"/>
            <a:ext cx="1309688" cy="1744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2359" y="4158734"/>
            <a:ext cx="17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Sliding manifold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4195043"/>
            <a:ext cx="11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chattering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4010377"/>
            <a:ext cx="14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input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81600" y="314140"/>
            <a:ext cx="359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Tut_Week_8-Sliding_Disturbance.slx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96308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11. Non-linear Observer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Linear Observer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2550" y="1969532"/>
                <a:ext cx="857665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,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dirty="0" err="1" smtClean="0"/>
                  <a:t>Kalman’s</a:t>
                </a:r>
                <a:r>
                  <a:rPr lang="en-US" dirty="0" smtClean="0"/>
                  <a:t> Observer (any other optimal observer/estimator )  </a:t>
                </a:r>
              </a:p>
              <a:p>
                <a:pPr marL="285750" indent="-285750">
                  <a:buFont typeface="Wingdings" pitchFamily="2" charset="2"/>
                  <a:buChar char="v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v"/>
                </a:pPr>
                <a:endParaRPr lang="en-US" dirty="0" smtClean="0"/>
              </a:p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dirty="0" smtClean="0"/>
                  <a:t>Define the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𝐻𝐶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It should be </a:t>
                </a:r>
                <a:r>
                  <a:rPr lang="en-US" dirty="0" err="1" smtClean="0"/>
                  <a:t>asymp</a:t>
                </a:r>
                <a:r>
                  <a:rPr lang="en-US" dirty="0" smtClean="0"/>
                  <a:t>. Stable. 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0" y="1969532"/>
                <a:ext cx="8576650" cy="2862322"/>
              </a:xfrm>
              <a:prstGeom prst="rect">
                <a:avLst/>
              </a:prstGeom>
              <a:blipFill rotWithShape="1">
                <a:blip r:embed="rId2"/>
                <a:stretch>
                  <a:fillRect l="-569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3000" y="1600200"/>
                <a:ext cx="235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𝐵𝑢</m:t>
                      </m:r>
                      <m:r>
                        <a:rPr lang="en-US" b="0" i="1" smtClean="0"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𝐶𝑥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600200"/>
                <a:ext cx="235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0" y="2940796"/>
                <a:ext cx="188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𝑜𝑏𝑠𝑒𝑟𝑣𝑒𝑟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940796"/>
                <a:ext cx="188878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55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88106" y="2940796"/>
                <a:ext cx="2845844" cy="386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𝐵𝑢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06" y="2940796"/>
                <a:ext cx="2845844" cy="386709"/>
              </a:xfrm>
              <a:prstGeom prst="rect">
                <a:avLst/>
              </a:prstGeom>
              <a:blipFill rotWithShape="1">
                <a:blip r:embed="rId5"/>
                <a:stretch>
                  <a:fillRect t="-1563" r="-5139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5390" y="4637112"/>
                <a:ext cx="8441926" cy="2048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𝐵𝑢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𝐻𝐶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𝐵𝑢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𝐻𝑦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𝐻𝐶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 ;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en-US" dirty="0" smtClean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𝐻𝐶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 smtClean="0"/>
                  <a:t> is Hurwitz, the error converges to zero </a:t>
                </a:r>
                <a:r>
                  <a:rPr lang="en-US" dirty="0" smtClean="0">
                    <a:sym typeface="Wingdings" pitchFamily="2" charset="2"/>
                  </a:rPr>
                  <a:t> the observer converges to zero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en-US" dirty="0" smtClean="0">
                    <a:sym typeface="Wingdings" pitchFamily="2" charset="2"/>
                  </a:rPr>
                  <a:t>How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𝐻𝐶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 smtClean="0"/>
                  <a:t> to be a Hurwitz </a:t>
                </a:r>
                <a:r>
                  <a:rPr lang="en-US" dirty="0" smtClean="0">
                    <a:sym typeface="Wingdings" pitchFamily="2" charset="2"/>
                  </a:rPr>
                  <a:t> Pole – placement 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                                                                    Optimal control  </a:t>
                </a:r>
                <a:r>
                  <a:rPr lang="en-US" dirty="0" err="1" smtClean="0">
                    <a:sym typeface="Wingdings" pitchFamily="2" charset="2"/>
                  </a:rPr>
                  <a:t>Riccati</a:t>
                </a:r>
                <a:r>
                  <a:rPr lang="en-US" dirty="0" smtClean="0">
                    <a:sym typeface="Wingdings" pitchFamily="2" charset="2"/>
                  </a:rPr>
                  <a:t> equation </a:t>
                </a:r>
              </a:p>
              <a:p>
                <a:r>
                  <a:rPr lang="en-US" dirty="0">
                    <a:sym typeface="Wingdings" pitchFamily="2" charset="2"/>
                  </a:rPr>
                  <a:t>	</a:t>
                </a:r>
                <a:r>
                  <a:rPr lang="en-US" dirty="0" smtClean="0">
                    <a:sym typeface="Wingdings" pitchFamily="2" charset="2"/>
                  </a:rPr>
                  <a:t>		</a:t>
                </a:r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            to minimize the </a:t>
                </a:r>
                <a:r>
                  <a:rPr lang="en-US" dirty="0" err="1" smtClean="0">
                    <a:sym typeface="Wingdings" pitchFamily="2" charset="2"/>
                  </a:rPr>
                  <a:t>Cov</a:t>
                </a:r>
                <a:r>
                  <a:rPr lang="en-US" dirty="0" smtClean="0">
                    <a:sym typeface="Wingdings" pitchFamily="2" charset="2"/>
                  </a:rPr>
                  <a:t>. Of the error / LQG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90" y="4637112"/>
                <a:ext cx="8441926" cy="2048702"/>
              </a:xfrm>
              <a:prstGeom prst="rect">
                <a:avLst/>
              </a:prstGeom>
              <a:blipFill rotWithShape="1">
                <a:blip r:embed="rId6"/>
                <a:stretch>
                  <a:fillRect l="-506" b="-3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2160</Words>
  <Application>Microsoft Office PowerPoint</Application>
  <PresentationFormat>On-screen Show (4:3)</PresentationFormat>
  <Paragraphs>208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skim</cp:lastModifiedBy>
  <cp:revision>42</cp:revision>
  <dcterms:created xsi:type="dcterms:W3CDTF">2024-06-01T05:07:19Z</dcterms:created>
  <dcterms:modified xsi:type="dcterms:W3CDTF">2024-06-05T08:43:57Z</dcterms:modified>
</cp:coreProperties>
</file>