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3" r:id="rId3"/>
    <p:sldId id="270" r:id="rId4"/>
    <p:sldId id="274" r:id="rId5"/>
    <p:sldId id="271" r:id="rId6"/>
    <p:sldId id="276" r:id="rId7"/>
    <p:sldId id="272" r:id="rId8"/>
    <p:sldId id="275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6" r:id="rId17"/>
    <p:sldId id="263" r:id="rId18"/>
    <p:sldId id="264" r:id="rId19"/>
    <p:sldId id="267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6" autoAdjust="0"/>
    <p:restoredTop sz="94660"/>
  </p:normalViewPr>
  <p:slideViewPr>
    <p:cSldViewPr>
      <p:cViewPr>
        <p:scale>
          <a:sx n="80" d="100"/>
          <a:sy n="80" d="100"/>
        </p:scale>
        <p:origin x="-924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423A-697C-446A-84F2-A2D0420C8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CBFF-2E1D-4AFD-913C-DB00BF72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0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423A-697C-446A-84F2-A2D0420C8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CBFF-2E1D-4AFD-913C-DB00BF72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423A-697C-446A-84F2-A2D0420C8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CBFF-2E1D-4AFD-913C-DB00BF72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423A-697C-446A-84F2-A2D0420C8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CBFF-2E1D-4AFD-913C-DB00BF72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8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423A-697C-446A-84F2-A2D0420C8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CBFF-2E1D-4AFD-913C-DB00BF72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1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423A-697C-446A-84F2-A2D0420C8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CBFF-2E1D-4AFD-913C-DB00BF72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2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423A-697C-446A-84F2-A2D0420C8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CBFF-2E1D-4AFD-913C-DB00BF72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423A-697C-446A-84F2-A2D0420C8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CBFF-2E1D-4AFD-913C-DB00BF72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4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423A-697C-446A-84F2-A2D0420C8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CBFF-2E1D-4AFD-913C-DB00BF72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2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423A-697C-446A-84F2-A2D0420C8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CBFF-2E1D-4AFD-913C-DB00BF72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423A-697C-446A-84F2-A2D0420C8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CBFF-2E1D-4AFD-913C-DB00BF72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423A-697C-446A-84F2-A2D0420C8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9CBFF-2E1D-4AFD-913C-DB00BF72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7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3528" y="260648"/>
                <a:ext cx="8064896" cy="525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Review Passivity : Input-output relation </a:t>
                </a:r>
              </a:p>
              <a:p>
                <a:pPr lvl="0" latinLnBrk="1"/>
                <a:r>
                  <a:rPr lang="en-US" dirty="0" smtClean="0"/>
                  <a:t> Def</a:t>
                </a:r>
                <a:r>
                  <a:rPr lang="en-US" dirty="0"/>
                  <a:t>. 5.1 The system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h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dirty="0"/>
                  <a:t>-passive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≥0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-lossless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-input strictly passive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&gt;0 , ∀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≠0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-output strictly passive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𝜌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)&gt;0 , ∀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≠0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marL="285750" indent="-285750" latinLnBrk="1">
                  <a:buFont typeface="Wingdings" pitchFamily="2" charset="2"/>
                  <a:buChar char="q"/>
                </a:pPr>
                <a:r>
                  <a:rPr lang="en-US" dirty="0" smtClean="0"/>
                  <a:t>Example 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𝑉𝐼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   :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 ,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atinLnBrk="1"/>
                <a:r>
                  <a:rPr lang="en-US" b="0" dirty="0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−→  </m:t>
                    </m:r>
                    <m:r>
                      <a:rPr lang="en-US" b="0" i="1" smtClean="0">
                        <a:latin typeface="Cambria Math"/>
                      </a:rPr>
                      <m:t>𝑢𝑦</m:t>
                    </m:r>
                    <m:r>
                      <a:rPr lang="en-US" b="0" i="1" smtClean="0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𝑉𝐼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</a:p>
              <a:p>
                <a:pPr latinLnBrk="1"/>
                <a:endParaRPr lang="en-US" b="0" i="1" dirty="0" smtClean="0">
                  <a:latin typeface="Cambria Math"/>
                </a:endParaRPr>
              </a:p>
              <a:p>
                <a:pPr latinLnBrk="1"/>
                <a:r>
                  <a:rPr lang="en-US" b="0" dirty="0" smtClean="0"/>
                  <a:t>  			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&gt;0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latinLnBrk="1"/>
                <a:endParaRPr lang="en-US" b="0" dirty="0" smtClean="0"/>
              </a:p>
              <a:p>
                <a:pPr latinLnBrk="1"/>
                <a:r>
                  <a:rPr lang="en-US" dirty="0" smtClean="0"/>
                  <a:t>    </a:t>
                </a:r>
                <a:r>
                  <a:rPr lang="en-US" dirty="0" smtClean="0">
                    <a:sym typeface="Wingdings" pitchFamily="2" charset="2"/>
                  </a:rPr>
                  <a:t>  Strictly input passive and strictly output passive</a:t>
                </a:r>
                <a:endParaRPr lang="en-US" dirty="0" smtClean="0"/>
              </a:p>
              <a:p>
                <a:pPr latinLnBrk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60648"/>
                <a:ext cx="8064896" cy="5251438"/>
              </a:xfrm>
              <a:prstGeom prst="rect">
                <a:avLst/>
              </a:prstGeom>
              <a:blipFill rotWithShape="1">
                <a:blip r:embed="rId2"/>
                <a:stretch>
                  <a:fillRect l="-605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128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그림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22969"/>
            <a:ext cx="2784475" cy="214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404664"/>
            <a:ext cx="2603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7.1 Passivity Theorems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2183" y="813447"/>
                <a:ext cx="6606480" cy="3748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 smtClean="0"/>
                  <a:t>Negative feedback connection</a:t>
                </a:r>
              </a:p>
              <a:p>
                <a:pPr lvl="0" latinLnBrk="1"/>
                <a:endParaRPr lang="en-US" dirty="0" smtClean="0"/>
              </a:p>
              <a:p>
                <a:pPr lvl="0" latinLnBrk="1"/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mapping </a:t>
                </a:r>
                <a:r>
                  <a:rPr lang="en-US" dirty="0" smtClean="0"/>
                  <a:t>as</a:t>
                </a:r>
              </a:p>
              <a:p>
                <a:pPr lvl="0" latinLnBrk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   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𝑟𝑒𝑓𝑒𝑟𝑒𝑛𝑐𝑒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𝑖𝑛𝑝𝑢𝑡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𝑐𝑜𝑛𝑡𝑟𝑜𝑙𝑙𝑒𝑟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𝑜𝑢𝑡𝑝𝑢𝑡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 smtClean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𝑡h𝑒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𝑝𝑙𝑎𝑛𝑡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𝑜𝑢𝑡𝑝𝑢𝑡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𝑠𝑒𝑛𝑠𝑜𝑟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𝑛𝑜𝑖𝑠𝑒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 latinLnBrk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 sensor noise </a:t>
                </a:r>
              </a:p>
              <a:p>
                <a:pPr lvl="0" latinLnBrk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controller </a:t>
                </a:r>
                <a:r>
                  <a:rPr lang="en-US" dirty="0" smtClean="0"/>
                  <a:t>dynamics</a:t>
                </a:r>
              </a:p>
              <a:p>
                <a:pPr lvl="0" latinLnBrk="1"/>
                <a:endParaRPr lang="en-US" dirty="0" smtClean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: 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 , 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: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 , 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83" y="813447"/>
                <a:ext cx="6606480" cy="3748462"/>
              </a:xfrm>
              <a:prstGeom prst="rect">
                <a:avLst/>
              </a:prstGeom>
              <a:blipFill rotWithShape="1">
                <a:blip r:embed="rId3"/>
                <a:stretch>
                  <a:fillRect l="-738" t="-813"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9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996952"/>
            <a:ext cx="2849478" cy="2376264"/>
          </a:xfrm>
          <a:prstGeom prst="rect">
            <a:avLst/>
          </a:prstGeom>
          <a:ln>
            <a:solidFill>
              <a:prstClr val="black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79512" y="453149"/>
                <a:ext cx="8538110" cy="2541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b="1" dirty="0" smtClean="0"/>
                  <a:t>Theorem 7.1</a:t>
                </a:r>
                <a:r>
                  <a:rPr lang="en-US" dirty="0"/>
                  <a:t> </a:t>
                </a:r>
                <a:r>
                  <a:rPr lang="en-US" dirty="0" smtClean="0"/>
                  <a:t>The(negative)  </a:t>
                </a:r>
                <a:r>
                  <a:rPr lang="en-US" dirty="0"/>
                  <a:t>feedback connection of two passive system is </a:t>
                </a:r>
                <a:r>
                  <a:rPr lang="en-US" b="1" dirty="0"/>
                  <a:t>passive.</a:t>
                </a:r>
                <a:endParaRPr lang="en-US" dirty="0"/>
              </a:p>
              <a:p>
                <a:pPr latinLnBrk="1"/>
                <a:endParaRPr lang="en-US" b="1" dirty="0" smtClean="0"/>
              </a:p>
              <a:p>
                <a:pPr latinLnBrk="1"/>
                <a:r>
                  <a:rPr lang="en-US" b="1" dirty="0" smtClean="0"/>
                  <a:t>Proof</a:t>
                </a:r>
                <a:r>
                  <a:rPr lang="en-US" b="1" dirty="0"/>
                  <a:t>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be the storage functions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i.e., </a:t>
                </a:r>
              </a:p>
              <a:p>
                <a:pPr latinLnBrk="1"/>
                <a:r>
                  <a:rPr lang="en-US" dirty="0" smtClean="0"/>
                  <a:t>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  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atinLnBrk="1"/>
                <a:r>
                  <a:rPr lang="en-US" dirty="0" smtClean="0"/>
                  <a:t>Then 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a storage function,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≥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Implies the feedback system is passive.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53149"/>
                <a:ext cx="8538110" cy="2541978"/>
              </a:xfrm>
              <a:prstGeom prst="rect">
                <a:avLst/>
              </a:prstGeom>
              <a:blipFill rotWithShape="1">
                <a:blip r:embed="rId3"/>
                <a:stretch>
                  <a:fillRect l="-571" t="-1199" b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23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14278" y="188640"/>
                <a:ext cx="8352928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b="1" dirty="0" smtClean="0"/>
                  <a:t>Theorem 7.2</a:t>
                </a:r>
                <a:r>
                  <a:rPr lang="en-US" dirty="0"/>
                  <a:t> Consider </a:t>
                </a:r>
                <a:r>
                  <a:rPr lang="en-US" dirty="0" smtClean="0"/>
                  <a:t>the feedback connection.</a:t>
                </a:r>
                <a:endParaRPr lang="en-US" dirty="0"/>
              </a:p>
              <a:p>
                <a:pPr latinLnBrk="1"/>
                <a:r>
                  <a:rPr lang="en-US" dirty="0" smtClean="0"/>
                  <a:t>The </a:t>
                </a:r>
                <a:r>
                  <a:rPr lang="en-US" dirty="0"/>
                  <a:t>origin of the unforced system i.e.,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, is </a:t>
                </a:r>
                <a:r>
                  <a:rPr lang="en-US" b="1" dirty="0" err="1"/>
                  <a:t>asymp</a:t>
                </a:r>
                <a:r>
                  <a:rPr lang="en-US" b="1" dirty="0"/>
                  <a:t>. stable</a:t>
                </a:r>
                <a:r>
                  <a:rPr lang="en-US" dirty="0"/>
                  <a:t> if one of the following conditions is </a:t>
                </a:r>
                <a:r>
                  <a:rPr lang="en-US" dirty="0" smtClean="0"/>
                  <a:t>satisfied</a:t>
                </a:r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 smtClean="0"/>
                  <a:t>1)  Both </a:t>
                </a:r>
                <a:r>
                  <a:rPr lang="en-US" dirty="0"/>
                  <a:t>feedback components are </a:t>
                </a:r>
                <a:r>
                  <a:rPr lang="en-US" b="1" dirty="0"/>
                  <a:t>strictly passive</a:t>
                </a:r>
                <a:endParaRPr lang="en-US" dirty="0"/>
              </a:p>
              <a:p>
                <a:pPr lvl="0" latinLnBrk="1"/>
                <a:r>
                  <a:rPr lang="en-US" dirty="0" smtClean="0"/>
                  <a:t>2) Both </a:t>
                </a:r>
                <a:r>
                  <a:rPr lang="en-US" dirty="0"/>
                  <a:t>feedback components are </a:t>
                </a:r>
                <a:r>
                  <a:rPr lang="en-US" b="1" dirty="0"/>
                  <a:t>output strictly passive and zero-state observable</a:t>
                </a:r>
                <a:endParaRPr lang="en-US" dirty="0"/>
              </a:p>
              <a:p>
                <a:pPr lvl="0" latinLnBrk="1"/>
                <a:r>
                  <a:rPr lang="en-US" dirty="0" smtClean="0"/>
                  <a:t>3) One </a:t>
                </a:r>
                <a:r>
                  <a:rPr lang="en-US" dirty="0"/>
                  <a:t>component is </a:t>
                </a:r>
                <a:r>
                  <a:rPr lang="en-US" b="1" dirty="0"/>
                  <a:t>strictly passive and the other one is output strictly passive and zero-state observable</a:t>
                </a:r>
                <a:r>
                  <a:rPr lang="en-US" b="1" dirty="0" smtClean="0"/>
                  <a:t>.</a:t>
                </a:r>
              </a:p>
              <a:p>
                <a:pPr marL="342900" lvl="0" indent="-342900" latinLnBrk="1">
                  <a:buAutoNum type="arabicParenR" startAt="3"/>
                </a:pPr>
                <a:endParaRPr lang="en-US" b="1" dirty="0"/>
              </a:p>
              <a:p>
                <a:pPr lvl="0" latinLnBrk="1"/>
                <a:endParaRPr lang="en-US" b="1" dirty="0" smtClean="0"/>
              </a:p>
              <a:p>
                <a:pPr lvl="0" latinLnBrk="1"/>
                <a:r>
                  <a:rPr lang="en-US" b="1" dirty="0" smtClean="0"/>
                  <a:t>   </a:t>
                </a:r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78" y="188640"/>
                <a:ext cx="8352928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584" t="-971" r="-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70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51520" y="260648"/>
                <a:ext cx="7776864" cy="5828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Case 1.)  </a:t>
                </a:r>
                <a:r>
                  <a:rPr lang="en-US" dirty="0"/>
                  <a:t>the storage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≥0 </m:t>
                    </m:r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&gt;0 </m:t>
                    </m:r>
                  </m:oMath>
                </a14:m>
                <a:endParaRPr lang="en-US" dirty="0" smtClean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 smtClean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and 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 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Implies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negative definite </a:t>
                </a:r>
                <a:r>
                  <a:rPr lang="en-US" dirty="0">
                    <a:sym typeface="Wingdings"/>
                  </a:rPr>
                  <a:t></a:t>
                </a:r>
                <a:r>
                  <a:rPr lang="en-US" dirty="0"/>
                  <a:t> the closed loop(unforced) is </a:t>
                </a:r>
                <a:r>
                  <a:rPr lang="en-US" dirty="0" err="1"/>
                  <a:t>asymp.stable</a:t>
                </a:r>
                <a:r>
                  <a:rPr lang="en-US" dirty="0"/>
                  <a:t>.</a:t>
                </a:r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 smtClean="0"/>
                  <a:t>Case </a:t>
                </a:r>
                <a:r>
                  <a:rPr lang="en-US" dirty="0"/>
                  <a:t>2) since two are </a:t>
                </a:r>
                <a:r>
                  <a:rPr lang="en-US" b="1" dirty="0"/>
                  <a:t>output strictly passive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≤−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 −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Which is only negative </a:t>
                </a:r>
                <a:r>
                  <a:rPr lang="en-US" b="1" dirty="0"/>
                  <a:t>semi</a:t>
                </a:r>
                <a:r>
                  <a:rPr lang="en-US" dirty="0"/>
                  <a:t> </a:t>
                </a:r>
                <a:r>
                  <a:rPr lang="en-US" dirty="0" smtClean="0"/>
                  <a:t>definite</a:t>
                </a:r>
              </a:p>
              <a:p>
                <a:pPr latinLnBrk="1"/>
                <a:r>
                  <a:rPr lang="en-US" dirty="0" smtClean="0"/>
                  <a:t>Now </a:t>
                </a:r>
                <a:r>
                  <a:rPr lang="en-US" dirty="0"/>
                  <a:t>by </a:t>
                </a:r>
                <a:r>
                  <a:rPr lang="en-US" dirty="0" err="1"/>
                  <a:t>Lasalle’s</a:t>
                </a:r>
                <a:r>
                  <a:rPr lang="en-US" dirty="0"/>
                  <a:t> theorem, since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=0−→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atinLnBrk="1"/>
                <a:r>
                  <a:rPr lang="en-US" dirty="0"/>
                  <a:t>First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Since</m:t>
                    </m:r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is zero-state observable,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=0−→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Second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Since</m:t>
                    </m:r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is zero-state observable,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=0−→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Hence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zero-state observable</a:t>
                </a:r>
                <a:r>
                  <a:rPr lang="en-US" dirty="0" smtClean="0"/>
                  <a:t>,</a:t>
                </a:r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y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=(0,0)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The closed loop system is zero-state observable</a:t>
                </a:r>
                <a:r>
                  <a:rPr lang="en-US" dirty="0" smtClean="0"/>
                  <a:t>, by </a:t>
                </a:r>
                <a:r>
                  <a:rPr lang="en-US" dirty="0"/>
                  <a:t>Lemma 5.6, it is </a:t>
                </a:r>
                <a:r>
                  <a:rPr lang="en-US" dirty="0" err="1"/>
                  <a:t>asymp.stable</a:t>
                </a:r>
                <a:r>
                  <a:rPr lang="en-US" dirty="0"/>
                  <a:t>, 	</a:t>
                </a:r>
                <a:endParaRPr lang="en-US" dirty="0" smtClean="0"/>
              </a:p>
              <a:p>
                <a:r>
                  <a:rPr lang="en-US" dirty="0"/>
                  <a:t> 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60648"/>
                <a:ext cx="7776864" cy="5828968"/>
              </a:xfrm>
              <a:prstGeom prst="rect">
                <a:avLst/>
              </a:prstGeom>
              <a:blipFill rotWithShape="1">
                <a:blip r:embed="rId2"/>
                <a:stretch>
                  <a:fillRect l="-627" t="-523" r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066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671" y="332656"/>
                <a:ext cx="8784976" cy="2696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dirty="0" smtClean="0"/>
                  <a:t>Case 3)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strictly passive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≤−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dirty="0" smtClean="0"/>
                  <a:t>negative semi Definite. </a:t>
                </a:r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  : to prove zero state observable, i.e.,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=0 −→</m:t>
                    </m:r>
                    <m:r>
                      <a:rPr lang="en-US" b="0" i="1" dirty="0" smtClean="0">
                        <a:latin typeface="Cambria Math"/>
                      </a:rPr>
                      <m:t>𝑜𝑛𝑙𝑦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=0 −→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</m:oMath>
                </a14:m>
                <a:r>
                  <a:rPr lang="en-US" dirty="0" smtClean="0"/>
                  <a:t>zero-state </a:t>
                </a:r>
                <a:r>
                  <a:rPr lang="en-US" dirty="0" err="1"/>
                  <a:t>observability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=0−→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atinLnBrk="1"/>
                <a:endParaRPr lang="en-US" dirty="0">
                  <a:sym typeface="Wingdings"/>
                </a:endParaRPr>
              </a:p>
              <a:p>
                <a:pPr latinLnBrk="1"/>
                <a:r>
                  <a:rPr lang="en-US" dirty="0" smtClean="0">
                    <a:sym typeface="Wingdings"/>
                  </a:rPr>
                  <a:t>  i.e.,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  <a:sym typeface="Wingdings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Wingdings"/>
                          </a:rPr>
                          <m:t>𝑉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  <a:sym typeface="Wingdings"/>
                      </a:rPr>
                      <m:t>=0 </m:t>
                    </m:r>
                  </m:oMath>
                </a14:m>
                <a:r>
                  <a:rPr lang="en-US" dirty="0" smtClean="0">
                    <a:sym typeface="Wingdings"/>
                  </a:rPr>
                  <a:t>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Wingdings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Wingdings"/>
                      </a:rPr>
                      <m:t>=0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the closed system is zero-state observable, </a:t>
                </a:r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                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:r>
                  <a:rPr lang="en-US" dirty="0" smtClean="0"/>
                  <a:t> </a:t>
                </a:r>
                <a:r>
                  <a:rPr lang="en-US" dirty="0"/>
                  <a:t>the origin is </a:t>
                </a:r>
                <a:r>
                  <a:rPr lang="en-US" dirty="0" err="1"/>
                  <a:t>asympt.stable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" y="332656"/>
                <a:ext cx="8784976" cy="2696444"/>
              </a:xfrm>
              <a:prstGeom prst="rect">
                <a:avLst/>
              </a:prstGeom>
              <a:blipFill rotWithShape="1">
                <a:blip r:embed="rId2"/>
                <a:stretch>
                  <a:fillRect l="-555" t="-1131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108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9512" y="185388"/>
                <a:ext cx="8352928" cy="6361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 smtClean="0"/>
                  <a:t>Ex.7.1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                            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= 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                            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                            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= 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                            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 smtClean="0"/>
                  <a:t>The closed loop stability. </a:t>
                </a:r>
              </a:p>
              <a:p>
                <a:pPr latinLnBrk="1"/>
                <a:r>
                  <a:rPr lang="en-US" dirty="0" smtClean="0"/>
                  <a:t>%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𝑝𝑎𝑠𝑠𝑖𝑣𝑖𝑡𝑦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𝑐h𝑒𝑐𝑘</m:t>
                    </m:r>
                  </m:oMath>
                </a14:m>
                <a:r>
                  <a:rPr lang="en-US" dirty="0" smtClean="0"/>
                  <a:t> and  ZSO</a:t>
                </a:r>
                <a:endParaRPr lang="en-US" dirty="0"/>
              </a:p>
              <a:p>
                <a:pPr latinLnBrk="1"/>
                <a:r>
                  <a:rPr lang="en-US" dirty="0" smtClean="0"/>
                  <a:t>1)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𝑎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−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0" latinLnBrk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</a:t>
                </a:r>
                <a:r>
                  <a:rPr lang="en-US" dirty="0"/>
                  <a:t> </a:t>
                </a:r>
                <a:r>
                  <a:rPr lang="en-US" b="1" dirty="0"/>
                  <a:t>output strictly passive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lvl="0" latinLnBrk="1"/>
                <a:r>
                  <a:rPr lang="en-US" dirty="0" smtClean="0"/>
                  <a:t>2) by </a:t>
                </a:r>
                <a:r>
                  <a:rPr lang="en-US" dirty="0"/>
                  <a:t>definition of zero-state observable,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−→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=0−→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  , 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=0−→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  −→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−→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r>
                  <a:rPr lang="en-US" dirty="0" smtClean="0"/>
                  <a:t>            </a:t>
                </a:r>
                <a:r>
                  <a:rPr lang="en-US" b="1" dirty="0" smtClean="0"/>
                  <a:t>ZSO </a:t>
                </a:r>
                <a:r>
                  <a:rPr lang="en-US" b="1" dirty="0"/>
                  <a:t>observable</a:t>
                </a:r>
              </a:p>
              <a:p>
                <a:pPr lvl="0" latinLnBrk="1"/>
                <a:r>
                  <a:rPr lang="en-US" dirty="0" smtClean="0"/>
                  <a:t> 3)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𝑏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−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0" latinLnBrk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en-US" dirty="0">
                    <a:sym typeface="Wingdings"/>
                  </a:rPr>
                  <a:t></a:t>
                </a:r>
                <a:r>
                  <a:rPr lang="en-US" dirty="0"/>
                  <a:t> output strictly passive.</a:t>
                </a:r>
              </a:p>
              <a:p>
                <a:pPr latinLnBrk="1"/>
                <a:r>
                  <a:rPr lang="en-US" dirty="0"/>
                  <a:t>by definition of zero-state observable,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−→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=0−→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  , 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=0−→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  −→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−→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`2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342900" lvl="0" indent="-342900" latinLnBrk="1">
                  <a:buAutoNum type="arabicParenR" startAt="4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zero-state </a:t>
                </a:r>
                <a:r>
                  <a:rPr lang="en-US" dirty="0" smtClean="0"/>
                  <a:t>observable</a:t>
                </a:r>
              </a:p>
              <a:p>
                <a:pPr marL="342900" lvl="0" indent="-342900" latinLnBrk="1">
                  <a:buAutoNum type="arabicParenR" startAt="4"/>
                </a:pPr>
                <a:r>
                  <a:rPr lang="en-US" dirty="0" smtClean="0"/>
                  <a:t> Output  strict  passive and ZSO </a:t>
                </a:r>
                <a:r>
                  <a:rPr lang="en-US" dirty="0" smtClean="0">
                    <a:sym typeface="Wingdings" pitchFamily="2" charset="2"/>
                  </a:rPr>
                  <a:t> asymptotic stable</a:t>
                </a:r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5388"/>
                <a:ext cx="8352928" cy="6361165"/>
              </a:xfrm>
              <a:prstGeom prst="rect">
                <a:avLst/>
              </a:prstGeom>
              <a:blipFill rotWithShape="1">
                <a:blip r:embed="rId2"/>
                <a:stretch>
                  <a:fillRect l="-584" t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37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9512" y="188640"/>
                <a:ext cx="8352928" cy="674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/>
                  <a:t>Ex. 7.2 (Combined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:  </a:t>
                </a:r>
                <a:endParaRPr lang="en-US" dirty="0"/>
              </a:p>
              <a:p>
                <a:pPr latinLnBrk="1"/>
                <a:r>
                  <a:rPr lang="en-US" dirty="0"/>
                  <a:t>Here the system is same to Ex.7.2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352928" cy="674031"/>
              </a:xfrm>
              <a:prstGeom prst="rect">
                <a:avLst/>
              </a:prstGeom>
              <a:blipFill rotWithShape="1">
                <a:blip r:embed="rId2"/>
                <a:stretch>
                  <a:fillRect l="-584" t="-4505" b="-9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1520" y="1052736"/>
                <a:ext cx="8496944" cy="1059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 smtClean="0"/>
                  <a:t>1)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if we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𝑎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−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0" latinLnBrk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≥0 </m:t>
                    </m:r>
                  </m:oMath>
                </a14:m>
                <a:endParaRPr lang="en-US" dirty="0"/>
              </a:p>
              <a:p>
                <a:pPr lvl="0" latinLnBrk="1"/>
                <a:r>
                  <a:rPr lang="en-US" dirty="0" smtClean="0"/>
                  <a:t>  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:r>
                  <a:rPr lang="en-US" dirty="0" smtClean="0"/>
                  <a:t> </a:t>
                </a:r>
                <a:r>
                  <a:rPr lang="en-US" b="1" dirty="0"/>
                  <a:t>passive but cannot conclude strict passivity or output strict passivity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496944" cy="1059457"/>
              </a:xfrm>
              <a:prstGeom prst="rect">
                <a:avLst/>
              </a:prstGeom>
              <a:blipFill rotWithShape="1">
                <a:blip r:embed="rId3"/>
                <a:stretch>
                  <a:fillRect l="-574" b="-9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9512" y="2420888"/>
                <a:ext cx="8208912" cy="1046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 smtClean="0"/>
                  <a:t>2)  Select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𝑎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𝑏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. Then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−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−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It is negative semi </a:t>
                </a:r>
                <a:r>
                  <a:rPr lang="en-US" dirty="0" smtClean="0"/>
                  <a:t>definite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20888"/>
                <a:ext cx="8208912" cy="1046312"/>
              </a:xfrm>
              <a:prstGeom prst="rect">
                <a:avLst/>
              </a:prstGeom>
              <a:blipFill rotWithShape="1">
                <a:blip r:embed="rId4"/>
                <a:stretch>
                  <a:fillRect l="-594" b="-9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1520" y="3573016"/>
                <a:ext cx="8496944" cy="654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 smtClean="0"/>
                  <a:t>3)  </a:t>
                </a:r>
                <a:r>
                  <a:rPr lang="en-US" dirty="0" err="1" smtClean="0"/>
                  <a:t>Lasalle’s</a:t>
                </a:r>
                <a:r>
                  <a:rPr lang="en-US" dirty="0" smtClean="0"/>
                  <a:t> </a:t>
                </a:r>
                <a:r>
                  <a:rPr lang="en-US" dirty="0"/>
                  <a:t>theorem 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=0−→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=0−→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</m:t>
                    </m:r>
                    <m:r>
                      <a:rPr lang="en-US" i="1">
                        <a:latin typeface="Cambria Math"/>
                      </a:rPr>
                      <m:t>𝑤𝑖𝑡h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atinLnBrk="1"/>
                <a:r>
                  <a:rPr lang="en-US" dirty="0"/>
                  <a:t>Therefore the origin is </a:t>
                </a:r>
                <a:r>
                  <a:rPr lang="en-US" dirty="0" err="1"/>
                  <a:t>asymp.stable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73016"/>
                <a:ext cx="8496944" cy="654988"/>
              </a:xfrm>
              <a:prstGeom prst="rect">
                <a:avLst/>
              </a:prstGeom>
              <a:blipFill rotWithShape="1">
                <a:blip r:embed="rId5"/>
                <a:stretch>
                  <a:fillRect l="-574" t="-277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205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9512" y="404664"/>
                <a:ext cx="8496944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Ch.7.2  Small gain theorem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:r>
                  <a:rPr lang="en-US" dirty="0" smtClean="0"/>
                  <a:t>skip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Ch.7.3  Absolute Stability </a:t>
                </a:r>
                <a:r>
                  <a:rPr lang="en-US" dirty="0" smtClean="0"/>
                  <a:t>  </a:t>
                </a:r>
              </a:p>
              <a:p>
                <a:endParaRPr lang="en-US" dirty="0" smtClean="0"/>
              </a:p>
              <a:p>
                <a:pPr lvl="0" latinLnBrk="1"/>
                <a:r>
                  <a:rPr lang="en-US" dirty="0"/>
                  <a:t>Problem formulation : Lure’s Problem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𝐵𝑢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𝐶𝑥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𝐷𝑢</m:t>
                      </m:r>
                      <m:r>
                        <a:rPr lang="en-US" i="1">
                          <a:latin typeface="Cambria Math"/>
                        </a:rPr>
                        <m:t> , 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     (7.21)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Assumption: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B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controllable, observable. </a:t>
                </a:r>
                <a:r>
                  <a:rPr lang="en-US" dirty="0" smtClean="0"/>
                  <a:t>	</a:t>
                </a:r>
                <a:endParaRPr lang="en-US" dirty="0"/>
              </a:p>
              <a:p>
                <a:pPr lvl="0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ψ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𝑠𝑒𝑐𝑡𝑜𝑟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memoryless</a:t>
                </a:r>
                <a:r>
                  <a:rPr lang="en-US" dirty="0" smtClean="0"/>
                  <a:t> </a:t>
                </a:r>
                <a:r>
                  <a:rPr lang="en-US" dirty="0"/>
                  <a:t>and may be time varying. </a:t>
                </a:r>
                <a:endParaRPr lang="en-US" dirty="0" smtClean="0"/>
              </a:p>
              <a:p>
                <a:pPr lvl="0" latinLnBrk="1"/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:endParaRPr lang="en-US" dirty="0"/>
              </a:p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/>
                  <a:t>Definition 7.1 :</a:t>
                </a:r>
              </a:p>
              <a:p>
                <a:pPr latinLnBrk="1"/>
                <a:r>
                  <a:rPr lang="en-US" dirty="0"/>
                  <a:t>The system (7.21) is absolutely stable if the origin is globally uniformly </a:t>
                </a:r>
                <a:r>
                  <a:rPr lang="en-US" dirty="0" err="1" smtClean="0"/>
                  <a:t>asymp.stable</a:t>
                </a:r>
                <a:endParaRPr lang="en-US" dirty="0" smtClean="0"/>
              </a:p>
              <a:p>
                <a:pPr latinLnBrk="1"/>
                <a:r>
                  <a:rPr lang="en-US" dirty="0" smtClean="0"/>
                  <a:t> </a:t>
                </a:r>
                <a:r>
                  <a:rPr lang="en-US" dirty="0"/>
                  <a:t>for any non-linearity in the sector</a:t>
                </a:r>
                <a:r>
                  <a:rPr lang="en-US" dirty="0" smtClean="0"/>
                  <a:t>.</a:t>
                </a:r>
              </a:p>
              <a:p>
                <a:pPr latinLnBrk="1"/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%% </a:t>
                </a:r>
                <a:r>
                  <a:rPr lang="en-US" smtClean="0"/>
                  <a:t>non-linear Robust </a:t>
                </a:r>
                <a:endParaRPr lang="en-US" dirty="0"/>
              </a:p>
              <a:p>
                <a:pPr latinLnBrk="1"/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4664"/>
                <a:ext cx="8496944" cy="5355312"/>
              </a:xfrm>
              <a:prstGeom prst="rect">
                <a:avLst/>
              </a:prstGeom>
              <a:blipFill rotWithShape="1">
                <a:blip r:embed="rId2"/>
                <a:stretch>
                  <a:fillRect l="-574"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44824"/>
            <a:ext cx="2400290" cy="19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5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23528" y="188640"/>
                <a:ext cx="8568952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00150" lvl="2" indent="-285750" latinLnBrk="1">
                  <a:buFont typeface="Wingdings" pitchFamily="2" charset="2"/>
                  <a:buChar char="q"/>
                </a:pPr>
                <a:r>
                  <a:rPr lang="en-US" dirty="0" smtClean="0"/>
                  <a:t>Circle Criterion  - See </a:t>
                </a:r>
                <a:r>
                  <a:rPr lang="en-US" dirty="0" err="1"/>
                  <a:t>Aizemann’s</a:t>
                </a:r>
                <a:r>
                  <a:rPr lang="en-US" dirty="0"/>
                  <a:t> Conjecture in </a:t>
                </a:r>
                <a:r>
                  <a:rPr lang="en-US" dirty="0" smtClean="0"/>
                  <a:t>Week_5</a:t>
                </a:r>
              </a:p>
              <a:p>
                <a:pPr marL="1200150" lvl="2" indent="-285750" latinLnBrk="1">
                  <a:buFont typeface="Wingdings" pitchFamily="2" charset="2"/>
                  <a:buChar char="q"/>
                </a:pPr>
                <a:endParaRPr lang="en-US" dirty="0"/>
              </a:p>
              <a:p>
                <a:pPr marL="285750" lvl="0" indent="-285750" latinLnBrk="1">
                  <a:buFont typeface="Wingdings" pitchFamily="2" charset="2"/>
                  <a:buChar char="v"/>
                </a:pPr>
                <a:r>
                  <a:rPr lang="en-US" dirty="0" smtClean="0"/>
                  <a:t> Theorem </a:t>
                </a:r>
                <a:r>
                  <a:rPr lang="en-US" dirty="0"/>
                  <a:t>7.8 The system (7.21) is absolutely stable if</a:t>
                </a:r>
              </a:p>
              <a:p>
                <a:pPr lvl="0" latinLnBrk="1"/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1)  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ψ</m:t>
                    </m:r>
                    <m:r>
                      <a:rPr lang="en-US">
                        <a:latin typeface="Cambria Math"/>
                      </a:rPr>
                      <m:t>∈[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∞)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I</m:t>
                            </m:r>
                            <m:r>
                              <a:rPr lang="en-US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strictly positive real , </a:t>
                </a:r>
                <a:r>
                  <a:rPr lang="en-US" b="1" dirty="0"/>
                  <a:t>or</a:t>
                </a:r>
                <a:endParaRPr lang="en-US" dirty="0"/>
              </a:p>
              <a:p>
                <a:pPr lvl="0" latinLnBrk="1"/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2)   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ψ</m:t>
                    </m:r>
                    <m:r>
                      <a:rPr lang="en-US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𝐾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  <m:r>
                          <a:rPr lang="en-US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</a:t>
                </a:r>
              </a:p>
              <a:p>
                <a:pPr latinLnBrk="1"/>
                <a:r>
                  <a:rPr lang="en-US" dirty="0"/>
                  <a:t>strictly positive real.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8568952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569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6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504" y="188640"/>
                <a:ext cx="878497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/>
                  <a:t>Theorem </a:t>
                </a:r>
                <a:r>
                  <a:rPr lang="en-US" dirty="0" smtClean="0"/>
                  <a:t>7.9 in SISO Circle criteria</a:t>
                </a:r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dirty="0" smtClean="0"/>
                  <a:t> A </a:t>
                </a:r>
                <a:r>
                  <a:rPr lang="en-US" dirty="0"/>
                  <a:t>minimal realization of the (7.21)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𝜓</m:t>
                    </m:r>
                    <m:r>
                      <a:rPr lang="en-US" i="1">
                        <a:latin typeface="Cambria Math"/>
                      </a:rPr>
                      <m:t>∈[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. Then the system is absolutely </a:t>
                </a:r>
                <a:r>
                  <a:rPr lang="en-US" dirty="0" smtClean="0"/>
                  <a:t>stable</a:t>
                </a:r>
              </a:p>
              <a:p>
                <a:pPr latinLnBrk="1"/>
                <a:r>
                  <a:rPr lang="en-US" dirty="0" smtClean="0"/>
                  <a:t> </a:t>
                </a:r>
                <a:r>
                  <a:rPr lang="en-US" dirty="0"/>
                  <a:t>if one of the following conditions is </a:t>
                </a:r>
                <a:r>
                  <a:rPr lang="en-US" dirty="0" smtClean="0"/>
                  <a:t>satisfied</a:t>
                </a:r>
              </a:p>
              <a:p>
                <a:pPr latinLnBrk="1"/>
                <a:endParaRPr lang="en-US" dirty="0"/>
              </a:p>
              <a:p>
                <a:pPr marL="342900" lvl="0" indent="-342900" latinLnBrk="1">
                  <a:buAutoNum type="arabicParenR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0&lt;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α</m:t>
                    </m:r>
                    <m:r>
                      <a:rPr lang="en-US">
                        <a:latin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β</m:t>
                    </m:r>
                  </m:oMath>
                </a14:m>
                <a:r>
                  <a:rPr lang="en-US" dirty="0"/>
                  <a:t>, the </a:t>
                </a:r>
                <a:r>
                  <a:rPr lang="en-US" dirty="0" err="1"/>
                  <a:t>Nyquist</a:t>
                </a:r>
                <a:r>
                  <a:rPr lang="en-US" dirty="0"/>
                  <a:t> plot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does not enter the disk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α</m:t>
                    </m:r>
                    <m:r>
                      <a:rPr lang="en-US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β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encircles 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   times </a:t>
                </a:r>
                <a:r>
                  <a:rPr lang="en-US" dirty="0"/>
                  <a:t>in the counter clock wise direction,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</m:oMath>
                </a14:m>
                <a:r>
                  <a:rPr lang="en-US" dirty="0"/>
                  <a:t> is the number of poles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positive </a:t>
                </a:r>
                <a:endParaRPr lang="en-US" dirty="0" smtClean="0"/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   real </a:t>
                </a:r>
                <a:r>
                  <a:rPr lang="en-US" dirty="0"/>
                  <a:t>parts.</a:t>
                </a:r>
              </a:p>
              <a:p>
                <a:pPr marL="342900" lvl="0" indent="-342900" latinLnBrk="1">
                  <a:buAutoNum type="arabicParenR" startAt="2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0=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α</m:t>
                    </m:r>
                    <m:r>
                      <a:rPr lang="en-US">
                        <a:latin typeface="Cambria Math"/>
                      </a:rPr>
                      <m:t>&lt;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β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Hurwitz and the </a:t>
                </a:r>
                <a:r>
                  <a:rPr lang="en-US" dirty="0" err="1"/>
                  <a:t>Nyquist</a:t>
                </a:r>
                <a:r>
                  <a:rPr lang="en-US" dirty="0"/>
                  <a:t> plot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lies to the right of the vertical </a:t>
                </a:r>
                <a:endParaRPr lang="en-US" dirty="0" smtClean="0"/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   line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Res</m:t>
                    </m:r>
                    <m:r>
                      <a:rPr lang="en-US" i="1">
                        <a:latin typeface="Cambria Math"/>
                      </a:rPr>
                      <m:t>= −1/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</m:oMath>
                </a14:m>
                <a:endParaRPr lang="en-US" dirty="0"/>
              </a:p>
              <a:p>
                <a:pPr lvl="0" latinLnBrk="1"/>
                <a:r>
                  <a:rPr lang="en-US" dirty="0" smtClean="0"/>
                  <a:t>3)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α</m:t>
                    </m:r>
                    <m:r>
                      <a:rPr lang="en-US">
                        <a:latin typeface="Cambria Math"/>
                      </a:rPr>
                      <m:t>&lt;0&lt;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β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Hurwitz  and the </a:t>
                </a:r>
                <a:r>
                  <a:rPr lang="en-US" dirty="0" err="1"/>
                  <a:t>Nyquist</a:t>
                </a:r>
                <a:r>
                  <a:rPr lang="en-US" dirty="0"/>
                  <a:t> plot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lies in the interior of the Disk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α</m:t>
                    </m:r>
                    <m:r>
                      <a:rPr lang="en-US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β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8640"/>
                <a:ext cx="8784976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625" t="-893" r="-347" b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51520" y="4725144"/>
            <a:ext cx="30243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35696" y="3327961"/>
            <a:ext cx="0" cy="247730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27584" y="4274475"/>
            <a:ext cx="749006" cy="90133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02629" y="3990548"/>
            <a:ext cx="1152128" cy="12961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78784" y="4880098"/>
                <a:ext cx="595611" cy="659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784" y="4880098"/>
                <a:ext cx="595611" cy="6594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9559" y="4962242"/>
                <a:ext cx="594009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59" y="4962242"/>
                <a:ext cx="594009" cy="6127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047537" y="3327961"/>
            <a:ext cx="3600400" cy="2621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860032" y="4566612"/>
            <a:ext cx="30243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44208" y="3169429"/>
            <a:ext cx="0" cy="32839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228184" y="4187951"/>
            <a:ext cx="749006" cy="901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79439" y="4844787"/>
                <a:ext cx="692761" cy="936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439" y="4844787"/>
                <a:ext cx="692761" cy="9364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977190" y="4661604"/>
                <a:ext cx="692761" cy="88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90" y="4661604"/>
                <a:ext cx="692761" cy="8897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02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23528" y="-12002"/>
                <a:ext cx="8496944" cy="7024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endParaRPr lang="en-US" dirty="0" smtClean="0"/>
              </a:p>
              <a:p>
                <a:pPr latinLnBrk="1"/>
                <a:r>
                  <a:rPr lang="en-US" dirty="0"/>
                  <a:t>Consider </a:t>
                </a:r>
                <a:r>
                  <a:rPr lang="en-US" dirty="0" smtClean="0"/>
                  <a:t>: Relate to State 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, 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             (5.6)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:</m:t>
                    </m:r>
                  </m:oMath>
                </a14:m>
                <a:r>
                  <a:rPr lang="en-US" dirty="0"/>
                  <a:t> locally </a:t>
                </a:r>
                <a:r>
                  <a:rPr lang="en-US" dirty="0" err="1"/>
                  <a:t>Lipschitz</a:t>
                </a:r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:</m:t>
                    </m:r>
                  </m:oMath>
                </a14:m>
                <a:r>
                  <a:rPr lang="en-US" dirty="0"/>
                  <a:t> continuous,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h</m:t>
                    </m:r>
                    <m:r>
                      <a:rPr lang="en-US">
                        <a:latin typeface="Cambria Math"/>
                      </a:rPr>
                      <m:t>(0,0)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atinLnBrk="1"/>
                <a:endParaRPr lang="en-US" dirty="0" smtClean="0"/>
              </a:p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 smtClean="0"/>
                  <a:t>Def</a:t>
                </a:r>
                <a:r>
                  <a:rPr lang="en-US" dirty="0"/>
                  <a:t>. 5.3 </a:t>
                </a:r>
                <a:endParaRPr lang="en-US" dirty="0" smtClean="0"/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dirty="0"/>
                  <a:t>The system (5.6) is </a:t>
                </a:r>
                <a:r>
                  <a:rPr lang="en-US" b="1" dirty="0"/>
                  <a:t>passive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∃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/>
                  <a:t>, continuously differentiable positive </a:t>
                </a:r>
                <a:r>
                  <a:rPr lang="en-US" b="1" dirty="0"/>
                  <a:t>semi definite  </a:t>
                </a:r>
                <a:endParaRPr lang="en-US" b="1" dirty="0" smtClean="0"/>
              </a:p>
              <a:p>
                <a:pPr latinLnBrk="1"/>
                <a:r>
                  <a:rPr lang="en-US" b="1" dirty="0" smtClean="0"/>
                  <a:t> </a:t>
                </a:r>
                <a:r>
                  <a:rPr lang="en-US" dirty="0"/>
                  <a:t>(here called as the </a:t>
                </a:r>
                <a:r>
                  <a:rPr lang="en-US" b="1" dirty="0"/>
                  <a:t>storage function)</a:t>
                </a:r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≥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,    ∀(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 Moreover</a:t>
                </a:r>
              </a:p>
              <a:p>
                <a:pPr marL="285750" lvl="0" indent="-285750" latinLnBrk="1">
                  <a:buFontTx/>
                  <a:buChar char="-"/>
                </a:pPr>
                <a:r>
                  <a:rPr lang="en-US" dirty="0" err="1" smtClean="0"/>
                  <a:t>Loseless</a:t>
                </a:r>
                <a:r>
                  <a:rPr lang="en-US" dirty="0" smtClean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endParaRPr lang="en-US" dirty="0"/>
              </a:p>
              <a:p>
                <a:pPr marL="285750" lvl="0" indent="-285750" latinLnBrk="1">
                  <a:buFontTx/>
                  <a:buChar char="-"/>
                </a:pPr>
                <a:r>
                  <a:rPr lang="en-US" dirty="0" smtClean="0"/>
                  <a:t>Input </a:t>
                </a:r>
                <a:r>
                  <a:rPr lang="en-US" dirty="0"/>
                  <a:t>strictly passive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≥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&gt;0,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𝜑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)&gt;0, ∀ 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≠0</m:t>
                    </m:r>
                  </m:oMath>
                </a14:m>
                <a:endParaRPr lang="en-US" dirty="0"/>
              </a:p>
              <a:p>
                <a:pPr marL="285750" lvl="0" indent="-285750" latinLnBrk="1">
                  <a:buFontTx/>
                  <a:buChar char="-"/>
                </a:pPr>
                <a:r>
                  <a:rPr lang="en-US" dirty="0" smtClean="0"/>
                  <a:t>Output </a:t>
                </a:r>
                <a:r>
                  <a:rPr lang="en-US" dirty="0"/>
                  <a:t>strictly passive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≥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&gt;0, 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  0, ∀ 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≠0</m:t>
                    </m:r>
                  </m:oMath>
                </a14:m>
                <a:endParaRPr lang="en-US" dirty="0"/>
              </a:p>
              <a:p>
                <a:pPr marL="285750" lvl="0" indent="-285750" latinLnBrk="1">
                  <a:buFontTx/>
                  <a:buChar char="-"/>
                </a:pPr>
                <a:r>
                  <a:rPr lang="en-US" b="1" dirty="0" smtClean="0"/>
                  <a:t>Strictly </a:t>
                </a:r>
                <a:r>
                  <a:rPr lang="en-US" b="1" dirty="0"/>
                  <a:t>passive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≥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 </m:t>
                    </m:r>
                    <m:r>
                      <a:rPr lang="en-US" i="1">
                        <a:latin typeface="Cambria Math"/>
                      </a:rPr>
                      <m:t>𝑓𝑜𝑟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𝒔𝒐𝒎𝒆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𝝍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&gt;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  <m:r>
                      <a:rPr lang="en-US" b="1" i="1">
                        <a:latin typeface="Cambria Math"/>
                      </a:rPr>
                      <m:t>  </m:t>
                    </m:r>
                    <m:r>
                      <a:rPr lang="en-US" b="1" i="1">
                        <a:latin typeface="Cambria Math"/>
                      </a:rPr>
                      <m:t>𝑷𝑫𝑭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 </a:t>
                </a:r>
                <a:endParaRPr lang="en-US" b="1" dirty="0" smtClean="0"/>
              </a:p>
              <a:p>
                <a:pPr lvl="0" latinLnBrk="1"/>
                <a:endParaRPr lang="en-US" b="1" dirty="0"/>
              </a:p>
              <a:p>
                <a:pPr lvl="0" latinLnBrk="1"/>
                <a:r>
                  <a:rPr lang="en-US" b="1" dirty="0" smtClean="0"/>
                  <a:t>%%  </a:t>
                </a:r>
                <a:r>
                  <a:rPr lang="en-US" dirty="0" smtClean="0"/>
                  <a:t>Strictly passive </a:t>
                </a:r>
                <a:r>
                  <a:rPr lang="en-US" dirty="0" smtClean="0">
                    <a:sym typeface="Wingdings" pitchFamily="2" charset="2"/>
                  </a:rPr>
                  <a:t> output strictly passive </a:t>
                </a:r>
                <a:endParaRPr lang="en-US" dirty="0" smtClean="0"/>
              </a:p>
              <a:p>
                <a:pPr lvl="0" latinLnBrk="1"/>
                <a:r>
                  <a:rPr lang="en-US" b="1" dirty="0" smtClean="0"/>
                  <a:t>%%  The storage function may be  a semi definite  </a:t>
                </a:r>
                <a:r>
                  <a:rPr lang="en-US" b="1" dirty="0" smtClean="0">
                    <a:sym typeface="Wingdings" pitchFamily="2" charset="2"/>
                  </a:rPr>
                  <a:t>  </a:t>
                </a:r>
                <a:r>
                  <a:rPr lang="en-US" b="1" dirty="0" err="1" smtClean="0">
                    <a:sym typeface="Wingdings" pitchFamily="2" charset="2"/>
                  </a:rPr>
                  <a:t>Lyapunov</a:t>
                </a:r>
                <a:r>
                  <a:rPr lang="en-US" b="1" dirty="0" smtClean="0">
                    <a:sym typeface="Wingdings" pitchFamily="2" charset="2"/>
                  </a:rPr>
                  <a:t> types are extended to </a:t>
                </a:r>
              </a:p>
              <a:p>
                <a:pPr lvl="0" latinLnBrk="1"/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b="1" dirty="0" smtClean="0">
                    <a:sym typeface="Wingdings" pitchFamily="2" charset="2"/>
                  </a:rPr>
                  <a:t>       semi-definite</a:t>
                </a:r>
                <a:endParaRPr lang="en-US" b="1" dirty="0"/>
              </a:p>
              <a:p>
                <a:pPr marL="285750" lvl="0" indent="-285750" latinLnBrk="1">
                  <a:buFontTx/>
                  <a:buChar char="-"/>
                </a:pPr>
                <a:endParaRPr lang="en-US" b="1" dirty="0" smtClean="0"/>
              </a:p>
              <a:p>
                <a:pPr marL="285750" lvl="0" indent="-285750" latinLnBrk="1">
                  <a:buFontTx/>
                  <a:buChar char="-"/>
                </a:pPr>
                <a:endParaRPr lang="en-US" b="1" dirty="0"/>
              </a:p>
              <a:p>
                <a:pPr lvl="0" latinLnBrk="1"/>
                <a:r>
                  <a:rPr lang="en-US" b="1" dirty="0" smtClean="0"/>
                  <a:t>  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-12002"/>
                <a:ext cx="8496944" cy="7024615"/>
              </a:xfrm>
              <a:prstGeom prst="rect">
                <a:avLst/>
              </a:prstGeom>
              <a:blipFill rotWithShape="1">
                <a:blip r:embed="rId2"/>
                <a:stretch>
                  <a:fillRect l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53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1668"/>
            <a:ext cx="3808378" cy="2856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7726" y="692696"/>
                <a:ext cx="3305777" cy="928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+3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26" y="692696"/>
                <a:ext cx="3305777" cy="9289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1668"/>
            <a:ext cx="4006849" cy="300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09992" y="4725144"/>
            <a:ext cx="2885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Center = (0,0), radius = 0.17  </a:t>
            </a:r>
          </a:p>
          <a:p>
            <a:r>
              <a:rPr lang="en-US" dirty="0" smtClean="0"/>
              <a:t>[-1/0.17  1/0.17]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0112" y="4744441"/>
            <a:ext cx="3347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Center = (0.04, 0), radius = 0.13  </a:t>
            </a:r>
          </a:p>
          <a:p>
            <a:r>
              <a:rPr lang="en-US" dirty="0" smtClean="0"/>
              <a:t>[1/(-0.13+ 0.04),  1/(0.13+0.04)]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60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640627" cy="348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7726" y="692696"/>
                <a:ext cx="3174331" cy="928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+3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26" y="692696"/>
                <a:ext cx="3174331" cy="9289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09992" y="4725144"/>
            <a:ext cx="3201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Center = (-3.3,0), radius = 0.15  </a:t>
            </a:r>
          </a:p>
          <a:p>
            <a:r>
              <a:rPr lang="en-US" dirty="0" smtClean="0"/>
              <a:t>[1/(3.3 +0.15)   1/(3.3 -0.15)]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717032"/>
            <a:ext cx="2304256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61294"/>
            <a:ext cx="2922289" cy="219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8144" y="3356992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Expand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7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5577" y="332656"/>
                <a:ext cx="8424936" cy="4853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buFontTx/>
                  <a:buChar char="-"/>
                </a:pPr>
                <a:r>
                  <a:rPr lang="en-US" dirty="0" smtClean="0"/>
                  <a:t>Input </a:t>
                </a:r>
                <a:r>
                  <a:rPr lang="en-US" dirty="0"/>
                  <a:t>strictly passive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≥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&gt;0,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𝜑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)&gt;0, ∀ 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≠0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</a:p>
              <a:p>
                <a:pPr marL="285750" lvl="0" indent="-285750" latinLnBrk="1">
                  <a:buFontTx/>
                  <a:buChar char="-"/>
                </a:pPr>
                <a:endParaRPr lang="en-US" dirty="0"/>
              </a:p>
              <a:p>
                <a:pPr lvl="0" latinLnBrk="1"/>
                <a:r>
                  <a:rPr lang="en-US" dirty="0" smtClean="0"/>
                  <a:t>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𝑉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≤</m:t>
                    </m:r>
                  </m:oMath>
                </a14:m>
                <a:r>
                  <a:rPr lang="en-US" b="0" dirty="0" smtClean="0">
                    <a:sym typeface="Wingdings" pitchFamily="2" charset="2"/>
                  </a:rPr>
                  <a:t> 0     semi definite</a:t>
                </a:r>
              </a:p>
              <a:p>
                <a:pPr lvl="0" latinLnBrk="1"/>
                <a:endParaRPr lang="en-US" dirty="0"/>
              </a:p>
              <a:p>
                <a:pPr marL="285750" lvl="0" indent="-285750" latinLnBrk="1">
                  <a:buFontTx/>
                  <a:buChar char="-"/>
                </a:pPr>
                <a:r>
                  <a:rPr lang="en-US" dirty="0"/>
                  <a:t>Output strictly passive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≥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&gt;0, 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  0, ∀ 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≠0</m:t>
                    </m:r>
                  </m:oMath>
                </a14:m>
                <a:endParaRPr lang="en-US" dirty="0" smtClean="0"/>
              </a:p>
              <a:p>
                <a:pPr marL="285750" lvl="0" indent="-285750" latinLnBrk="1">
                  <a:buFontTx/>
                  <a:buChar char="-"/>
                </a:pPr>
                <a:endParaRPr lang="en-US" dirty="0"/>
              </a:p>
              <a:p>
                <a:pPr lvl="0" latinLnBrk="1"/>
                <a:r>
                  <a:rPr lang="en-US" dirty="0" smtClean="0"/>
                  <a:t>     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=0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𝑉</m:t>
                        </m:r>
                      </m:e>
                    </m:acc>
                    <m:r>
                      <a:rPr lang="en-US" i="1" dirty="0">
                        <a:latin typeface="Cambria Math"/>
                        <a:sym typeface="Wingdings" pitchFamily="2" charset="2"/>
                      </a:rPr>
                      <m:t>≤−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/>
                        <a:sym typeface="Wingdings" pitchFamily="2" charset="2"/>
                      </a:rPr>
                      <m:t>𝜙</m:t>
                    </m:r>
                    <m:d>
                      <m:dPr>
                        <m:ctrlPr>
                          <a:rPr lang="en-US" i="1" dirty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  semi definite, however  under </a:t>
                </a:r>
                <a:r>
                  <a:rPr lang="en-US" dirty="0" smtClean="0">
                    <a:sym typeface="Wingdings" pitchFamily="2" charset="2"/>
                  </a:rPr>
                  <a:t>ZSO  </a:t>
                </a:r>
                <a:r>
                  <a:rPr lang="en-US" dirty="0" smtClean="0">
                    <a:sym typeface="Wingdings" pitchFamily="2" charset="2"/>
                  </a:rPr>
                  <a:t>condition </a:t>
                </a:r>
              </a:p>
              <a:p>
                <a:pPr lvl="0" latinLnBrk="1"/>
                <a:endParaRPr lang="en-US" dirty="0">
                  <a:sym typeface="Wingdings" pitchFamily="2" charset="2"/>
                </a:endParaRPr>
              </a:p>
              <a:p>
                <a:pPr lvl="0" latinLnBrk="1"/>
                <a:r>
                  <a:rPr lang="en-US" dirty="0" smtClean="0">
                    <a:sym typeface="Wingdings" pitchFamily="2" charset="2"/>
                  </a:rPr>
                  <a:t>       			     the origin is asymptotic stable </a:t>
                </a:r>
              </a:p>
              <a:p>
                <a:pPr lvl="0" latinLnBrk="1"/>
                <a:endParaRPr lang="en-US" dirty="0" smtClean="0">
                  <a:sym typeface="Wingdings" pitchFamily="2" charset="2"/>
                </a:endParaRPr>
              </a:p>
              <a:p>
                <a:pPr marL="285750" lvl="0" indent="-285750" latinLnBrk="1">
                  <a:buFontTx/>
                  <a:buChar char="-"/>
                </a:pPr>
                <a:r>
                  <a:rPr lang="en-US" b="1" dirty="0"/>
                  <a:t>Strictly passive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≥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 </m:t>
                    </m:r>
                    <m:r>
                      <a:rPr lang="en-US" i="1">
                        <a:latin typeface="Cambria Math"/>
                      </a:rPr>
                      <m:t>𝑓𝑜𝑟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𝒔𝒐𝒎𝒆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𝝍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&gt;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  <m:r>
                      <a:rPr lang="en-US" b="1" i="1">
                        <a:latin typeface="Cambria Math"/>
                      </a:rPr>
                      <m:t>  </m:t>
                    </m:r>
                    <m:r>
                      <a:rPr lang="en-US" b="1" i="1">
                        <a:latin typeface="Cambria Math"/>
                      </a:rPr>
                      <m:t>𝑷𝑫𝑭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pPr lvl="0" latinLnBrk="1"/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≤− </m:t>
                    </m:r>
                    <m:r>
                      <a:rPr lang="en-US" i="1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 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</a:t>
                </a:r>
              </a:p>
              <a:p>
                <a:pPr lvl="0" latinLnBrk="1"/>
                <a:endParaRPr lang="en-US" dirty="0">
                  <a:sym typeface="Wingdings" pitchFamily="2" charset="2"/>
                </a:endParaRPr>
              </a:p>
              <a:p>
                <a:pPr lvl="0" latinLnBrk="1"/>
                <a:r>
                  <a:rPr lang="en-US" dirty="0" smtClean="0">
                    <a:sym typeface="Wingdings" pitchFamily="2" charset="2"/>
                  </a:rPr>
                  <a:t>                                                       The origin is asymptotic </a:t>
                </a:r>
                <a:r>
                  <a:rPr lang="en-US" dirty="0" smtClean="0">
                    <a:sym typeface="Wingdings" pitchFamily="2" charset="2"/>
                  </a:rPr>
                  <a:t>stable</a:t>
                </a:r>
                <a:endParaRPr lang="en-US" dirty="0" smtClean="0">
                  <a:sym typeface="Wingdings" pitchFamily="2" charset="2"/>
                </a:endParaRPr>
              </a:p>
              <a:p>
                <a:pPr lvl="0" latinLnBrk="1"/>
                <a:endParaRPr lang="en-US" dirty="0" smtClean="0">
                  <a:sym typeface="Wingdings" pitchFamily="2" charset="2"/>
                </a:endParaRPr>
              </a:p>
              <a:p>
                <a:pPr lvl="0" latinLnBrk="1"/>
                <a:endParaRPr lang="en-US" dirty="0">
                  <a:sym typeface="Wingdings" pitchFamily="2" charset="2"/>
                </a:endParaRPr>
              </a:p>
              <a:p>
                <a:pPr lvl="0" latinLnBrk="1"/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77" y="332656"/>
                <a:ext cx="8424936" cy="4853252"/>
              </a:xfrm>
              <a:prstGeom prst="rect">
                <a:avLst/>
              </a:prstGeom>
              <a:blipFill rotWithShape="1">
                <a:blip r:embed="rId2"/>
                <a:stretch>
                  <a:fillRect l="-651" t="-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10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9512" y="188640"/>
                <a:ext cx="864096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b="1" dirty="0"/>
                  <a:t>Lemma 5.6</a:t>
                </a:r>
                <a:r>
                  <a:rPr lang="en-US" dirty="0"/>
                  <a:t> : </a:t>
                </a:r>
                <a:endParaRPr lang="en-US" dirty="0" smtClean="0"/>
              </a:p>
              <a:p>
                <a:pPr lvl="0" latinLnBrk="1"/>
                <a:endParaRPr lang="en-US" dirty="0" smtClean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,  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, 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0.0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0,0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=0              (5.17)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r>
                  <a:rPr lang="en-US" dirty="0" smtClean="0"/>
                  <a:t> </a:t>
                </a:r>
                <a:r>
                  <a:rPr lang="en-US" dirty="0"/>
                  <a:t>the origin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,0)</m:t>
                    </m:r>
                  </m:oMath>
                </a14:m>
                <a:r>
                  <a:rPr lang="en-US" dirty="0"/>
                  <a:t> is asymptotic stable if the system </a:t>
                </a:r>
                <a:r>
                  <a:rPr lang="en-US" dirty="0" smtClean="0"/>
                  <a:t>is</a:t>
                </a:r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dirty="0"/>
                  <a:t>-</a:t>
                </a:r>
                <a:r>
                  <a:rPr lang="en-US" b="1" dirty="0"/>
                  <a:t>strictly passive</a:t>
                </a:r>
                <a:r>
                  <a:rPr lang="en-US" dirty="0"/>
                  <a:t> or</a:t>
                </a:r>
              </a:p>
              <a:p>
                <a:pPr latinLnBrk="1"/>
                <a:r>
                  <a:rPr lang="en-US" dirty="0"/>
                  <a:t>-output strictly passive and </a:t>
                </a:r>
                <a:r>
                  <a:rPr lang="en-US" b="1" dirty="0"/>
                  <a:t>zero-state observable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 latinLnBrk="1"/>
                <a:endParaRPr lang="en-US" dirty="0"/>
              </a:p>
              <a:p>
                <a:pPr marL="285750" indent="-285750" latinLnBrk="1">
                  <a:buFont typeface="Wingdings" pitchFamily="2" charset="2"/>
                  <a:buChar char="q"/>
                </a:pPr>
                <a:r>
                  <a:rPr lang="en-US" dirty="0"/>
                  <a:t> Def. 5.5 : (5.17) is </a:t>
                </a:r>
                <a:r>
                  <a:rPr lang="en-US" b="1" dirty="0"/>
                  <a:t>zero-state observable</a:t>
                </a:r>
                <a:r>
                  <a:rPr lang="en-US" dirty="0"/>
                  <a:t> if no solution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,0)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       can stay identically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={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  <m:r>
                          <a:rPr lang="en-US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=0}</m:t>
                    </m:r>
                  </m:oMath>
                </a14:m>
                <a:r>
                  <a:rPr lang="en-US" dirty="0"/>
                  <a:t>, other than the zero 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64096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564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8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3096344" cy="21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53087" y="446736"/>
                <a:ext cx="3876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&gt;0 , </m:t>
                    </m:r>
                  </m:oMath>
                </a14:m>
                <a:r>
                  <a:rPr lang="en-US" dirty="0" smtClean="0"/>
                  <a:t> the system is strictly passive 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087" y="446736"/>
                <a:ext cx="3876322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25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316625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05487" y="2913544"/>
                <a:ext cx="3876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&gt;0 , </m:t>
                    </m:r>
                  </m:oMath>
                </a14:m>
                <a:r>
                  <a:rPr lang="en-US" dirty="0" smtClean="0"/>
                  <a:t> the system is strictly output passive 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487" y="2913544"/>
                <a:ext cx="3876322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25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93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504" y="188640"/>
                <a:ext cx="8640960" cy="2970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 smtClean="0"/>
                  <a:t>Lemma 5.1 </a:t>
                </a:r>
              </a:p>
              <a:p>
                <a:pPr latinLnBrk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 proper rational,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𝐺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≠0.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strictly</a:t>
                </a:r>
                <a:r>
                  <a:rPr lang="en-US" dirty="0"/>
                  <a:t> </a:t>
                </a:r>
                <a:r>
                  <a:rPr lang="en-US" dirty="0" smtClean="0"/>
                  <a:t>positive</a:t>
                </a:r>
              </a:p>
              <a:p>
                <a:pPr latinLnBrk="1"/>
                <a:r>
                  <a:rPr lang="en-US" dirty="0" smtClean="0"/>
                  <a:t> real </a:t>
                </a:r>
                <a:r>
                  <a:rPr lang="en-US" dirty="0"/>
                  <a:t>if and only if </a:t>
                </a:r>
                <a:endParaRPr lang="en-US" dirty="0" smtClean="0"/>
              </a:p>
              <a:p>
                <a:pPr latinLnBrk="1"/>
                <a:endParaRPr lang="en-US" dirty="0"/>
              </a:p>
              <a:p>
                <a:pPr marL="342900" indent="-342900" latinLnBrk="1">
                  <a:buAutoNum type="arabicParenR"/>
                </a:pPr>
                <a:r>
                  <a:rPr lang="en-US" dirty="0" smtClean="0"/>
                  <a:t>All </a:t>
                </a:r>
                <a:r>
                  <a:rPr lang="en-US" dirty="0"/>
                  <a:t>element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Hurwitz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jω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(−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𝜔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positive definite for all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∀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r>
                      <a:rPr lang="en-US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R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3)(skip)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∞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/>
                  <a:t> is positive (semi) definite and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</m:d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&gt;0 ,  </m:t>
                              </m:r>
                            </m:e>
                          </m:func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q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rank</m:t>
                      </m:r>
                      <m:r>
                        <a:rPr lang="en-US">
                          <a:latin typeface="Cambria Math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G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∞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8640"/>
                <a:ext cx="8640960" cy="2970878"/>
              </a:xfrm>
              <a:prstGeom prst="rect">
                <a:avLst/>
              </a:prstGeom>
              <a:blipFill rotWithShape="1">
                <a:blip r:embed="rId2"/>
                <a:stretch>
                  <a:fillRect l="-635" t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1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2770057" cy="222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5982" y="404664"/>
            <a:ext cx="7971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Non-minimum phase</a:t>
            </a:r>
          </a:p>
          <a:p>
            <a:endParaRPr lang="en-US" dirty="0"/>
          </a:p>
          <a:p>
            <a:r>
              <a:rPr lang="en-US" dirty="0" smtClean="0"/>
              <a:t>  input = step , the output &lt; 0 for some time </a:t>
            </a:r>
            <a:r>
              <a:rPr lang="en-US" dirty="0" smtClean="0">
                <a:sym typeface="Wingdings" pitchFamily="2" charset="2"/>
              </a:rPr>
              <a:t>  (input)(output) &lt;0     not passive 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93770" y="3789040"/>
                <a:ext cx="7735515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/>
                  <a:t>Lemma 5.4 The linear time-invariant minimal realization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𝐵𝑢</m:t>
                      </m:r>
                      <m:r>
                        <a:rPr lang="en-US" i="1">
                          <a:latin typeface="Cambria Math"/>
                        </a:rPr>
                        <m:t> , 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𝐶𝑥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𝐷𝑢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𝑠𝐼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/>
                  <a:t>   -  Passive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positive real</a:t>
                </a:r>
              </a:p>
              <a:p>
                <a:pPr lvl="0" latinLnBrk="1"/>
                <a:r>
                  <a:rPr lang="en-US" dirty="0"/>
                  <a:t>   </a:t>
                </a:r>
                <a:r>
                  <a:rPr lang="en-US" b="1" dirty="0">
                    <a:solidFill>
                      <a:srgbClr val="FF0000"/>
                    </a:solidFill>
                  </a:rPr>
                  <a:t>-  Strictly passive 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𝐆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𝐬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is strictly positive real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0" y="3789040"/>
                <a:ext cx="7735515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709" t="-1742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05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9512" y="245017"/>
                <a:ext cx="8166269" cy="662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Chapter 6. </a:t>
                </a:r>
                <a:r>
                  <a:rPr lang="en-US" dirty="0" smtClean="0"/>
                  <a:t>In-out Stability  </a:t>
                </a:r>
                <a:r>
                  <a:rPr lang="en-US" dirty="0" smtClean="0">
                    <a:sym typeface="Wingdings" pitchFamily="2" charset="2"/>
                  </a:rPr>
                  <a:t>  skip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  ,   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𝐻𝑢</m:t>
                    </m:r>
                    <m:r>
                      <a:rPr lang="en-US" b="0" i="1" smtClean="0">
                        <a:latin typeface="Cambria Math"/>
                      </a:rPr>
                      <m:t>    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                        </a:t>
                </a:r>
                <a:r>
                  <a:rPr lang="en-US" dirty="0" smtClean="0">
                    <a:sym typeface="Wingdings" pitchFamily="2" charset="2"/>
                  </a:rPr>
                  <a:t>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=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sym typeface="Wingdings" pitchFamily="2" charset="2"/>
                          </a:rPr>
                          <m:t>Φ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+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sym typeface="Wingdings" pitchFamily="2" charset="2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           If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−→   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Need the different norm, </a:t>
                </a:r>
              </a:p>
              <a:p>
                <a:endParaRPr lang="en-US" dirty="0"/>
              </a:p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∞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sup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≥0 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√( </m:t>
                    </m:r>
                    <m:nary>
                      <m:naryPr>
                        <m:limLoc m:val="undOvr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𝑑𝑡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  </m:t>
                        </m:r>
                      </m:e>
                    </m:nary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 </m:t>
                            </m:r>
                            <m:nary>
                              <m:nary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b="0" i="1" smtClean="0">
                                <a:latin typeface="Cambria Math"/>
                              </a:rPr>
                              <m:t>𝑑𝑡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in general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/>
                  <a:t>  norms are used. </a:t>
                </a:r>
              </a:p>
              <a:p>
                <a:endParaRPr lang="en-US" dirty="0"/>
              </a:p>
              <a:p>
                <a:r>
                  <a:rPr lang="en-US" dirty="0" smtClean="0"/>
                  <a:t>  Due to </a:t>
                </a:r>
                <a:r>
                  <a:rPr lang="en-US" dirty="0" err="1" smtClean="0"/>
                  <a:t>Passival’s</a:t>
                </a:r>
                <a:r>
                  <a:rPr lang="en-US" dirty="0" smtClean="0"/>
                  <a:t> theorem 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  <m:r>
                          <a:rPr lang="en-US" b="0" i="1" smtClean="0">
                            <a:latin typeface="Cambria Math"/>
                          </a:rPr>
                          <m:t> 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𝜔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   </a:t>
                </a:r>
                <a:r>
                  <a:rPr lang="en-US" dirty="0" smtClean="0">
                    <a:sym typeface="Wingdings" pitchFamily="2" charset="2"/>
                  </a:rPr>
                  <a:t>  in linear system, it’s domain is also frequency domain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     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5017"/>
                <a:ext cx="8166269" cy="6620082"/>
              </a:xfrm>
              <a:prstGeom prst="rect">
                <a:avLst/>
              </a:prstGeom>
              <a:blipFill rotWithShape="1">
                <a:blip r:embed="rId2"/>
                <a:stretch>
                  <a:fillRect l="-2463" t="-552" r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49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512" y="116632"/>
                <a:ext cx="7992888" cy="3535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Ch.7 Stability of Feedback Systems </a:t>
                </a: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Conjectures to be proved it but not succeeded.</a:t>
                </a:r>
              </a:p>
              <a:p>
                <a:pPr marL="342900" indent="-342900">
                  <a:buAutoNum type="arabicPeriod"/>
                </a:pPr>
                <a:r>
                  <a:rPr lang="en-US" dirty="0" err="1" smtClean="0"/>
                  <a:t>Aizermann’s</a:t>
                </a:r>
                <a:r>
                  <a:rPr lang="en-US" dirty="0" smtClean="0"/>
                  <a:t> conjecture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,  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, </m:t>
                      </m:r>
                      <m:r>
                        <a:rPr lang="en-US" i="1">
                          <a:latin typeface="Cambria Math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=0,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𝜑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,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 If the origin is asymptotic stable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 </m:t>
                    </m:r>
                    <m:r>
                      <a:rPr lang="en-US" b="0" i="1" smtClean="0">
                        <a:latin typeface="Cambria Math"/>
                      </a:rPr>
                      <m:t>𝑓𝑖𝑥𝑒𝑑</m:t>
                    </m:r>
                    <m:r>
                      <a:rPr lang="en-US" b="0" i="1" smtClean="0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,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 it is not true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the origin is not </a:t>
                </a:r>
                <a:r>
                  <a:rPr lang="en-US" dirty="0" err="1" smtClean="0"/>
                  <a:t>asymp.stable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r>
                  <a:rPr lang="en-US" dirty="0" smtClean="0"/>
                  <a:t>2. </a:t>
                </a:r>
                <a:r>
                  <a:rPr lang="en-US" dirty="0" err="1" smtClean="0"/>
                  <a:t>Kalman‘s</a:t>
                </a:r>
                <a:r>
                  <a:rPr lang="en-US" dirty="0" smtClean="0"/>
                  <a:t> conjecture: more restrictive constraints.</a:t>
                </a:r>
              </a:p>
              <a:p>
                <a:endParaRPr lang="en-US" dirty="0"/>
              </a:p>
              <a:p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/>
                          </a:rPr>
                          <m:t>dx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  still the origin is not </a:t>
                </a:r>
                <a:r>
                  <a:rPr lang="en-US" dirty="0" err="1" smtClean="0">
                    <a:sym typeface="Wingdings" pitchFamily="2" charset="2"/>
                  </a:rPr>
                  <a:t>asymp.stable</a:t>
                </a:r>
                <a:r>
                  <a:rPr lang="en-US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7992888" cy="3535455"/>
              </a:xfrm>
              <a:prstGeom prst="rect">
                <a:avLst/>
              </a:prstGeom>
              <a:blipFill rotWithShape="1">
                <a:blip r:embed="rId2"/>
                <a:stretch>
                  <a:fillRect l="-610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39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3442</Words>
  <Application>Microsoft Office PowerPoint</Application>
  <PresentationFormat>On-screen Show (4:3)</PresentationFormat>
  <Paragraphs>248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skim</dc:creator>
  <cp:lastModifiedBy>skim</cp:lastModifiedBy>
  <cp:revision>38</cp:revision>
  <dcterms:created xsi:type="dcterms:W3CDTF">2024-05-20T11:16:25Z</dcterms:created>
  <dcterms:modified xsi:type="dcterms:W3CDTF">2024-05-23T05:12:55Z</dcterms:modified>
</cp:coreProperties>
</file>