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80" r:id="rId4"/>
    <p:sldId id="260" r:id="rId5"/>
    <p:sldId id="256" r:id="rId6"/>
    <p:sldId id="257" r:id="rId7"/>
    <p:sldId id="270" r:id="rId8"/>
    <p:sldId id="258" r:id="rId9"/>
    <p:sldId id="259" r:id="rId10"/>
    <p:sldId id="261" r:id="rId11"/>
    <p:sldId id="262" r:id="rId12"/>
    <p:sldId id="263" r:id="rId13"/>
    <p:sldId id="267" r:id="rId14"/>
    <p:sldId id="274" r:id="rId15"/>
    <p:sldId id="264" r:id="rId16"/>
    <p:sldId id="271" r:id="rId17"/>
    <p:sldId id="273" r:id="rId18"/>
    <p:sldId id="272" r:id="rId19"/>
    <p:sldId id="265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9" autoAdjust="0"/>
    <p:restoredTop sz="94660"/>
  </p:normalViewPr>
  <p:slideViewPr>
    <p:cSldViewPr>
      <p:cViewPr>
        <p:scale>
          <a:sx n="80" d="100"/>
          <a:sy n="80" d="100"/>
        </p:scale>
        <p:origin x="-944" y="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6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91E6-AC3E-4730-A235-839B9A05462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31D6-CE38-4776-ADAF-45C0186C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1000" y="228600"/>
                <a:ext cx="8534400" cy="5632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Review</a:t>
                </a:r>
              </a:p>
              <a:p>
                <a:pPr lvl="0" latinLnBrk="1"/>
                <a:r>
                  <a:rPr lang="en-US" dirty="0" smtClean="0"/>
                  <a:t>Def</a:t>
                </a:r>
                <a:r>
                  <a:rPr lang="en-US" dirty="0"/>
                  <a:t>. </a:t>
                </a:r>
                <a:r>
                  <a:rPr lang="en-US" dirty="0"/>
                  <a:t>5.1 The system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latinLnBrk="1"/>
                <a:r>
                  <a:rPr lang="en-US" dirty="0"/>
                  <a:t>-passive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 smtClean="0"/>
                  <a:t>-</a:t>
                </a:r>
                <a:r>
                  <a:rPr lang="en-US" dirty="0"/>
                  <a:t>output 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, ∀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≠0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Def</a:t>
                </a:r>
                <a:r>
                  <a:rPr lang="en-US" dirty="0"/>
                  <a:t>. 5.3 </a:t>
                </a:r>
                <a:endParaRPr lang="en-US" dirty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The system (5.6) is </a:t>
                </a:r>
                <a:r>
                  <a:rPr lang="en-US" b="1" dirty="0"/>
                  <a:t>passive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, continuously differentiable positive </a:t>
                </a:r>
                <a:r>
                  <a:rPr lang="en-US" b="1" dirty="0"/>
                  <a:t>semi definite  </a:t>
                </a:r>
                <a:endParaRPr lang="en-US" b="1" dirty="0"/>
              </a:p>
              <a:p>
                <a:pPr latinLnBrk="1"/>
                <a:r>
                  <a:rPr lang="en-US" b="1" dirty="0"/>
                  <a:t> </a:t>
                </a:r>
                <a:r>
                  <a:rPr lang="en-US" dirty="0"/>
                  <a:t>(here called as the </a:t>
                </a:r>
                <a:r>
                  <a:rPr lang="en-US" b="1" dirty="0"/>
                  <a:t>storage function)</a:t>
                </a: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≥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   ∀(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Moreover</a:t>
                </a:r>
              </a:p>
              <a:p>
                <a:pPr marL="285750" lvl="0" indent="-285750" latinLnBrk="1">
                  <a:buFontTx/>
                  <a:buChar char="-"/>
                </a:pPr>
                <a:r>
                  <a:rPr lang="en-US" dirty="0" smtClean="0"/>
                  <a:t>Output </a:t>
                </a:r>
                <a:r>
                  <a:rPr lang="en-US" dirty="0"/>
                  <a:t>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&gt;0, 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  0, ∀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endParaRPr lang="en-US" dirty="0"/>
              </a:p>
              <a:p>
                <a:pPr marL="285750" lvl="0" indent="-285750" latinLnBrk="1">
                  <a:buFontTx/>
                  <a:buChar char="-"/>
                </a:pPr>
                <a:r>
                  <a:rPr lang="en-US" b="1" dirty="0"/>
                  <a:t>Strictly </a:t>
                </a:r>
                <a:r>
                  <a:rPr lang="en-US" b="1" dirty="0"/>
                  <a:t>passive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𝑓𝑜𝑟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𝒔𝒐𝒎𝒆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𝝍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&gt;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  </m:t>
                    </m:r>
                    <m:r>
                      <a:rPr lang="en-US" b="1" i="1">
                        <a:latin typeface="Cambria Math"/>
                      </a:rPr>
                      <m:t>𝑷𝑫𝑭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  <a:p>
                <a:pPr latinLnBrk="1"/>
                <a:endParaRPr lang="en-US" dirty="0" smtClean="0"/>
              </a:p>
              <a:p>
                <a:pPr marL="285750" indent="-285750" latinLnBrk="1">
                  <a:buFont typeface="Wingdings" pitchFamily="2" charset="2"/>
                  <a:buChar char="q"/>
                </a:pPr>
                <a:r>
                  <a:rPr lang="en-US" dirty="0"/>
                  <a:t>Def. </a:t>
                </a:r>
                <a:r>
                  <a:rPr lang="en-US" dirty="0"/>
                  <a:t>5.5 : </a:t>
                </a:r>
              </a:p>
              <a:p>
                <a:pPr latinLnBrk="1"/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,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is </a:t>
                </a:r>
                <a:r>
                  <a:rPr lang="en-US" b="1" dirty="0"/>
                  <a:t>zero-state observable</a:t>
                </a:r>
                <a:r>
                  <a:rPr lang="en-US" dirty="0"/>
                  <a:t> if no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 can stay identically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=0}</m:t>
                    </m:r>
                  </m:oMath>
                </a14:m>
                <a:r>
                  <a:rPr lang="en-US" dirty="0"/>
                  <a:t>, other than the zero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600"/>
                <a:ext cx="8534400" cy="5632183"/>
              </a:xfrm>
              <a:prstGeom prst="rect">
                <a:avLst/>
              </a:prstGeom>
              <a:blipFill rotWithShape="1">
                <a:blip r:embed="rId2"/>
                <a:stretch>
                  <a:fillRect l="-643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6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04800"/>
                <a:ext cx="8534400" cy="4387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Consider (Ex.9.6 -passivity)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1) Feedback </a:t>
                </a:r>
                <a:r>
                  <a:rPr lang="en-US" dirty="0"/>
                  <a:t>linearization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2) Passivity</a:t>
                </a:r>
                <a:endParaRPr lang="en-US" dirty="0"/>
              </a:p>
              <a:p>
                <a:pPr latinLnBrk="1"/>
                <a:r>
                  <a:rPr lang="en-US" dirty="0"/>
                  <a:t>If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with the positive storage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so that the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system </a:t>
                </a:r>
                <a:r>
                  <a:rPr lang="en-US" dirty="0"/>
                  <a:t>is passive since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𝑦𝑢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Now with the feedback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results in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≤0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Because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=0 −→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  −→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=0 −→−</m:t>
                      </m:r>
                      <m:r>
                        <a:rPr lang="en-US" b="0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=0 −→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ensures with zero-state </a:t>
                </a:r>
                <a:r>
                  <a:rPr lang="en-US" dirty="0" err="1" smtClean="0"/>
                  <a:t>observability</a:t>
                </a:r>
                <a:r>
                  <a:rPr lang="en-US" dirty="0" smtClean="0"/>
                  <a:t> that  </a:t>
                </a:r>
                <a:r>
                  <a:rPr lang="en-US" dirty="0"/>
                  <a:t>the closed loop system is </a:t>
                </a:r>
                <a:r>
                  <a:rPr lang="en-US" dirty="0" err="1"/>
                  <a:t>asymp</a:t>
                </a:r>
                <a:r>
                  <a:rPr lang="en-US" dirty="0"/>
                  <a:t>. </a:t>
                </a:r>
                <a:r>
                  <a:rPr lang="en-US" dirty="0" smtClean="0"/>
                  <a:t>stable.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534400" cy="4387420"/>
              </a:xfrm>
              <a:prstGeom prst="rect">
                <a:avLst/>
              </a:prstGeom>
              <a:blipFill rotWithShape="1">
                <a:blip r:embed="rId2"/>
                <a:stretch>
                  <a:fillRect l="-643" t="-694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5087034"/>
                <a:ext cx="52253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 Two controller to stabilize the </a:t>
                </a:r>
                <a:r>
                  <a:rPr lang="en-US" dirty="0" err="1" smtClean="0"/>
                  <a:t>sysyem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Feedback Linearization 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u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Passivity :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,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87034"/>
                <a:ext cx="522534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8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2113375"/>
                <a:ext cx="8001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Lemma </a:t>
                </a:r>
                <a:r>
                  <a:rPr lang="en-US" b="1" dirty="0"/>
                  <a:t>9.2 </a:t>
                </a:r>
                <a:endParaRPr lang="en-US" dirty="0"/>
              </a:p>
              <a:p>
                <a:pPr latinLnBrk="1"/>
                <a:r>
                  <a:rPr lang="en-US" dirty="0"/>
                  <a:t>The origin of the cascade system (9.9) is </a:t>
                </a:r>
                <a:r>
                  <a:rPr lang="en-US" dirty="0" err="1"/>
                  <a:t>asympt.stable</a:t>
                </a:r>
                <a:r>
                  <a:rPr lang="en-US" dirty="0"/>
                  <a:t>(respectively exponentially) stable if the origin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ξ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asympt</a:t>
                </a:r>
                <a:r>
                  <a:rPr lang="en-US" dirty="0"/>
                  <a:t>. stable(exponentially) stable </a:t>
                </a:r>
                <a:r>
                  <a:rPr lang="en-US" b="1" dirty="0"/>
                  <a:t>locally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13375"/>
                <a:ext cx="8001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86" t="-3311" r="-53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04800" y="838200"/>
            <a:ext cx="37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Ch.4 Partial Feedback Linearization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5000" y="1524000"/>
                <a:ext cx="3691267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𝜉</m:t>
                      </m:r>
                      <m:r>
                        <a:rPr lang="en-US" i="1">
                          <a:latin typeface="Cambria Math"/>
                        </a:rPr>
                        <m:t>              (9.9)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524000"/>
                <a:ext cx="3691267" cy="385362"/>
              </a:xfrm>
              <a:prstGeom prst="rect">
                <a:avLst/>
              </a:prstGeom>
              <a:blipFill rotWithShape="1"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7" y="3443899"/>
            <a:ext cx="7586373" cy="136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457200"/>
                <a:ext cx="8153400" cy="1278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Ex.9.7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𝜂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𝜉</m:t>
                      </m:r>
                      <m:r>
                        <a:rPr lang="en-US" i="1">
                          <a:latin typeface="Cambria Math"/>
                        </a:rPr>
                        <m:t>  ,   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kξ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→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ξ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ξ</m:t>
                        </m:r>
                        <m:r>
                          <a:rPr lang="en-US">
                            <a:latin typeface="Cambria Math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dirty="0"/>
                  <a:t> are  </a:t>
                </a:r>
                <a:r>
                  <a:rPr lang="en-US" dirty="0" err="1"/>
                  <a:t>asympt</a:t>
                </a:r>
                <a:r>
                  <a:rPr lang="en-US" dirty="0"/>
                  <a:t>. stable . By </a:t>
                </a:r>
                <a:r>
                  <a:rPr lang="en-US" b="1" dirty="0"/>
                  <a:t>the lemma 9.2</a:t>
                </a:r>
                <a:r>
                  <a:rPr lang="en-US" dirty="0"/>
                  <a:t> the cascade system is </a:t>
                </a:r>
                <a:r>
                  <a:rPr lang="en-US" dirty="0" err="1"/>
                  <a:t>asympt</a:t>
                </a:r>
                <a:r>
                  <a:rPr lang="en-US" dirty="0"/>
                  <a:t>. stable at the </a:t>
                </a:r>
                <a:r>
                  <a:rPr lang="en-US" dirty="0" smtClean="0"/>
                  <a:t>origin, but not </a:t>
                </a:r>
                <a:r>
                  <a:rPr lang="en-US" b="1" dirty="0" smtClean="0"/>
                  <a:t>globally</a:t>
                </a:r>
                <a:r>
                  <a:rPr lang="en-US" dirty="0" smtClean="0"/>
                  <a:t> (Page. 220)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8153400" cy="1278620"/>
              </a:xfrm>
              <a:prstGeom prst="rect">
                <a:avLst/>
              </a:prstGeom>
              <a:blipFill rotWithShape="1">
                <a:blip r:embed="rId2"/>
                <a:stretch>
                  <a:fillRect l="-673" t="-2381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8600" y="1905000"/>
            <a:ext cx="396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 = </a:t>
            </a:r>
            <a:r>
              <a:rPr lang="en-US" dirty="0" err="1"/>
              <a:t>chebop</a:t>
            </a:r>
            <a:r>
              <a:rPr lang="en-US" dirty="0"/>
              <a:t>(0, 10*pi);</a:t>
            </a:r>
          </a:p>
          <a:p>
            <a:r>
              <a:rPr lang="en-US" dirty="0" err="1"/>
              <a:t>L.op</a:t>
            </a:r>
            <a:r>
              <a:rPr lang="en-US" dirty="0"/>
              <a:t> =@(</a:t>
            </a:r>
            <a:r>
              <a:rPr lang="en-US" dirty="0" err="1"/>
              <a:t>t,x,y</a:t>
            </a:r>
            <a:r>
              <a:rPr lang="en-US" dirty="0"/>
              <a:t>)[diff(x)+x-x^2.*y; diff(y)+y];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1:4</a:t>
            </a:r>
          </a:p>
          <a:p>
            <a:r>
              <a:rPr lang="en-US" dirty="0" err="1"/>
              <a:t>L.lbc</a:t>
            </a:r>
            <a:r>
              <a:rPr lang="en-US" dirty="0"/>
              <a:t> =@(</a:t>
            </a:r>
            <a:r>
              <a:rPr lang="en-US" dirty="0" err="1"/>
              <a:t>x,y</a:t>
            </a:r>
            <a:r>
              <a:rPr lang="en-US" dirty="0"/>
              <a:t>) [x-(1+0.1*</a:t>
            </a:r>
            <a:r>
              <a:rPr lang="en-US" dirty="0" err="1"/>
              <a:t>i</a:t>
            </a:r>
            <a:r>
              <a:rPr lang="en-US" dirty="0"/>
              <a:t>); y-(1+0.1*</a:t>
            </a:r>
            <a:r>
              <a:rPr lang="en-US" dirty="0" err="1"/>
              <a:t>i</a:t>
            </a:r>
            <a:r>
              <a:rPr lang="en-US" dirty="0"/>
              <a:t>)];</a:t>
            </a:r>
          </a:p>
          <a:p>
            <a:r>
              <a:rPr lang="en-US" dirty="0" err="1"/>
              <a:t>rhs</a:t>
            </a:r>
            <a:r>
              <a:rPr lang="en-US" dirty="0"/>
              <a:t> =[0;0];</a:t>
            </a:r>
          </a:p>
          <a:p>
            <a:r>
              <a:rPr lang="en-US" dirty="0"/>
              <a:t>U=L\</a:t>
            </a:r>
            <a:r>
              <a:rPr lang="en-US" dirty="0" err="1"/>
              <a:t>rhs</a:t>
            </a:r>
            <a:r>
              <a:rPr lang="en-US" dirty="0"/>
              <a:t>;</a:t>
            </a:r>
          </a:p>
          <a:p>
            <a:r>
              <a:rPr lang="en-US" dirty="0"/>
              <a:t>figure(1)</a:t>
            </a:r>
          </a:p>
          <a:p>
            <a:r>
              <a:rPr lang="en-US" dirty="0"/>
              <a:t>plot(U(1), U(2), LW,2);grid on; hold on</a:t>
            </a:r>
          </a:p>
          <a:p>
            <a:r>
              <a:rPr lang="en-US" dirty="0"/>
              <a:t>axis([-1 3 -3 3]); </a:t>
            </a:r>
          </a:p>
          <a:p>
            <a:r>
              <a:rPr lang="en-US" dirty="0"/>
              <a:t>figure(2)</a:t>
            </a:r>
          </a:p>
          <a:p>
            <a:r>
              <a:rPr lang="en-US" dirty="0"/>
              <a:t>plot(U(1),LW,2); hold on; grid on</a:t>
            </a:r>
          </a:p>
          <a:p>
            <a:r>
              <a:rPr lang="en-US" dirty="0"/>
              <a:t>end </a:t>
            </a:r>
          </a:p>
        </p:txBody>
      </p:sp>
      <p:pic>
        <p:nvPicPr>
          <p:cNvPr id="1025" name="Picture 1" descr="C:\Users\skim\AppData\Local\Temp\ConnectorClipboard8793550722805423584\image17168176361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499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0627" y="2423419"/>
                <a:ext cx="2958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=[1.1 1.2 1.3  1.4]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27" y="2423419"/>
                <a:ext cx="295818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5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685800"/>
                <a:ext cx="8763000" cy="210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</a:t>
                </a:r>
                <a:endParaRPr lang="en-US" dirty="0"/>
              </a:p>
              <a:p>
                <a:r>
                  <a:rPr lang="en-US" b="1" dirty="0" smtClean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𝜼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=−</m:t>
                    </m:r>
                    <m:r>
                      <a:rPr lang="en-US" b="1" i="1" dirty="0" smtClean="0">
                        <a:latin typeface="Cambria Math"/>
                      </a:rPr>
                      <m:t>𝜼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𝜼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𝒖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Find a controller to stabilize the system </a:t>
                </a:r>
                <a:endParaRPr lang="en-US" dirty="0"/>
              </a:p>
              <a:p>
                <a:r>
                  <a:rPr lang="en-US" dirty="0" smtClean="0"/>
                  <a:t>-The static controller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−→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=−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</a:t>
                </a:r>
                <a:r>
                  <a:rPr lang="en-US" b="0" dirty="0" smtClean="0">
                    <a:sym typeface="Wingdings" pitchFamily="2" charset="2"/>
                  </a:rPr>
                  <a:t> But th</a:t>
                </a:r>
                <a:r>
                  <a:rPr lang="en-US" dirty="0" smtClean="0">
                    <a:sym typeface="Wingdings" pitchFamily="2" charset="2"/>
                  </a:rPr>
                  <a:t>e controller is not feasible.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85800"/>
                <a:ext cx="8763000" cy="2105898"/>
              </a:xfrm>
              <a:prstGeom prst="rect">
                <a:avLst/>
              </a:prstGeom>
              <a:blipFill rotWithShape="1">
                <a:blip r:embed="rId2"/>
                <a:stretch>
                  <a:fillRect l="-556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81000"/>
                <a:ext cx="8077200" cy="2668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 smtClean="0"/>
                  <a:t>%%%  One may easily misunderstand a conjecture which is </a:t>
                </a:r>
                <a:r>
                  <a:rPr lang="en-US" b="1" dirty="0"/>
                  <a:t>not true.</a:t>
                </a:r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Consider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Ax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Bu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stable(globally),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stable(BIBO</a:t>
                </a:r>
                <a:r>
                  <a:rPr lang="en-US" dirty="0" smtClean="0"/>
                  <a:t>).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However in Non-linear system is not true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𝜉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ξ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globally </a:t>
                </a:r>
                <a:r>
                  <a:rPr lang="en-US" dirty="0" err="1"/>
                  <a:t>asymp.stable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the </a:t>
                </a:r>
                <a:r>
                  <a:rPr lang="en-US" dirty="0" err="1"/>
                  <a:t>asympt</a:t>
                </a:r>
                <a:r>
                  <a:rPr lang="en-US" dirty="0"/>
                  <a:t>. </a:t>
                </a:r>
                <a:r>
                  <a:rPr lang="en-US" dirty="0" smtClean="0"/>
                  <a:t>stable    This </a:t>
                </a:r>
                <a:r>
                  <a:rPr lang="en-US" dirty="0"/>
                  <a:t>is not true by the </a:t>
                </a:r>
                <a:r>
                  <a:rPr lang="en-US" dirty="0" err="1"/>
                  <a:t>Kokotovic</a:t>
                </a:r>
                <a:r>
                  <a:rPr lang="en-US" dirty="0"/>
                  <a:t>, 1991.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000"/>
                <a:ext cx="8077200" cy="2668103"/>
              </a:xfrm>
              <a:prstGeom prst="rect">
                <a:avLst/>
              </a:prstGeom>
              <a:blipFill rotWithShape="1">
                <a:blip r:embed="rId2"/>
                <a:stretch>
                  <a:fillRect l="-604" t="-1144" r="-528" b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799" y="558579"/>
            <a:ext cx="246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Ch.9.5  </a:t>
            </a:r>
            <a:r>
              <a:rPr lang="en-US" dirty="0" err="1" smtClean="0"/>
              <a:t>Backstepping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3537" y="558579"/>
            <a:ext cx="260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dirty="0"/>
              <a:t>Theory – </a:t>
            </a:r>
            <a:r>
              <a:rPr lang="en-US" dirty="0" err="1"/>
              <a:t>Kokotovic</a:t>
            </a:r>
            <a:r>
              <a:rPr lang="en-US" dirty="0"/>
              <a:t>, 1990.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114800"/>
                <a:ext cx="7772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Select a fictitious controller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</a:p>
              <a:p>
                <a:r>
                  <a:rPr lang="en-US" dirty="0" smtClean="0"/>
                  <a:t>2) Select a fictitious state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 −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r>
                  <a:rPr lang="en-US" dirty="0" smtClean="0"/>
                  <a:t>3) Find a controller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 −→0 </m:t>
                    </m:r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14800"/>
                <a:ext cx="7772400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627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1770" y="4484132"/>
                <a:ext cx="5867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find a controller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 to stabilize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0" y="4484132"/>
                <a:ext cx="58679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447800"/>
                <a:ext cx="4572000" cy="7295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η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𝜉</m:t>
                      </m:r>
                      <m:r>
                        <a:rPr lang="en-US" i="1">
                          <a:latin typeface="Cambria Math"/>
                        </a:rPr>
                        <m:t>                   (9.12)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ξ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          (9.13)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7800"/>
                <a:ext cx="4572000" cy="729559"/>
              </a:xfrm>
              <a:prstGeom prst="rect">
                <a:avLst/>
              </a:prstGeom>
              <a:blipFill rotWithShape="1">
                <a:blip r:embed="rId4"/>
                <a:stretch>
                  <a:fillRect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4510" y="3036332"/>
                <a:ext cx="222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η</m:t>
                        </m:r>
                      </m:e>
                    </m:acc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10" y="3036332"/>
                <a:ext cx="22254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2370" y="2620833"/>
                <a:ext cx="54823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Consider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Design a feedback system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so that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dirty="0" smtClean="0"/>
                  <a:t> is stable.  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0" y="2620833"/>
                <a:ext cx="5482335" cy="1200329"/>
              </a:xfrm>
              <a:prstGeom prst="rect">
                <a:avLst/>
              </a:prstGeom>
              <a:blipFill rotWithShape="1">
                <a:blip r:embed="rId6"/>
                <a:stretch>
                  <a:fillRect t="-2538" r="-100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3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381000"/>
                <a:ext cx="7696200" cy="330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Simple idea</a:t>
                </a:r>
              </a:p>
              <a:p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sym typeface="Wingdings" pitchFamily="2" charset="2"/>
                          </a:rPr>
                          <m:t>Σ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 </a:t>
                </a:r>
              </a:p>
              <a:p>
                <a:r>
                  <a:rPr lang="en-US" dirty="0" smtClean="0"/>
                  <a:t>1) Design a fictitious  controller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 to stabilize</a:t>
                </a:r>
              </a:p>
              <a:p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−→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  −→</m:t>
                    </m:r>
                    <m:r>
                      <a:rPr lang="en-US" b="0" i="1" smtClean="0">
                        <a:latin typeface="Cambria Math"/>
                      </a:rPr>
                      <m:t>𝑎𝑠𝑦𝑚𝑝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</a:rPr>
                      <m:t>𝑠𝑡𝑎𝑏𝑙𝑒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2).Construct another system with a fictitious state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v</m:t>
                      </m:r>
                    </m:oMath>
                  </m:oMathPara>
                </a14:m>
                <a:endParaRPr lang="en-US" b="0" i="0" dirty="0" smtClean="0">
                  <a:latin typeface="Cambria Math"/>
                </a:endParaRPr>
              </a:p>
              <a:p>
                <a:r>
                  <a:rPr lang="en-US" b="0" i="0" dirty="0" smtClean="0">
                    <a:latin typeface="Cambria Math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u</m:t>
                      </m:r>
                      <m:r>
                        <a:rPr lang="en-US" b="0" i="0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 −(−2)(−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In summary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1000"/>
                <a:ext cx="7696200" cy="3305264"/>
              </a:xfrm>
              <a:prstGeom prst="rect">
                <a:avLst/>
              </a:prstGeom>
              <a:blipFill rotWithShape="1">
                <a:blip r:embed="rId2"/>
                <a:stretch>
                  <a:fillRect l="-713" t="-923" b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3351973"/>
                <a:ext cx="5986007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: 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𝑧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=−2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51973"/>
                <a:ext cx="5986007" cy="6685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0527" y="4152883"/>
                <a:ext cx="8461227" cy="910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 smtClean="0">
                    <a:latin typeface="Cambria Math"/>
                  </a:rPr>
                  <a:t>3) </a:t>
                </a:r>
                <a:r>
                  <a:rPr lang="en-US" b="0" dirty="0" smtClean="0">
                    <a:latin typeface="Cambria Math"/>
                  </a:rPr>
                  <a:t>Design a controller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−→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7" y="4152883"/>
                <a:ext cx="8461227" cy="910186"/>
              </a:xfrm>
              <a:prstGeom prst="rect">
                <a:avLst/>
              </a:prstGeom>
              <a:blipFill rotWithShape="1">
                <a:blip r:embed="rId4"/>
                <a:stretch>
                  <a:fillRect l="-576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53" y="4837054"/>
                <a:ext cx="4230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−3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3" y="4837054"/>
                <a:ext cx="423032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3000" y="4876800"/>
                <a:ext cx="2004716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&lt; 0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76800"/>
                <a:ext cx="2004716" cy="372538"/>
              </a:xfrm>
              <a:prstGeom prst="rect">
                <a:avLst/>
              </a:prstGeom>
              <a:blipFill rotWithShape="1">
                <a:blip r:embed="rId6"/>
                <a:stretch>
                  <a:fillRect t="-6557" r="-182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5410200"/>
                <a:ext cx="7327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𝑢</m:t>
                      </m:r>
                      <m:r>
                        <a:rPr lang="en-US" i="1" smtClean="0">
                          <a:latin typeface="Cambria Math"/>
                        </a:rPr>
                        <m:t> =3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−3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=−3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−3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=−9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10200"/>
                <a:ext cx="732713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" y="76200"/>
                <a:ext cx="8839200" cy="3707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Ex.9.9 (Back-stepping controller)</a:t>
                </a:r>
                <a14:m>
                  <m:oMath xmlns:m="http://schemas.openxmlformats.org/officeDocument/2006/math">
                    <a:fld id="{54FB5204-F81E-4A8F-9862-E34A3E9B707E}" type="mathplaceholder">
                      <a:rPr lang="en-US" i="1" smtClean="0">
                        <a:latin typeface="Cambria Math"/>
                      </a:rPr>
                      <a:t>Type equation here.</a:t>
                    </a:fld>
                  </m:oMath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Design </a:t>
                </a:r>
                <a:r>
                  <a:rPr lang="en-US" b="1" dirty="0" smtClean="0"/>
                  <a:t>a fictitious controller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stbailizing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−→</m:t>
                    </m:r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2) Design a </a:t>
                </a:r>
                <a:r>
                  <a:rPr lang="en-US" b="1" dirty="0" smtClean="0"/>
                  <a:t>fictitious state</a:t>
                </a:r>
                <a:r>
                  <a:rPr lang="en-US" dirty="0" smtClean="0"/>
                  <a:t> such that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then construct a system with a fictitious state </a:t>
                </a:r>
              </a:p>
              <a:p>
                <a:pPr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 −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 − 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𝑑𝑡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 −(−2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)( 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 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 smtClean="0"/>
                  <a:t>In summary 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76200"/>
                <a:ext cx="8839200" cy="3707169"/>
              </a:xfrm>
              <a:prstGeom prst="rect">
                <a:avLst/>
              </a:prstGeom>
              <a:blipFill rotWithShape="1">
                <a:blip r:embed="rId2"/>
                <a:stretch>
                  <a:fillRect l="-552" t="-822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9200" y="3886200"/>
                <a:ext cx="5181600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𝑢</m:t>
                      </m:r>
                      <m:r>
                        <a:rPr lang="en-US" i="1" dirty="0">
                          <a:latin typeface="Cambria Math"/>
                        </a:rPr>
                        <m:t> −(−2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1</m:t>
                      </m:r>
                      <m:r>
                        <a:rPr lang="en-US" i="1" dirty="0">
                          <a:latin typeface="Cambria Math"/>
                        </a:rPr>
                        <m:t>)( 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𝑧</m:t>
                      </m:r>
                      <m:r>
                        <a:rPr lang="en-US" i="1" dirty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886200"/>
                <a:ext cx="5181600" cy="655436"/>
              </a:xfrm>
              <a:prstGeom prst="rect">
                <a:avLst/>
              </a:prstGeom>
              <a:blipFill rotWithShape="1"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4469534"/>
                <a:ext cx="312867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3) Select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69534"/>
                <a:ext cx="3128677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155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4953000"/>
                <a:ext cx="8153400" cy="1218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8153400" cy="1218090"/>
              </a:xfrm>
              <a:prstGeom prst="rect">
                <a:avLst/>
              </a:prstGeom>
              <a:blipFill rotWithShape="1">
                <a:blip r:embed="rId5"/>
                <a:stretch>
                  <a:fillRect b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6163139"/>
                <a:ext cx="6477000" cy="93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Select a controller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                  Then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&lt;0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63139"/>
                <a:ext cx="6477000" cy="936538"/>
              </a:xfrm>
              <a:prstGeom prst="rect">
                <a:avLst/>
              </a:prstGeom>
              <a:blipFill rotWithShape="1">
                <a:blip r:embed="rId6"/>
                <a:stretch>
                  <a:fillRect l="-753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685" y="228600"/>
                <a:ext cx="8229600" cy="209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4)  Transform </a:t>
                </a:r>
                <a:r>
                  <a:rPr lang="en-US" dirty="0"/>
                  <a:t>into x</a:t>
                </a:r>
              </a:p>
              <a:p>
                <a:pPr latinLnBrk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5" y="228600"/>
                <a:ext cx="8229600" cy="2092432"/>
              </a:xfrm>
              <a:prstGeom prst="rect">
                <a:avLst/>
              </a:prstGeom>
              <a:blipFill rotWithShape="1">
                <a:blip r:embed="rId2"/>
                <a:stretch>
                  <a:fillRect l="-593" t="-1458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7391400" cy="1206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Concept: Ex. 9.12</a:t>
                </a:r>
              </a:p>
              <a:p>
                <a:pPr latinLnBrk="1"/>
                <a:r>
                  <a:rPr lang="en-US" dirty="0"/>
                  <a:t>Consider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 ,</m:t>
                      </m:r>
                      <m:r>
                        <a:rPr lang="en-US">
                          <a:latin typeface="Cambria Math"/>
                        </a:rPr>
                        <m:t>               (1)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7391400" cy="1206549"/>
              </a:xfrm>
              <a:prstGeom prst="rect">
                <a:avLst/>
              </a:prstGeom>
              <a:blipFill rotWithShape="1">
                <a:blip r:embed="rId2"/>
                <a:stretch>
                  <a:fillRect l="-660" t="-2525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4993" y="1524000"/>
                <a:ext cx="7006213" cy="79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Fictitious controller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stabilize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𝜉</m:t>
                    </m:r>
                    <m:r>
                      <a:rPr lang="en-US" b="0" i="1" dirty="0" smtClean="0">
                        <a:latin typeface="Cambria Math"/>
                      </a:rPr>
                      <m:t>   −→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−→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𝜉</m:t>
                    </m:r>
                    <m:r>
                      <a:rPr lang="en-US" b="0" i="1" dirty="0" smtClean="0">
                        <a:latin typeface="Cambria Math"/>
                      </a:rPr>
                      <m:t>   </m:t>
                    </m:r>
                    <m:r>
                      <a:rPr lang="en-US" b="0" i="1" dirty="0" smtClean="0">
                        <a:latin typeface="Cambria Math"/>
                      </a:rPr>
                      <m:t>𝑠𝑒𝑙𝑒𝑐𝑡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𝜉</m:t>
                    </m:r>
                    <m:r>
                      <a:rPr lang="en-US" b="0" i="1" dirty="0" smtClean="0">
                        <a:latin typeface="Cambria Math"/>
                      </a:rPr>
                      <m:t>=0  −→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93" y="1524000"/>
                <a:ext cx="7006213" cy="794256"/>
              </a:xfrm>
              <a:prstGeom prst="rect">
                <a:avLst/>
              </a:prstGeom>
              <a:blipFill rotWithShape="1">
                <a:blip r:embed="rId3"/>
                <a:stretch>
                  <a:fillRect l="-783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2318256"/>
                <a:ext cx="7315200" cy="358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2) Construct a fictitious state</a:t>
                </a:r>
              </a:p>
              <a:p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The fictitious system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η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𝜂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𝜂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 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3)  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&lt;0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r>
                  <a:rPr lang="en-US" dirty="0" smtClean="0"/>
                  <a:t>  4)  Hence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𝑘𝑧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18256"/>
                <a:ext cx="7315200" cy="3586046"/>
              </a:xfrm>
              <a:prstGeom prst="rect">
                <a:avLst/>
              </a:prstGeom>
              <a:blipFill rotWithShape="1">
                <a:blip r:embed="rId4"/>
                <a:stretch>
                  <a:fillRect l="-750" t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893017"/>
                <a:ext cx="84582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Ch.7.3  Absolute Stability   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/>
                  <a:t>Problem formulation : Lure’s Problem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𝐵𝑢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𝐷𝑢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(7.21)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controllable, observable. </a:t>
                </a:r>
                <a:r>
                  <a:rPr lang="en-US" dirty="0"/>
                  <a:t>	</a:t>
                </a:r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𝑠𝑒𝑐𝑡𝑜𝑟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 </a:t>
                </a:r>
                <a:r>
                  <a:rPr lang="en-US" dirty="0" err="1"/>
                  <a:t>memoryless</a:t>
                </a:r>
                <a:r>
                  <a:rPr lang="en-US" dirty="0"/>
                  <a:t> </a:t>
                </a:r>
                <a:r>
                  <a:rPr lang="en-US" dirty="0"/>
                  <a:t>and may be time varying. </a:t>
                </a:r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Definition 7.1 :</a:t>
                </a:r>
              </a:p>
              <a:p>
                <a:pPr latinLnBrk="1"/>
                <a:r>
                  <a:rPr lang="en-US" dirty="0"/>
                  <a:t>The system (7.21) is absolutely stable if the origin is globally uniformly </a:t>
                </a:r>
                <a:r>
                  <a:rPr lang="en-US" dirty="0" err="1"/>
                  <a:t>asymp.stable</a:t>
                </a:r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/>
                  <a:t>for any non-linearity in the sector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93017"/>
                <a:ext cx="84582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649" t="-767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28" y="2057400"/>
            <a:ext cx="2400290" cy="19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7391400" cy="1206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Concept: Ex. 9.12   -- &gt; Ex.97</a:t>
                </a:r>
              </a:p>
              <a:p>
                <a:pPr latinLnBrk="1"/>
                <a:r>
                  <a:rPr lang="en-US" dirty="0" smtClean="0"/>
                  <a:t>  Consider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 ,</m:t>
                      </m:r>
                      <m:r>
                        <a:rPr lang="en-US">
                          <a:latin typeface="Cambria Math"/>
                        </a:rPr>
                        <m:t>               (1)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7391400" cy="1206549"/>
              </a:xfrm>
              <a:prstGeom prst="rect">
                <a:avLst/>
              </a:prstGeom>
              <a:blipFill rotWithShape="1">
                <a:blip r:embed="rId2"/>
                <a:stretch>
                  <a:fillRect l="-495" t="-2525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153400" cy="410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Ex.9.7 cascade case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 ,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kz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smtClean="0">
                    <a:sym typeface="Wingdings" pitchFamily="2" charset="2"/>
                  </a:rPr>
                  <a:t> stable but locally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2) Ex. 9.12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 ,</m:t>
                    </m:r>
                    <m:r>
                      <a:rPr lang="en-US">
                        <a:latin typeface="Cambria Math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kz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 </a:t>
                </a:r>
                <a:r>
                  <a:rPr lang="en-US" dirty="0" smtClean="0">
                    <a:sym typeface="Wingdings" pitchFamily="2" charset="2"/>
                  </a:rPr>
                  <a:t> stable globally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3) Here without back-stepping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Select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𝑧𝑢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𝑧𝑢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Pick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kz</m:t>
                    </m:r>
                    <m:r>
                      <a:rPr lang="en-US" b="0" i="0" smtClean="0">
                        <a:latin typeface="Cambria Math"/>
                      </a:rPr>
                      <m:t>   −→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kz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err="1" smtClean="0">
                    <a:sym typeface="Wingdings" pitchFamily="2" charset="2"/>
                  </a:rPr>
                  <a:t>asymp</a:t>
                </a:r>
                <a:r>
                  <a:rPr lang="en-US" dirty="0" smtClean="0">
                    <a:sym typeface="Wingdings" pitchFamily="2" charset="2"/>
                  </a:rPr>
                  <a:t>. stable. </a:t>
                </a:r>
                <a:endParaRPr lang="en-US" dirty="0" smtClean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153400" cy="4101764"/>
              </a:xfrm>
              <a:prstGeom prst="rect">
                <a:avLst/>
              </a:prstGeom>
              <a:blipFill rotWithShape="1">
                <a:blip r:embed="rId3"/>
                <a:stretch>
                  <a:fillRect l="-673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19036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Ex. 9.13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0" y="60960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−</m:t>
                      </m:r>
                      <m:r>
                        <a:rPr lang="en-US" b="0" i="1" smtClean="0">
                          <a:latin typeface="Cambria Math"/>
                        </a:rPr>
                        <m:t>𝑥𝑧</m:t>
                      </m:r>
                      <m:r>
                        <a:rPr lang="en-US" i="1">
                          <a:latin typeface="Cambria Math"/>
                        </a:rPr>
                        <m:t> ,</m:t>
                      </m:r>
                      <m:r>
                        <a:rPr lang="en-US">
                          <a:latin typeface="Cambria Math"/>
                        </a:rPr>
                        <m:t>         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</a:rPr>
                        <m:t>     (1)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"/>
                <a:ext cx="4572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170" y="1282535"/>
                <a:ext cx="8409830" cy="312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 −→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𝑥𝑧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Pick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Now for the total system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 smtClean="0">
                  <a:latin typeface="Cambria Math"/>
                  <a:sym typeface="Wingdings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𝑥𝑧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 dirty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−2</m:t>
                        </m:r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i="1" dirty="0" smtClean="0">
                  <a:latin typeface="Cambria Math"/>
                  <a:sym typeface="Wingdings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𝑥𝑧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)+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 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1+2</m:t>
                            </m:r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  <a:sym typeface="Wingdings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𝑥𝑧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70" y="1282535"/>
                <a:ext cx="8409830" cy="3121496"/>
              </a:xfrm>
              <a:prstGeom prst="rect">
                <a:avLst/>
              </a:prstGeom>
              <a:blipFill rotWithShape="1">
                <a:blip r:embed="rId3"/>
                <a:stretch>
                  <a:fillRect l="-652" t="-977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" y="4373428"/>
                <a:ext cx="7744108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1+2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𝑥𝑧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Pick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𝑧𝑥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r>
                        <a:rPr lang="en-US" b="0" i="1" dirty="0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4373428"/>
                <a:ext cx="7744108" cy="1512978"/>
              </a:xfrm>
              <a:prstGeom prst="rect">
                <a:avLst/>
              </a:prstGeom>
              <a:blipFill rotWithShape="1">
                <a:blip r:embed="rId4"/>
                <a:stretch>
                  <a:fillRect l="-709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188640"/>
                <a:ext cx="878497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Theorem </a:t>
                </a:r>
                <a:r>
                  <a:rPr lang="en-US" dirty="0" smtClean="0"/>
                  <a:t>7.9 in SISO Circle criteria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 A </a:t>
                </a:r>
                <a:r>
                  <a:rPr lang="en-US" dirty="0"/>
                  <a:t>minimal realization of the (7.21)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 Then the system is absolutely </a:t>
                </a:r>
                <a:r>
                  <a:rPr lang="en-US" dirty="0" smtClean="0"/>
                  <a:t>stable</a:t>
                </a:r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if one of the following conditions is </a:t>
                </a:r>
                <a:r>
                  <a:rPr lang="en-US" dirty="0" smtClean="0"/>
                  <a:t>satisfied</a:t>
                </a:r>
              </a:p>
              <a:p>
                <a:pPr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 err="1"/>
                  <a:t>Nyquist</a:t>
                </a:r>
                <a:r>
                  <a:rPr lang="en-US" dirty="0"/>
                  <a:t> plot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does not enter the disk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encircles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times </a:t>
                </a:r>
                <a:r>
                  <a:rPr lang="en-US" dirty="0"/>
                  <a:t>in the counter clock wise direction,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is the number of poles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positive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real </a:t>
                </a:r>
                <a:r>
                  <a:rPr lang="en-US" dirty="0"/>
                  <a:t>parts.</a:t>
                </a:r>
              </a:p>
              <a:p>
                <a:pPr marL="342900" lvl="0" indent="-342900" latinLnBrk="1">
                  <a:buAutoNum type="arabicParenR" startAt="2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&lt;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Hurwitz and the </a:t>
                </a:r>
                <a:r>
                  <a:rPr lang="en-US" dirty="0" err="1"/>
                  <a:t>Nyquist</a:t>
                </a:r>
                <a:r>
                  <a:rPr lang="en-US" dirty="0"/>
                  <a:t> plot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lies to the right of the vertical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Res</m:t>
                    </m:r>
                    <m:r>
                      <a:rPr lang="en-US" i="1">
                        <a:latin typeface="Cambria Math"/>
                      </a:rPr>
                      <m:t>= −1/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3)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&lt;0&lt;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Hurwitz  and the </a:t>
                </a:r>
                <a:r>
                  <a:rPr lang="en-US" dirty="0" err="1"/>
                  <a:t>Nyquist</a:t>
                </a:r>
                <a:r>
                  <a:rPr lang="en-US" dirty="0"/>
                  <a:t> plot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lies in the interior of the Disk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784976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625" t="-893" r="-347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1520" y="4725144"/>
            <a:ext cx="3024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35696" y="3327961"/>
            <a:ext cx="0" cy="24773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7584" y="4274475"/>
            <a:ext cx="749006" cy="9013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02629" y="3990548"/>
            <a:ext cx="1152128" cy="12961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78784" y="4880098"/>
                <a:ext cx="595611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84" y="4880098"/>
                <a:ext cx="595611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9559" y="4962242"/>
                <a:ext cx="59400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9" y="4962242"/>
                <a:ext cx="594009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47537" y="3327961"/>
            <a:ext cx="3600400" cy="2621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60032" y="4566612"/>
            <a:ext cx="3024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44208" y="3169429"/>
            <a:ext cx="0" cy="32839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228184" y="4187951"/>
            <a:ext cx="749006" cy="901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79439" y="4844787"/>
                <a:ext cx="692761" cy="93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39" y="4844787"/>
                <a:ext cx="692761" cy="9364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7190" y="4661604"/>
                <a:ext cx="692761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0" y="4661604"/>
                <a:ext cx="692761" cy="8897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6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207" y="286434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Ch.8 Special Non-linear form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99318" y="1585377"/>
                <a:ext cx="3276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𝐵𝑢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𝐶𝑥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18" y="1585377"/>
                <a:ext cx="32766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4497" y="2743200"/>
                <a:ext cx="3393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97" y="2743200"/>
                <a:ext cx="339394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857" y="3195692"/>
                <a:ext cx="7064188" cy="619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57" y="3195692"/>
                <a:ext cx="7064188" cy="619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4442" y="697468"/>
            <a:ext cx="262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 a linear system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086339"/>
            <a:ext cx="330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Controllability and  </a:t>
            </a:r>
            <a:r>
              <a:rPr lang="en-US" dirty="0" err="1"/>
              <a:t>Observability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342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about a non-linear system?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060466"/>
            <a:ext cx="4292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Lie algebra  -- popular to non-linear systems</a:t>
            </a:r>
          </a:p>
          <a:p>
            <a:endParaRPr lang="en-US" dirty="0"/>
          </a:p>
          <a:p>
            <a:r>
              <a:rPr lang="en-US" dirty="0" smtClean="0"/>
              <a:t>                     -- Too math!! </a:t>
            </a:r>
            <a:r>
              <a:rPr lang="en-US" dirty="0" smtClean="0">
                <a:sym typeface="Wingdings" pitchFamily="2" charset="2"/>
              </a:rPr>
              <a:t> skip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3562" y="304800"/>
                <a:ext cx="3815725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Ch. 9 State </a:t>
                </a:r>
                <a:r>
                  <a:rPr lang="en-US" dirty="0"/>
                  <a:t>feedback </a:t>
                </a:r>
                <a:r>
                  <a:rPr lang="en-US" dirty="0" smtClean="0"/>
                  <a:t>Linearization</a:t>
                </a:r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 Ch.9.1 Basic Concept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Find a state-feedback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endParaRPr lang="en-US" dirty="0"/>
              </a:p>
              <a:p>
                <a:pPr lvl="0" latinLnBrk="1"/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62" y="304800"/>
                <a:ext cx="3815725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958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9151" y="1274296"/>
                <a:ext cx="1449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51" y="1274296"/>
                <a:ext cx="144956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2151459"/>
                <a:ext cx="3220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51459"/>
                <a:ext cx="322017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800" y="2895600"/>
            <a:ext cx="555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Such that the closed loop is satisfied a certain condition.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609600"/>
                <a:ext cx="8763000" cy="4836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 smtClean="0"/>
                  <a:t>Consider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(9.1)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Linearized system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Where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=0,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=0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 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u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=0,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=0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</m:d>
                  </m:oMath>
                </a14:m>
                <a:r>
                  <a:rPr lang="en-US" dirty="0"/>
                  <a:t> is controllable, design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K</m:t>
                    </m:r>
                  </m:oMath>
                </a14:m>
                <a:r>
                  <a:rPr lang="en-US" dirty="0"/>
                  <a:t> to assign the eigenvalues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BK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 to be </a:t>
                </a:r>
                <a:r>
                  <a:rPr lang="en-US" dirty="0" err="1"/>
                  <a:t>symp.stable</a:t>
                </a:r>
                <a:r>
                  <a:rPr lang="en-US" dirty="0"/>
                  <a:t>, with this controller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BK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Has the desired eigenvalues, further more the original system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−</m:t>
                          </m:r>
                          <m:r>
                            <a:rPr lang="en-US" i="1">
                              <a:latin typeface="Cambria Math"/>
                            </a:rPr>
                            <m:t>𝐾𝑥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(9.3)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Linearize this closed loop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u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𝐵𝐾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So that the closed original system is an exponential stable at equilibrium point.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8763000" cy="4836452"/>
              </a:xfrm>
              <a:prstGeom prst="rect">
                <a:avLst/>
              </a:prstGeom>
              <a:blipFill rotWithShape="1">
                <a:blip r:embed="rId2"/>
                <a:stretch>
                  <a:fillRect l="-626" t="-631" b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q"/>
            </a:pPr>
            <a:r>
              <a:rPr lang="en-US" dirty="0" smtClean="0"/>
              <a:t>Ch.9.2 Linearization with state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6842" y="381000"/>
                <a:ext cx="789895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Example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Linearized system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Select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Then the closed loop is </a:t>
                </a:r>
              </a:p>
              <a:p>
                <a:endParaRPr lang="en-US" dirty="0"/>
              </a:p>
              <a:p>
                <a:r>
                  <a:rPr lang="en-US" dirty="0" smtClean="0"/>
                  <a:t> 	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−2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Hence the closed loop is </a:t>
                </a:r>
                <a:r>
                  <a:rPr lang="en-US" dirty="0" err="1" smtClean="0"/>
                  <a:t>asymp</a:t>
                </a:r>
                <a:r>
                  <a:rPr lang="en-US" dirty="0" smtClean="0"/>
                  <a:t>. Stable at the origin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2" y="381000"/>
                <a:ext cx="7898958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69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1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64068"/>
            <a:ext cx="337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Ch. 9.3 Feedback Linearization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54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2358" y="677158"/>
                <a:ext cx="2514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58" y="677158"/>
                <a:ext cx="25146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723" y="1171117"/>
                <a:ext cx="354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Using state feedback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3" y="1171117"/>
                <a:ext cx="354577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8574" y="1600200"/>
                <a:ext cx="2062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𝐵𝑣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74" y="1600200"/>
                <a:ext cx="206216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231" y="2514600"/>
                <a:ext cx="7956605" cy="2899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Consider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𝐄𝐱</m:t>
                    </m:r>
                    <m:r>
                      <a:rPr lang="en-US" b="1">
                        <a:latin typeface="Cambria Math"/>
                      </a:rPr>
                      <m:t>.</m:t>
                    </m:r>
                    <m:r>
                      <a:rPr lang="en-US" b="1" i="1">
                        <a:latin typeface="Cambria Math"/>
                      </a:rPr>
                      <m:t>𝟗</m:t>
                    </m:r>
                    <m:r>
                      <a:rPr lang="en-US" b="1">
                        <a:latin typeface="Cambria Math"/>
                      </a:rPr>
                      <m:t>.</m:t>
                    </m:r>
                    <m:r>
                      <a:rPr lang="en-US" b="1" i="1">
                        <a:latin typeface="Cambria Math"/>
                      </a:rPr>
                      <m:t>𝟓</m:t>
                    </m:r>
                  </m:oMath>
                </a14:m>
                <a:r>
                  <a:rPr lang="en-US" dirty="0"/>
                  <a:t>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,   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&gt;0,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Case. 1)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bx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. Then the closed loop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Case.2)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. Then the closed loop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In case.2) </a:t>
                </a:r>
                <a:r>
                  <a:rPr lang="en-US" dirty="0" err="1"/>
                  <a:t>evenif</a:t>
                </a:r>
                <a:r>
                  <a:rPr lang="en-US" dirty="0"/>
                  <a:t> the closed loop system is non-linear, 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It </a:t>
                </a:r>
                <a:r>
                  <a:rPr lang="en-US" dirty="0"/>
                  <a:t>is globally </a:t>
                </a:r>
                <a:r>
                  <a:rPr lang="en-US" dirty="0" err="1"/>
                  <a:t>asymp.stable</a:t>
                </a:r>
                <a:r>
                  <a:rPr lang="en-US" dirty="0"/>
                  <a:t> / exponentially so that the </a:t>
                </a:r>
                <a:r>
                  <a:rPr lang="en-US" dirty="0" err="1"/>
                  <a:t>the</a:t>
                </a:r>
                <a:r>
                  <a:rPr lang="en-US" dirty="0"/>
                  <a:t> trajectories approach faster than case.1</a:t>
                </a:r>
                <a:r>
                  <a:rPr lang="en-US" dirty="0" smtClean="0"/>
                  <a:t>)  The </a:t>
                </a:r>
                <a:r>
                  <a:rPr lang="en-US" dirty="0"/>
                  <a:t>control is less efforts and is simpler.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" y="2514600"/>
                <a:ext cx="7956605" cy="2899640"/>
              </a:xfrm>
              <a:prstGeom prst="rect">
                <a:avLst/>
              </a:prstGeom>
              <a:blipFill rotWithShape="1">
                <a:blip r:embed="rId5"/>
                <a:stretch>
                  <a:fillRect l="-613" t="-1053" r="-613" b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7565" y="2056535"/>
            <a:ext cx="47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Simple case :   scalar system, G(x)  = constant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226009"/>
                <a:ext cx="7620000" cy="5604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Ex. 9.3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={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Let a new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−→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={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acos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/>
                                      </a:rPr>
                                      <m:t> 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Controller: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   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Then the closed loop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asymptotic stable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&gt;0 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.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asympt</a:t>
                </a:r>
                <a:r>
                  <a:rPr lang="en-US" dirty="0"/>
                  <a:t>. stable at the origin.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6009"/>
                <a:ext cx="7620000" cy="5604868"/>
              </a:xfrm>
              <a:prstGeom prst="rect">
                <a:avLst/>
              </a:prstGeom>
              <a:blipFill rotWithShape="1">
                <a:blip r:embed="rId2"/>
                <a:stretch>
                  <a:fillRect l="-720" t="-543" r="-800" b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9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3296</Words>
  <Application>Microsoft Office PowerPoint</Application>
  <PresentationFormat>On-screen Show (4:3)</PresentationFormat>
  <Paragraphs>277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41</cp:revision>
  <dcterms:created xsi:type="dcterms:W3CDTF">2024-05-24T12:25:14Z</dcterms:created>
  <dcterms:modified xsi:type="dcterms:W3CDTF">2024-05-30T08:07:40Z</dcterms:modified>
</cp:coreProperties>
</file>