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6" r:id="rId3"/>
    <p:sldId id="257" r:id="rId4"/>
    <p:sldId id="259" r:id="rId5"/>
    <p:sldId id="269" r:id="rId6"/>
    <p:sldId id="275" r:id="rId7"/>
    <p:sldId id="266" r:id="rId8"/>
    <p:sldId id="276" r:id="rId9"/>
    <p:sldId id="265" r:id="rId10"/>
    <p:sldId id="272" r:id="rId11"/>
    <p:sldId id="273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88" autoAdjust="0"/>
  </p:normalViewPr>
  <p:slideViewPr>
    <p:cSldViewPr>
      <p:cViewPr>
        <p:scale>
          <a:sx n="70" d="100"/>
          <a:sy n="70" d="100"/>
        </p:scale>
        <p:origin x="-53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AB919-E166-42BA-B242-52070C2E4765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C35B5-C66C-4961-ADD6-FBCD17C3B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08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C35B5-C66C-4961-ADD6-FBCD17C3B5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47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6A7C-5F64-487C-8748-2D718629736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0E71-F714-4C54-A79D-E0BF2D81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25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6A7C-5F64-487C-8748-2D718629736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0E71-F714-4C54-A79D-E0BF2D81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5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6A7C-5F64-487C-8748-2D718629736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0E71-F714-4C54-A79D-E0BF2D81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7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6A7C-5F64-487C-8748-2D718629736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0E71-F714-4C54-A79D-E0BF2D81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4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6A7C-5F64-487C-8748-2D718629736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0E71-F714-4C54-A79D-E0BF2D81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1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6A7C-5F64-487C-8748-2D718629736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0E71-F714-4C54-A79D-E0BF2D81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7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6A7C-5F64-487C-8748-2D718629736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0E71-F714-4C54-A79D-E0BF2D81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4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6A7C-5F64-487C-8748-2D718629736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0E71-F714-4C54-A79D-E0BF2D81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9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6A7C-5F64-487C-8748-2D718629736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0E71-F714-4C54-A79D-E0BF2D81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7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6A7C-5F64-487C-8748-2D718629736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0E71-F714-4C54-A79D-E0BF2D81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7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6A7C-5F64-487C-8748-2D718629736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0E71-F714-4C54-A79D-E0BF2D81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5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96A7C-5F64-487C-8748-2D718629736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80E71-F714-4C54-A79D-E0BF2D81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3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200" y="228600"/>
                <a:ext cx="762000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Ch. 8 Special Nonlinear form    - Lie derivative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r>
                  <a:rPr lang="en-US" dirty="0" smtClean="0"/>
                  <a:t> Consider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r>
                        <a:rPr lang="en-US" b="0" i="1" dirty="0" smtClean="0">
                          <a:latin typeface="Cambria Math"/>
                        </a:rPr>
                        <m:t>2</m:t>
                      </m:r>
                      <m:acc>
                        <m:accPr>
                          <m:chr m:val="̇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r>
                        <a:rPr lang="en-US" b="0" i="1" dirty="0" smtClean="0">
                          <a:latin typeface="Cambria Math"/>
                        </a:rPr>
                        <m:t>3</m:t>
                      </m:r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𝑢</m:t>
                      </m:r>
                      <m:r>
                        <a:rPr lang="en-US" b="0" i="1" dirty="0" smtClean="0">
                          <a:latin typeface="Cambria Math"/>
                        </a:rPr>
                        <m:t> ,   </m:t>
                      </m:r>
                      <m:r>
                        <a:rPr lang="en-US" b="0" i="1" dirty="0" smtClean="0">
                          <a:latin typeface="Cambria Math"/>
                        </a:rPr>
                        <m:t>𝑦</m:t>
                      </m:r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In S.S. model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r>
                  <a:rPr lang="en-US" b="0" dirty="0" smtClean="0"/>
                  <a:t>			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=−</m:t>
                    </m:r>
                    <m:r>
                      <a:rPr lang="en-US" b="0" i="1" dirty="0" smtClean="0">
                        <a:latin typeface="Cambria Math"/>
                      </a:rPr>
                      <m:t>3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𝑢</m:t>
                    </m:r>
                  </m:oMath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From the output</a:t>
                </a:r>
              </a:p>
              <a:p>
                <a:endParaRPr lang="en-US" dirty="0"/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 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     </m:t>
                    </m:r>
                    <m:acc>
                      <m:accPr>
                        <m:chr m:val="̈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=−</m:t>
                    </m:r>
                    <m:r>
                      <a:rPr lang="en-US" b="0" i="1" dirty="0" smtClean="0">
                        <a:latin typeface="Cambria Math"/>
                      </a:rPr>
                      <m:t>3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 −</m:t>
                    </m:r>
                    <m:r>
                      <a:rPr lang="en-US" b="0" i="1" dirty="0" smtClean="0"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𝑢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Upto</a:t>
                </a:r>
                <a:r>
                  <a:rPr lang="en-US" dirty="0" smtClean="0">
                    <a:sym typeface="Wingdings" panose="05000000000000000000" pitchFamily="2" charset="2"/>
                  </a:rPr>
                  <a:t>  2th-derivative,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dirty="0" smtClean="0"/>
                  <a:t> is explicitly dependent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8600"/>
                <a:ext cx="7620000" cy="3970318"/>
              </a:xfrm>
              <a:prstGeom prst="rect">
                <a:avLst/>
              </a:prstGeom>
              <a:blipFill rotWithShape="1">
                <a:blip r:embed="rId2"/>
                <a:stretch>
                  <a:fillRect l="-640" t="-768" b="-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87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81000" y="304800"/>
                <a:ext cx="8305800" cy="50779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dirty="0"/>
                  <a:t>13.2 Robust tracking</a:t>
                </a:r>
              </a:p>
              <a:p>
                <a:r>
                  <a:rPr lang="en-US" dirty="0"/>
                  <a:t> A perturbation is (13.6)-(13.8)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</m:e>
                      </m:acc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r>
                            <a:rPr lang="en-US" i="1">
                              <a:latin typeface="Cambria Math"/>
                            </a:rPr>
                            <m:t>𝜉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                                      (13.6)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 ,   1≤</m:t>
                      </m:r>
                      <m:r>
                        <a:rPr lang="en-US" i="1"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≤</m:t>
                      </m:r>
                      <m:r>
                        <a:rPr lang="en-US" i="1">
                          <a:latin typeface="Cambria Math"/>
                        </a:rPr>
                        <m:t>𝜌</m:t>
                      </m:r>
                      <m:r>
                        <a:rPr lang="en-US" i="1">
                          <a:latin typeface="Cambria Math"/>
                        </a:rPr>
                        <m:t>−1             (13.7)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𝜌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r>
                            <a:rPr lang="en-US" i="1">
                              <a:latin typeface="Cambria Math"/>
                            </a:rPr>
                            <m:t>𝜉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r>
                            <a:rPr lang="en-US" i="1">
                              <a:latin typeface="Cambria Math"/>
                            </a:rPr>
                            <m:t>𝜉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𝑢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b="1" i="1">
                          <a:latin typeface="Cambria Math"/>
                        </a:rPr>
                        <m:t>𝜹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𝒕</m:t>
                          </m:r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latin typeface="Cambria Math"/>
                            </a:rPr>
                            <m:t>𝜼</m:t>
                          </m:r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latin typeface="Cambria Math"/>
                            </a:rPr>
                            <m:t>𝝃</m:t>
                          </m:r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latin typeface="Cambria Math"/>
                            </a:rPr>
                            <m:t>𝒖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𝜌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/>
                        </a:rPr>
                        <m:t>      (13.8′) </m:t>
                      </m:r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the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𝑟</m:t>
                      </m:r>
                      <m:r>
                        <a:rPr lang="en-US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,…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Consider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𝜌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=−(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+,…,+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𝜌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𝜌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whose eigenvalues are in LHP. The sliding manifold is taken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+,…,+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𝜌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𝜌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𝜌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𝜌</m:t>
                          </m:r>
                          <m:r>
                            <a:rPr lang="en-US" i="1">
                              <a:latin typeface="Cambria Math"/>
                            </a:rPr>
                            <m:t>−1 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r>
                            <a:rPr lang="en-US" i="1">
                              <a:latin typeface="Cambria Math"/>
                            </a:rPr>
                            <m:t>𝜉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r>
                            <a:rPr lang="en-US" i="1">
                              <a:latin typeface="Cambria Math"/>
                            </a:rPr>
                            <m:t>𝜉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𝑢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𝛿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𝜉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𝜌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/>
                        </a:rPr>
                        <m:t>     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/>
                  <a:t>, as take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𝑉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, 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≤−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,  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i="1">
                        <a:latin typeface="Cambria Math"/>
                      </a:rPr>
                      <m:t>𝜇</m:t>
                    </m:r>
                  </m:oMath>
                </a14:m>
                <a:r>
                  <a:rPr lang="en-US" dirty="0"/>
                  <a:t>, which implies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𝐷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  <m:r>
                            <a:rPr lang="en-US" i="1">
                              <a:latin typeface="Cambria Math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≥</m:t>
                          </m:r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,    </m:t>
                      </m:r>
                      <m:r>
                        <a:rPr lang="en-US" i="1">
                          <a:latin typeface="Cambria Math"/>
                        </a:rPr>
                        <m:t>𝜂</m:t>
                      </m:r>
                      <m:r>
                        <a:rPr lang="en-US" i="1">
                          <a:latin typeface="Cambria Math"/>
                        </a:rPr>
                        <m:t>−→</m:t>
                      </m:r>
                      <m:r>
                        <a:rPr lang="en-US" i="1">
                          <a:latin typeface="Cambria Math"/>
                        </a:rPr>
                        <m:t>𝑐𝑜𝑛𝑣𝑒𝑟𝑔𝑒𝑠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𝑡𝑜</m:t>
                      </m:r>
                      <m:r>
                        <a:rPr lang="en-US" i="1">
                          <a:latin typeface="Cambria Math"/>
                        </a:rPr>
                        <m:t> 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={</m:t>
                      </m:r>
                      <m:r>
                        <a:rPr lang="en-US" i="1">
                          <a:latin typeface="Cambria Math"/>
                        </a:rPr>
                        <m:t>𝜂</m:t>
                      </m:r>
                      <m:r>
                        <a:rPr lang="en-US" i="1">
                          <a:latin typeface="Cambria Math"/>
                        </a:rPr>
                        <m:t>: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≤</m:t>
                      </m:r>
                      <m:r>
                        <a:rPr lang="en-US" i="1">
                          <a:latin typeface="Cambria Math"/>
                        </a:rPr>
                        <m:t>𝜇</m:t>
                      </m:r>
                      <m:r>
                        <a:rPr lang="en-US" i="1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due to the stabilizing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 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bounded.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04800"/>
                <a:ext cx="8305800" cy="5077929"/>
              </a:xfrm>
              <a:prstGeom prst="rect">
                <a:avLst/>
              </a:prstGeom>
              <a:blipFill rotWithShape="1">
                <a:blip r:embed="rId2"/>
                <a:stretch>
                  <a:fillRect l="-661" t="-600" b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3634" y="5382729"/>
                <a:ext cx="8054566" cy="1264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%%  D: an invariant (positively) set </a:t>
                </a:r>
              </a:p>
              <a:p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𝑠𝑎𝑡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   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 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&lt;1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  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 &gt;1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   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𝑠𝑔𝑛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 =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34" y="5382729"/>
                <a:ext cx="8054566" cy="1264192"/>
              </a:xfrm>
              <a:prstGeom prst="rect">
                <a:avLst/>
              </a:prstGeom>
              <a:blipFill rotWithShape="1">
                <a:blip r:embed="rId3"/>
                <a:stretch>
                  <a:fillRect l="-605" t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05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43688" y="1997060"/>
                <a:ext cx="8671711" cy="38525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Select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𝑉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𝑏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𝑐𝑢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acc>
                        <m:accPr>
                          <m:chr m:val="̈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</m:acc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</m:acc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𝑏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𝑐𝑢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acc>
                        <m:accPr>
                          <m:chr m:val="̈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+ </m:t>
                              </m:r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𝑐𝑢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acc>
                        <m:accPr>
                          <m:chr m:val="̈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𝑏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−</m:t>
                      </m:r>
                      <m:acc>
                        <m:accPr>
                          <m:chr m:val="̈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𝑐𝑢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Since </a:t>
                </a:r>
              </a:p>
              <a:p>
                <a:r>
                  <a:rPr lang="en-US" dirty="0"/>
                  <a:t> 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acc>
                          <m:accPr>
                            <m:chr m:val="̇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≤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max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den>
                        </m:f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a:rPr lang="en-US" i="1">
                                    <a:latin typeface="Cambria Math"/>
                                  </a:rPr>
                                  <m:t>𝑠𝑖𝑛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̈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𝛽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𝑢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Design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= −</m:t>
                    </m:r>
                    <m:r>
                      <a:rPr lang="en-US" i="1">
                        <a:latin typeface="Cambria Math"/>
                      </a:rPr>
                      <m:t>𝛽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𝑠𝑎𝑡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𝜇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𝑠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&lt;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̈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  <m:r>
                            <a:rPr lang="en-US" i="1">
                              <a:latin typeface="Cambria Math"/>
                            </a:rPr>
                            <m:t>5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  <m:r>
                            <a:rPr lang="en-US" i="1">
                              <a:latin typeface="Cambria Math"/>
                            </a:rPr>
                            <m:t>9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9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/>
                        </a:rPr>
                        <m:t>≤</m:t>
                      </m:r>
                      <m:r>
                        <a:rPr lang="en-US" i="1">
                          <a:latin typeface="Cambria Math"/>
                        </a:rPr>
                        <m:t>2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2</m:t>
                      </m:r>
                      <m:r>
                        <a:rPr lang="en-US" i="1">
                          <a:latin typeface="Cambria Math"/>
                        </a:rPr>
                        <m:t>.</m:t>
                      </m:r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88" y="1997060"/>
                <a:ext cx="8671711" cy="3852530"/>
              </a:xfrm>
              <a:prstGeom prst="rect">
                <a:avLst/>
              </a:prstGeom>
              <a:blipFill rotWithShape="1">
                <a:blip r:embed="rId2"/>
                <a:stretch>
                  <a:fillRect l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8600" y="381000"/>
                <a:ext cx="7924800" cy="1585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Ex. </a:t>
                </a:r>
                <a:r>
                  <a:rPr lang="en-US" dirty="0" smtClean="0"/>
                  <a:t>13.2 The </a:t>
                </a:r>
                <a:r>
                  <a:rPr lang="en-US" dirty="0"/>
                  <a:t>pendulum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 −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𝑏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𝑐𝑢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acc>
                        <m:accPr>
                          <m:chr m:val="̈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0</m:t>
                    </m:r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0</m:t>
                    </m:r>
                    <m:r>
                      <a:rPr lang="en-US" i="1">
                        <a:latin typeface="Cambria Math"/>
                      </a:rPr>
                      <m:t>.</m:t>
                    </m:r>
                    <m:r>
                      <a:rPr lang="en-US" i="1">
                        <a:latin typeface="Cambria Math"/>
                      </a:rPr>
                      <m:t>1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0</m:t>
                    </m:r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2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81000"/>
                <a:ext cx="7924800" cy="1585883"/>
              </a:xfrm>
              <a:prstGeom prst="rect">
                <a:avLst/>
              </a:prstGeom>
              <a:blipFill rotWithShape="1">
                <a:blip r:embed="rId3"/>
                <a:stretch>
                  <a:fillRect l="-692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3688" y="6172200"/>
                <a:ext cx="4900316" cy="377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Take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=−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−→  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≤−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88" y="6172200"/>
                <a:ext cx="4900316" cy="377989"/>
              </a:xfrm>
              <a:prstGeom prst="rect">
                <a:avLst/>
              </a:prstGeom>
              <a:blipFill rotWithShape="1">
                <a:blip r:embed="rId4"/>
                <a:stretch>
                  <a:fillRect l="-1119" t="-4839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63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381000"/>
            <a:ext cx="647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Target tracking  / or collision avoidance problem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962400" y="944264"/>
            <a:ext cx="876300" cy="248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3691769">
            <a:off x="1859592" y="3172902"/>
            <a:ext cx="228600" cy="76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181600" y="1053221"/>
            <a:ext cx="17526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905000" y="1569853"/>
            <a:ext cx="2247900" cy="1953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0"/>
          </p:cNvCxnSpPr>
          <p:nvPr/>
        </p:nvCxnSpPr>
        <p:spPr>
          <a:xfrm flipV="1">
            <a:off x="2308815" y="2743200"/>
            <a:ext cx="1082085" cy="6290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000" y="4419600"/>
            <a:ext cx="84298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</a:t>
            </a:r>
          </a:p>
          <a:p>
            <a:r>
              <a:rPr lang="en-US" dirty="0" smtClean="0"/>
              <a:t>Missile :    only measure the angle between target and missile direction</a:t>
            </a:r>
          </a:p>
          <a:p>
            <a:endParaRPr lang="en-US" dirty="0"/>
          </a:p>
          <a:p>
            <a:r>
              <a:rPr lang="en-US" dirty="0" smtClean="0"/>
              <a:t>How to collide? Proportional navigation (PN – guidance ) 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 smtClean="0"/>
              <a:t>1. Keep the angle as constant. The angle is dependent of the relative speed and position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05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6131" y="152400"/>
                <a:ext cx="8001000" cy="5889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8.1 Normal form – Lie derivative</a:t>
                </a:r>
                <a:endParaRPr lang="en-US" dirty="0"/>
              </a:p>
              <a:p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𝑢</m:t>
                    </m:r>
                    <m:r>
                      <a:rPr lang="en-US" b="0" i="1" dirty="0" smtClean="0">
                        <a:latin typeface="Cambria Math"/>
                      </a:rPr>
                      <m:t>,       </m:t>
                    </m:r>
                    <m:r>
                      <a:rPr lang="en-US" b="0" i="1" dirty="0" smtClean="0">
                        <a:latin typeface="Cambria Math"/>
                      </a:rPr>
                      <m:t>𝑦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h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</a:p>
              <a:p>
                <a:endParaRPr lang="en-US" dirty="0"/>
              </a:p>
              <a:p>
                <a:r>
                  <a:rPr lang="en-US" dirty="0" smtClean="0"/>
                  <a:t> Lie-Derivative </a:t>
                </a:r>
                <a:endParaRPr lang="en-US" dirty="0"/>
              </a:p>
              <a:p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/>
                          </a:rPr>
                          <m:t>h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dirty="0" smtClean="0">
                            <a:latin typeface="Cambria Math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≡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𝑓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  <a:ea typeface="Cambria Math"/>
                      </a:rPr>
                      <m:t>h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+ 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𝑔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  <a:ea typeface="Cambria Math"/>
                      </a:rPr>
                      <m:t>h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𝑢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/>
                  <a:t>where</a:t>
                </a:r>
              </a:p>
              <a:p>
                <a:endParaRPr lang="en-US" dirty="0"/>
              </a:p>
              <a:p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≡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  :   Lie 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w.r.t.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=0,  −→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=0  &lt;−−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  =⇒ 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independent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</a:p>
              <a:p>
                <a:endParaRPr lang="en-US" dirty="0"/>
              </a:p>
              <a:p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31" y="152400"/>
                <a:ext cx="8001000" cy="5889946"/>
              </a:xfrm>
              <a:prstGeom prst="rect">
                <a:avLst/>
              </a:prstGeom>
              <a:blipFill rotWithShape="1">
                <a:blip r:embed="rId2"/>
                <a:stretch>
                  <a:fillRect l="-609" t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582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1637" y="381000"/>
                <a:ext cx="8610600" cy="55914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Continue      </a:t>
                </a:r>
              </a:p>
              <a:p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𝑢</m:t>
                    </m:r>
                    <m:r>
                      <a:rPr lang="en-US" b="0" i="1" dirty="0" smtClean="0">
                        <a:latin typeface="Cambria Math"/>
                      </a:rPr>
                      <m:t>,       </m:t>
                    </m:r>
                    <m:r>
                      <a:rPr lang="en-US" b="0" i="1" dirty="0" smtClean="0">
                        <a:latin typeface="Cambria Math"/>
                      </a:rPr>
                      <m:t>𝑦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h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</a:p>
              <a:p>
                <a:endParaRPr lang="en-US" dirty="0"/>
              </a:p>
              <a:p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/>
                          </a:rPr>
                          <m:t>h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dirty="0" smtClean="0">
                            <a:latin typeface="Cambria Math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≡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𝑓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  <a:ea typeface="Cambria Math"/>
                      </a:rPr>
                      <m:t>h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+ 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𝑔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  <a:ea typeface="Cambria Math"/>
                      </a:rPr>
                      <m:t>h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𝑢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   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smtClean="0"/>
                  <a:t> independent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 =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𝜕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h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dirty="0" smtClean="0">
                            <a:latin typeface="Cambria Math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𝑓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𝑔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𝑢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</a:rPr>
                      <m:t> −→ 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 smtClean="0"/>
                  <a:t> is independent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  </a:t>
                </a:r>
                <a:r>
                  <a:rPr lang="en-US" b="1" dirty="0" smtClean="0"/>
                  <a:t>(Relative degree) </a:t>
                </a:r>
                <a:r>
                  <a:rPr lang="en-US" dirty="0" smtClean="0"/>
                  <a:t>: continue until </a:t>
                </a:r>
                <a:endParaRPr lang="en-US" dirty="0"/>
              </a:p>
              <a:p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𝑓𝑜𝑟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</a:rPr>
                      <m:t>,…,</m:t>
                    </m:r>
                    <m:r>
                      <a:rPr lang="en-US" b="0" i="1" smtClean="0">
                        <a:latin typeface="Cambria Math"/>
                      </a:rPr>
                      <m:t>𝜌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, 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𝜌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  Then </a:t>
                </a:r>
              </a:p>
              <a:p>
                <a:endParaRPr lang="en-US" dirty="0"/>
              </a:p>
              <a:p>
                <a:r>
                  <a:rPr lang="en-US" dirty="0" smtClean="0"/>
                  <a:t>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𝜌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𝜌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𝜌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  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𝜌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 ,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  ,   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𝜌</m:t>
                    </m:r>
                  </m:oMath>
                </a14:m>
                <a:r>
                  <a:rPr lang="en-US" dirty="0" smtClean="0"/>
                  <a:t>: relative degree</a:t>
                </a:r>
              </a:p>
              <a:p>
                <a:endParaRPr lang="en-US" dirty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𝜌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𝜌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   −−→ 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𝜌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/>
                      </a:rPr>
                      <m:t> 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𝜌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𝜌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37" y="381000"/>
                <a:ext cx="8610600" cy="5591467"/>
              </a:xfrm>
              <a:prstGeom prst="rect">
                <a:avLst/>
              </a:prstGeom>
              <a:blipFill rotWithShape="1">
                <a:blip r:embed="rId2"/>
                <a:stretch>
                  <a:fillRect l="-566" t="-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2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600" y="152400"/>
                <a:ext cx="6477000" cy="4019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 Ex. 8.1 :  Relative –degree example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dirty="0" smtClean="0">
                              <a:latin typeface="Cambria Math"/>
                            </a:rPr>
                            <m:t>𝜖</m:t>
                          </m:r>
                        </m:den>
                      </m:f>
                      <m:r>
                        <a:rPr lang="en-US" b="0" i="1" dirty="0" smtClean="0">
                          <a:latin typeface="Cambria Math"/>
                        </a:rPr>
                        <m:t>   ,   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𝜖</m:t>
                      </m:r>
                      <m:r>
                        <a:rPr lang="en-US" b="0" i="1" dirty="0" smtClean="0">
                          <a:latin typeface="Cambria Math"/>
                        </a:rPr>
                        <m:t> [−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/>
                            </a:rPr>
                            <m:t>3</m:t>
                          </m:r>
                        </m:den>
                      </m:f>
                      <m:sSubSup>
                        <m:sSub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3</m:t>
                          </m:r>
                        </m:sup>
                      </m:sSubSup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r>
                        <a:rPr lang="en-US" b="0" i="1" dirty="0" smtClean="0">
                          <a:latin typeface="Cambria Math"/>
                        </a:rPr>
                        <m:t>𝑢</m:t>
                      </m:r>
                      <m:r>
                        <a:rPr lang="en-US" b="0" i="1" dirty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342900" indent="-342900">
                  <a:buAutoNum type="arabicParenR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dirty="0" smtClean="0">
                              <a:latin typeface="Cambria Math"/>
                            </a:rPr>
                            <m:t>𝜖</m:t>
                          </m:r>
                        </m:den>
                      </m:f>
                      <m:r>
                        <a:rPr lang="en-US" b="0" i="1" dirty="0" smtClean="0">
                          <a:latin typeface="Cambria Math"/>
                        </a:rPr>
                        <m:t> ,   </m:t>
                      </m:r>
                      <m:acc>
                        <m:accPr>
                          <m:chr m:val="̈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dirty="0" smtClean="0">
                              <a:latin typeface="Cambria Math"/>
                            </a:rPr>
                            <m:t>𝜖</m:t>
                          </m:r>
                        </m:den>
                      </m:f>
                      <m:r>
                        <a:rPr lang="en-US" b="0" i="1" dirty="0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/>
                            </a:rPr>
                            <m:t>3</m:t>
                          </m:r>
                        </m:den>
                      </m:f>
                      <m:sSubSup>
                        <m:sSub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3</m:t>
                          </m:r>
                        </m:sup>
                      </m:sSubSup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r>
                        <a:rPr lang="en-US" b="0" i="1" dirty="0" smtClean="0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  relative degree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anose="05000000000000000000" pitchFamily="2" charset="2"/>
                      </a:rPr>
                      <m:t>𝜌</m:t>
                    </m:r>
                    <m:r>
                      <a:rPr lang="en-US" b="0" i="1" smtClean="0">
                        <a:latin typeface="Cambria Math"/>
                        <a:sym typeface="Wingdings" panose="05000000000000000000" pitchFamily="2" charset="2"/>
                      </a:rPr>
                      <m:t>=2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2)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</a:t>
                </a:r>
                <a:r>
                  <a:rPr lang="en-US" dirty="0" smtClean="0">
                    <a:sym typeface="Wingdings" panose="05000000000000000000" pitchFamily="2" charset="2"/>
                  </a:rPr>
                  <a:t>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dirty="0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  <a:sym typeface="Wingdings" panose="05000000000000000000" pitchFamily="2" charset="2"/>
                      </a:rPr>
                      <m:t> =</m:t>
                    </m:r>
                    <m:r>
                      <a:rPr lang="en-US" b="0" i="1" dirty="0" smtClean="0">
                        <a:latin typeface="Cambria Math"/>
                      </a:rPr>
                      <m:t>𝜖</m:t>
                    </m:r>
                    <m:r>
                      <a:rPr lang="en-US" b="0" i="1" dirty="0" smtClean="0">
                        <a:latin typeface="Cambria Math"/>
                      </a:rPr>
                      <m:t> [−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den>
                    </m:f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p>
                    </m:sSubSup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𝑢</m:t>
                    </m:r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  relative degree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anose="05000000000000000000" pitchFamily="2" charset="2"/>
                      </a:rPr>
                      <m:t>𝜌</m:t>
                    </m:r>
                    <m:r>
                      <a:rPr lang="en-US" b="0" i="1" smtClean="0">
                        <a:latin typeface="Cambria Math"/>
                        <a:sym typeface="Wingdings" panose="05000000000000000000" pitchFamily="2" charset="2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"/>
                <a:ext cx="6477000" cy="4019755"/>
              </a:xfrm>
              <a:prstGeom prst="rect">
                <a:avLst/>
              </a:prstGeom>
              <a:blipFill rotWithShape="1">
                <a:blip r:embed="rId2"/>
                <a:stretch>
                  <a:fillRect l="-753" t="-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3810000"/>
                <a:ext cx="8153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Ex. 8.3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𝐴𝑥</m:t>
                      </m:r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r>
                        <a:rPr lang="en-US" b="0" i="1" dirty="0" smtClean="0">
                          <a:latin typeface="Cambria Math"/>
                        </a:rPr>
                        <m:t>𝐵𝑢</m:t>
                      </m:r>
                      <m:r>
                        <a:rPr lang="en-US" b="0" i="1" dirty="0" smtClean="0">
                          <a:latin typeface="Cambria Math"/>
                        </a:rPr>
                        <m:t>, </m:t>
                      </m:r>
                      <m:r>
                        <a:rPr lang="en-US" b="0" i="1" dirty="0" smtClean="0">
                          <a:latin typeface="Cambria Math"/>
                        </a:rPr>
                        <m:t>𝑦</m:t>
                      </m:r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𝐶𝑥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𝐶</m:t>
                      </m:r>
                      <m:acc>
                        <m:accPr>
                          <m:chr m:val="̇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𝐴𝑥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𝑢</m:t>
                      </m:r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𝐶𝐴𝑥</m:t>
                      </m:r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r>
                        <a:rPr lang="en-US" b="0" i="1" dirty="0" smtClean="0">
                          <a:latin typeface="Cambria Math"/>
                        </a:rPr>
                        <m:t>𝐶𝐵𝑢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𝐶𝐵</m:t>
                    </m:r>
                    <m:r>
                      <a:rPr lang="en-US" b="0" i="1" smtClean="0">
                        <a:latin typeface="Cambria Math"/>
                      </a:rPr>
                      <m:t> ≠0 −→  </m:t>
                    </m:r>
                    <m:r>
                      <a:rPr lang="en-US" b="0" i="1" smtClean="0">
                        <a:latin typeface="Cambria Math"/>
                      </a:rPr>
                      <m:t>𝜌</m:t>
                    </m:r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   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810000"/>
                <a:ext cx="8153400" cy="1477328"/>
              </a:xfrm>
              <a:prstGeom prst="rect">
                <a:avLst/>
              </a:prstGeom>
              <a:blipFill rotWithShape="1">
                <a:blip r:embed="rId3"/>
                <a:stretch>
                  <a:fillRect l="-598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40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28600" y="1182284"/>
                <a:ext cx="8610600" cy="4190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Normal form</a:t>
                </a:r>
                <a:r>
                  <a:rPr lang="en-US" dirty="0" smtClean="0"/>
                  <a:t>: </a:t>
                </a:r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</m:e>
                      </m:acc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r>
                            <a:rPr lang="en-US" i="1">
                              <a:latin typeface="Cambria Math"/>
                            </a:rPr>
                            <m:t>𝜉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                                     </m:t>
                      </m:r>
                      <m:r>
                        <a:rPr lang="en-US" b="0" i="1" smtClean="0">
                          <a:latin typeface="Cambria Math"/>
                        </a:rPr>
                        <m:t>      </m:t>
                      </m:r>
                      <m:r>
                        <a:rPr lang="en-US" i="1">
                          <a:latin typeface="Cambria Math"/>
                        </a:rPr>
                        <m:t>(13.1)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 ,   1≤</m:t>
                      </m:r>
                      <m:r>
                        <a:rPr lang="en-US" i="1"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≤</m:t>
                      </m:r>
                      <m:r>
                        <a:rPr lang="en-US" i="1">
                          <a:latin typeface="Cambria Math"/>
                        </a:rPr>
                        <m:t>𝜌</m:t>
                      </m:r>
                      <m:r>
                        <a:rPr lang="en-US" i="1">
                          <a:latin typeface="Cambria Math"/>
                        </a:rPr>
                        <m:t>−1             (13.2)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𝜌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r>
                            <a:rPr lang="en-US" i="1">
                              <a:latin typeface="Cambria Math"/>
                            </a:rPr>
                            <m:t>𝜉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r>
                            <a:rPr lang="en-US" i="1">
                              <a:latin typeface="Cambria Math"/>
                            </a:rPr>
                            <m:t>𝜉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𝑢</m:t>
                      </m:r>
                      <m:r>
                        <a:rPr lang="en-US" i="1">
                          <a:latin typeface="Cambria Math"/>
                        </a:rPr>
                        <m:t>                      </m:t>
                      </m:r>
                      <m:r>
                        <a:rPr lang="en-US" b="0" i="1" smtClean="0">
                          <a:latin typeface="Cambria Math"/>
                        </a:rPr>
                        <m:t>  (13.3) 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                                          </m:t>
                      </m:r>
                      <m:r>
                        <a:rPr lang="en-US" b="0" i="1" smtClean="0">
                          <a:latin typeface="Cambria Math"/>
                        </a:rPr>
                        <m:t>   </m:t>
                      </m:r>
                      <m:r>
                        <a:rPr lang="en-US" i="1">
                          <a:latin typeface="Cambria Math"/>
                        </a:rPr>
                        <m:t>      (13.4)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Which is equivalent to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</m:e>
                      </m:acc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r>
                            <a:rPr lang="en-US" i="1">
                              <a:latin typeface="Cambria Math"/>
                            </a:rPr>
                            <m:t>𝜉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                                     </m:t>
                      </m:r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𝜉</m:t>
                          </m:r>
                        </m:e>
                      </m:acc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𝜉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[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𝜌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𝜌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𝑢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                                              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…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%% remember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𝜌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𝜌</m:t>
                            </m:r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𝜌</m:t>
                            </m:r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is not explicitly depend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𝜌</m:t>
                    </m:r>
                    <m:r>
                      <a:rPr lang="en-US" b="0" i="1" smtClean="0">
                        <a:latin typeface="Cambria Math"/>
                      </a:rPr>
                      <m:t>=1,2,…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182284"/>
                <a:ext cx="8610600" cy="4190571"/>
              </a:xfrm>
              <a:prstGeom prst="rect">
                <a:avLst/>
              </a:prstGeom>
              <a:blipFill rotWithShape="1">
                <a:blip r:embed="rId2"/>
                <a:stretch>
                  <a:fillRect l="-637" t="-728" b="-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71262" y="258954"/>
                <a:ext cx="65109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Ch.8 /13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		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+</m:t>
                    </m:r>
                    <m:r>
                      <a:rPr lang="en-US" i="1" dirty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𝑢</m:t>
                    </m:r>
                    <m:r>
                      <a:rPr lang="en-US" i="1" dirty="0">
                        <a:latin typeface="Cambria Math"/>
                      </a:rPr>
                      <m:t>,       </m:t>
                    </m:r>
                    <m:r>
                      <a:rPr lang="en-US" i="1" dirty="0">
                        <a:latin typeface="Cambria Math"/>
                      </a:rPr>
                      <m:t>𝑦</m:t>
                    </m:r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h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62" y="258954"/>
                <a:ext cx="6510950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562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90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81000" y="228600"/>
                <a:ext cx="7848600" cy="5114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Tracking  problem -reference signal </a:t>
                </a:r>
              </a:p>
              <a:p>
                <a:r>
                  <a:rPr lang="en-US" dirty="0" smtClean="0"/>
                  <a:t>   original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</m:e>
                      </m:acc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r>
                            <a:rPr lang="en-US" i="1">
                              <a:latin typeface="Cambria Math"/>
                            </a:rPr>
                            <m:t>𝜉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                                     (</m:t>
                      </m:r>
                      <m:r>
                        <a:rPr lang="en-US" i="1">
                          <a:latin typeface="Cambria Math"/>
                        </a:rPr>
                        <m:t>13</m:t>
                      </m:r>
                      <m:r>
                        <a:rPr lang="en-US" i="1">
                          <a:latin typeface="Cambria Math"/>
                        </a:rPr>
                        <m:t>.</m:t>
                      </m:r>
                      <m:r>
                        <a:rPr lang="en-US" i="1">
                          <a:latin typeface="Cambria Math"/>
                        </a:rPr>
                        <m:t>1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 ,   </m:t>
                      </m:r>
                      <m:r>
                        <a:rPr lang="en-US" i="1">
                          <a:latin typeface="Cambria Math"/>
                        </a:rPr>
                        <m:t>1</m:t>
                      </m:r>
                      <m:r>
                        <a:rPr lang="en-US" i="1">
                          <a:latin typeface="Cambria Math"/>
                        </a:rPr>
                        <m:t>≤</m:t>
                      </m:r>
                      <m:r>
                        <a:rPr lang="en-US" i="1"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≤</m:t>
                      </m:r>
                      <m:r>
                        <a:rPr lang="en-US" i="1">
                          <a:latin typeface="Cambria Math"/>
                        </a:rPr>
                        <m:t>𝜌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1</m:t>
                      </m:r>
                      <m:r>
                        <a:rPr lang="en-US" i="1">
                          <a:latin typeface="Cambria Math"/>
                        </a:rPr>
                        <m:t>             (</m:t>
                      </m:r>
                      <m:r>
                        <a:rPr lang="en-US" i="1">
                          <a:latin typeface="Cambria Math"/>
                        </a:rPr>
                        <m:t>13</m:t>
                      </m:r>
                      <m:r>
                        <a:rPr lang="en-US" i="1">
                          <a:latin typeface="Cambria Math"/>
                        </a:rPr>
                        <m:t>.</m:t>
                      </m:r>
                      <m:r>
                        <a:rPr lang="en-US" i="1">
                          <a:latin typeface="Cambria Math"/>
                        </a:rPr>
                        <m:t>2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𝜌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r>
                            <a:rPr lang="en-US" i="1">
                              <a:latin typeface="Cambria Math"/>
                            </a:rPr>
                            <m:t>𝜉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r>
                            <a:rPr lang="en-US" i="1">
                              <a:latin typeface="Cambria Math"/>
                            </a:rPr>
                            <m:t>𝜉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𝑢</m:t>
                      </m:r>
                      <m:r>
                        <a:rPr lang="en-US" i="1">
                          <a:latin typeface="Cambria Math"/>
                        </a:rPr>
                        <m:t>                   (</m:t>
                      </m:r>
                      <m:r>
                        <a:rPr lang="en-US" i="1">
                          <a:latin typeface="Cambria Math"/>
                        </a:rPr>
                        <m:t>13</m:t>
                      </m:r>
                      <m:r>
                        <a:rPr lang="en-US" i="1">
                          <a:latin typeface="Cambria Math"/>
                        </a:rPr>
                        <m:t>.</m:t>
                      </m:r>
                      <m:r>
                        <a:rPr lang="en-US" i="1">
                          <a:latin typeface="Cambria Math"/>
                        </a:rPr>
                        <m:t>3</m:t>
                      </m:r>
                      <m:r>
                        <a:rPr lang="en-US" i="1">
                          <a:latin typeface="Cambria Math"/>
                        </a:rPr>
                        <m:t>) 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                                                (</m:t>
                      </m:r>
                      <m:r>
                        <a:rPr lang="en-US" i="1">
                          <a:latin typeface="Cambria Math"/>
                        </a:rPr>
                        <m:t>13</m:t>
                      </m:r>
                      <m:r>
                        <a:rPr lang="en-US" i="1">
                          <a:latin typeface="Cambria Math"/>
                        </a:rPr>
                        <m:t>.</m:t>
                      </m:r>
                      <m:r>
                        <a:rPr lang="en-US" i="1">
                          <a:latin typeface="Cambria Math"/>
                        </a:rPr>
                        <m:t>4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Tracking problem </a:t>
                </a:r>
                <a:r>
                  <a:rPr lang="en-US" dirty="0"/>
                  <a:t>for a reference signal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−→ </m:t>
                      </m:r>
                      <m:r>
                        <a:rPr lang="en-US" i="1">
                          <a:latin typeface="Cambria Math"/>
                        </a:rPr>
                        <m:t>𝑟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Change variable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𝑟</m:t>
                      </m:r>
                      <m:r>
                        <a:rPr lang="en-US" i="1">
                          <a:latin typeface="Cambria Math"/>
                        </a:rPr>
                        <m:t>, 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,…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</m:e>
                      </m:acc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r>
                            <a:rPr lang="en-US" i="1">
                              <a:latin typeface="Cambria Math"/>
                            </a:rPr>
                            <m:t>𝜉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                                      (</m:t>
                      </m:r>
                      <m:r>
                        <a:rPr lang="en-US" i="1">
                          <a:latin typeface="Cambria Math"/>
                        </a:rPr>
                        <m:t>13</m:t>
                      </m:r>
                      <m:r>
                        <a:rPr lang="en-US" i="1">
                          <a:latin typeface="Cambria Math"/>
                        </a:rPr>
                        <m:t>.</m:t>
                      </m:r>
                      <m:r>
                        <a:rPr lang="en-US" i="1">
                          <a:latin typeface="Cambria Math"/>
                        </a:rPr>
                        <m:t>6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 ,   </m:t>
                      </m:r>
                      <m:r>
                        <a:rPr lang="en-US" i="1">
                          <a:latin typeface="Cambria Math"/>
                        </a:rPr>
                        <m:t>1</m:t>
                      </m:r>
                      <m:r>
                        <a:rPr lang="en-US" i="1">
                          <a:latin typeface="Cambria Math"/>
                        </a:rPr>
                        <m:t>≤</m:t>
                      </m:r>
                      <m:r>
                        <a:rPr lang="en-US" i="1"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≤</m:t>
                      </m:r>
                      <m:r>
                        <a:rPr lang="en-US" i="1">
                          <a:latin typeface="Cambria Math"/>
                        </a:rPr>
                        <m:t>𝜌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1</m:t>
                      </m:r>
                      <m:r>
                        <a:rPr lang="en-US" i="1">
                          <a:latin typeface="Cambria Math"/>
                        </a:rPr>
                        <m:t>             (</m:t>
                      </m:r>
                      <m:r>
                        <a:rPr lang="en-US" i="1">
                          <a:latin typeface="Cambria Math"/>
                        </a:rPr>
                        <m:t>13</m:t>
                      </m:r>
                      <m:r>
                        <a:rPr lang="en-US" i="1">
                          <a:latin typeface="Cambria Math"/>
                        </a:rPr>
                        <m:t>.</m:t>
                      </m:r>
                      <m:r>
                        <a:rPr lang="en-US" i="1">
                          <a:latin typeface="Cambria Math"/>
                        </a:rPr>
                        <m:t>7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𝜌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r>
                            <a:rPr lang="en-US" i="1">
                              <a:latin typeface="Cambria Math"/>
                            </a:rPr>
                            <m:t>𝜉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r>
                            <a:rPr lang="en-US" i="1">
                              <a:latin typeface="Cambria Math"/>
                            </a:rPr>
                            <m:t>𝜉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𝑢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𝜌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      (</m:t>
                      </m:r>
                      <m:r>
                        <a:rPr lang="en-US" i="1">
                          <a:latin typeface="Cambria Math"/>
                        </a:rPr>
                        <m:t>13</m:t>
                      </m:r>
                      <m:r>
                        <a:rPr lang="en-US" i="1">
                          <a:latin typeface="Cambria Math"/>
                        </a:rPr>
                        <m:t>.</m:t>
                      </m:r>
                      <m:r>
                        <a:rPr lang="en-US" i="1">
                          <a:latin typeface="Cambria Math"/>
                        </a:rPr>
                        <m:t>8</m:t>
                      </m:r>
                      <m:r>
                        <a:rPr lang="en-US" i="1">
                          <a:latin typeface="Cambria Math"/>
                        </a:rPr>
                        <m:t>) </m:t>
                      </m:r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 Rewrite </a:t>
                </a:r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</m:e>
                      </m:acc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r>
                            <a:rPr lang="en-US" i="1">
                              <a:latin typeface="Cambria Math"/>
                            </a:rPr>
                            <m:t>𝜉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                                                    </m:t>
                      </m:r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</m:acc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𝑒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r>
                            <a:rPr lang="en-US" i="1">
                              <a:latin typeface="Cambria Math"/>
                            </a:rPr>
                            <m:t>𝜉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r>
                            <a:rPr lang="en-US" i="1">
                              <a:latin typeface="Cambria Math"/>
                            </a:rPr>
                            <m:t>𝜉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𝑢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𝜌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/>
                        </a:rPr>
                        <m:t>) 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28600"/>
                <a:ext cx="7848600" cy="5114221"/>
              </a:xfrm>
              <a:prstGeom prst="rect">
                <a:avLst/>
              </a:prstGeom>
              <a:blipFill rotWithShape="1">
                <a:blip r:embed="rId2"/>
                <a:stretch>
                  <a:fillRect l="-699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01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3048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Example : Linear 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" y="762000"/>
                <a:ext cx="7042954" cy="4801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Tracking :  givin  a refernce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i="1" dirty="0" smtClean="0"/>
                  <a:t>;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→</m:t>
                    </m:r>
                    <m:r>
                      <a:rPr lang="en-US" b="0" i="1" dirty="0" smtClean="0">
                        <a:latin typeface="Cambria Math"/>
                      </a:rPr>
                      <m:t>𝑟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𝑡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𝑢</m:t>
                      </m:r>
                      <m:r>
                        <a:rPr lang="en-US" i="1">
                          <a:latin typeface="Cambria Math"/>
                        </a:rPr>
                        <m:t> , </m:t>
                      </m:r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Define the error as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𝑟</m:t>
                      </m:r>
                      <m:r>
                        <a:rPr lang="en-US" i="1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</m:acc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acc>
                        <m:accPr>
                          <m:chr m:val="̈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𝑢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𝑟</m:t>
                      </m:r>
                      <m:r>
                        <a:rPr lang="en-US" i="1">
                          <a:latin typeface="Cambria Math"/>
                        </a:rPr>
                        <m:t> ̈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S.S. of error dynamics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𝑢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acc>
                        <m:accPr>
                          <m:chr m:val="̈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Design the controller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/>
                  <a:t> as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𝑢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acc>
                        <m:accPr>
                          <m:chr m:val="̈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the original S.S. of closed form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𝑢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acc>
                        <m:accPr>
                          <m:chr m:val="̈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𝑟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</m:t>
                      </m:r>
                      <m:acc>
                        <m:accPr>
                          <m:chr m:val="̈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Then 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−→</m:t>
                      </m:r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762000"/>
                <a:ext cx="7042954" cy="4801314"/>
              </a:xfrm>
              <a:prstGeom prst="rect">
                <a:avLst/>
              </a:prstGeom>
              <a:blipFill rotWithShape="1">
                <a:blip r:embed="rId2"/>
                <a:stretch>
                  <a:fillRect l="-779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59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2400" y="994872"/>
                <a:ext cx="8382000" cy="48682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</m:e>
                      </m:acc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r>
                            <a:rPr lang="en-US" i="1">
                              <a:latin typeface="Cambria Math"/>
                            </a:rPr>
                            <m:t>𝜉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                                   </m:t>
                      </m:r>
                      <m:r>
                        <a:rPr lang="en-US" b="0" i="1" smtClean="0">
                          <a:latin typeface="Cambria Math"/>
                        </a:rPr>
                        <m:t>     </m:t>
                      </m:r>
                      <m:r>
                        <a:rPr lang="en-US" i="1">
                          <a:latin typeface="Cambria Math"/>
                        </a:rPr>
                        <m:t>   (13.6)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 ,   1≤</m:t>
                      </m:r>
                      <m:r>
                        <a:rPr lang="en-US" i="1"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≤</m:t>
                      </m:r>
                      <m:r>
                        <a:rPr lang="en-US" i="1">
                          <a:latin typeface="Cambria Math"/>
                        </a:rPr>
                        <m:t>𝜌</m:t>
                      </m:r>
                      <m:r>
                        <a:rPr lang="en-US" i="1">
                          <a:latin typeface="Cambria Math"/>
                        </a:rPr>
                        <m:t>−1             (13.7)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𝜌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r>
                            <a:rPr lang="en-US" i="1">
                              <a:latin typeface="Cambria Math"/>
                            </a:rPr>
                            <m:t>𝜉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r>
                            <a:rPr lang="en-US" i="1">
                              <a:latin typeface="Cambria Math"/>
                            </a:rPr>
                            <m:t>𝜉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𝑢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𝜌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  </m:t>
                      </m:r>
                      <m:r>
                        <a:rPr lang="en-US" b="0" i="1" smtClean="0">
                          <a:latin typeface="Cambria Math"/>
                        </a:rPr>
                        <m:t>  </m:t>
                      </m:r>
                      <m:r>
                        <a:rPr lang="en-US" i="1">
                          <a:latin typeface="Cambria Math"/>
                        </a:rPr>
                        <m:t>    (13.8) </m:t>
                      </m:r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 Rewrite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</m:e>
                      </m:acc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r>
                            <a:rPr lang="en-US" i="1">
                              <a:latin typeface="Cambria Math"/>
                            </a:rPr>
                            <m:t>𝜉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                                                    </m:t>
                      </m:r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</m:acc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𝑒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r>
                            <a:rPr lang="en-US" i="1">
                              <a:latin typeface="Cambria Math"/>
                            </a:rPr>
                            <m:t>𝜉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r>
                            <a:rPr lang="en-US" i="1">
                              <a:latin typeface="Cambria Math"/>
                            </a:rPr>
                            <m:t>𝜉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𝑢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𝜌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/>
                        </a:rPr>
                        <m:t>)      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1. Feedback Linearization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𝑢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𝜂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𝜉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𝜉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𝜌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𝑣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(13.6) , (13.7) are into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</m:e>
                      </m:acc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r>
                            <a:rPr lang="en-US" i="1">
                              <a:latin typeface="Cambria Math"/>
                            </a:rPr>
                            <m:t>𝜉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                                     </m:t>
                      </m:r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</m:acc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𝑒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𝑣</m:t>
                      </m:r>
                      <m:r>
                        <a:rPr lang="en-US" i="1">
                          <a:latin typeface="Cambria Math"/>
                        </a:rPr>
                        <m:t>     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 Which may be stabilized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𝑣</m:t>
                    </m:r>
                    <m:r>
                      <a:rPr lang="en-US" i="1">
                        <a:latin typeface="Cambria Math"/>
                      </a:rPr>
                      <m:t>= −</m:t>
                    </m:r>
                    <m:r>
                      <a:rPr lang="en-US" i="1">
                        <a:latin typeface="Cambria Math"/>
                      </a:rPr>
                      <m:t>𝐾𝑒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994872"/>
                <a:ext cx="8382000" cy="4868256"/>
              </a:xfrm>
              <a:prstGeom prst="rect">
                <a:avLst/>
              </a:prstGeom>
              <a:blipFill rotWithShape="1">
                <a:blip r:embed="rId2"/>
                <a:stretch>
                  <a:fillRect l="-582" b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57200" y="381000"/>
            <a:ext cx="4472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13.1  Tracking using feedback linearization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30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1000" y="381000"/>
                <a:ext cx="7772400" cy="4213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Ex. 13.1 Consider a pendulum dynamics</a:t>
                </a:r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Σ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  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 , 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=−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 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𝑏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𝑐𝑢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  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Want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y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  </m:t>
                    </m:r>
                  </m:oMath>
                </a14:m>
                <a:r>
                  <a:rPr lang="en-US" dirty="0" smtClean="0"/>
                  <a:t> to track a reference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𝒓</m:t>
                    </m:r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𝒕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Define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r>
                        <a:rPr lang="en-US" b="0" i="1" smtClean="0">
                          <a:latin typeface="Cambria Math"/>
                        </a:rPr>
                        <m:t> 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 −</m:t>
                      </m:r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r>
                        <a:rPr lang="en-US" b="0" i="1" smtClean="0">
                          <a:latin typeface="Cambria Math"/>
                        </a:rPr>
                        <m:t> 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−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 Error dynamics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    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, 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=−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b="0" i="1" dirty="0" smtClean="0">
                          <a:latin typeface="Cambria Math"/>
                        </a:rPr>
                        <m:t>−</m:t>
                      </m:r>
                      <m:r>
                        <a:rPr lang="en-US" b="0" i="1" dirty="0" smtClean="0">
                          <a:latin typeface="Cambria Math"/>
                        </a:rPr>
                        <m:t>𝑏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r>
                        <a:rPr lang="en-US" b="0" i="1" dirty="0" smtClean="0">
                          <a:latin typeface="Cambria Math"/>
                        </a:rPr>
                        <m:t>𝑐𝑢</m:t>
                      </m:r>
                      <m:r>
                        <a:rPr lang="en-US" b="0" i="1" dirty="0" smtClean="0">
                          <a:latin typeface="Cambria Math"/>
                        </a:rPr>
                        <m:t> −</m:t>
                      </m:r>
                      <m:acc>
                        <m:accPr>
                          <m:chr m:val="̈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 marL="285750" indent="-285750">
                  <a:buFont typeface="Wingdings"/>
                  <a:buChar char="à"/>
                </a:pPr>
                <a:r>
                  <a:rPr lang="en-US" dirty="0" smtClean="0">
                    <a:sym typeface="Wingdings" panose="05000000000000000000" pitchFamily="2" charset="2"/>
                  </a:rPr>
                  <a:t>State feedback linearization,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b="0" i="0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̈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% comment : if  mass is changed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 is changed , it is not uniform converged 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81000"/>
                <a:ext cx="7772400" cy="4213782"/>
              </a:xfrm>
              <a:prstGeom prst="rect">
                <a:avLst/>
              </a:prstGeom>
              <a:blipFill rotWithShape="1">
                <a:blip r:embed="rId2"/>
                <a:stretch>
                  <a:fillRect l="-706" t="-724" b="-1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724400"/>
            <a:ext cx="5118100" cy="197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786883"/>
            <a:ext cx="2362200" cy="18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03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5943</TotalTime>
  <Words>1087</Words>
  <Application>Microsoft Office PowerPoint</Application>
  <PresentationFormat>On-screen Show (4:3)</PresentationFormat>
  <Paragraphs>155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skim</dc:creator>
  <cp:lastModifiedBy>skim</cp:lastModifiedBy>
  <cp:revision>42</cp:revision>
  <dcterms:created xsi:type="dcterms:W3CDTF">2024-06-15T09:03:17Z</dcterms:created>
  <dcterms:modified xsi:type="dcterms:W3CDTF">2024-06-20T12:07:04Z</dcterms:modified>
</cp:coreProperties>
</file>