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281" r:id="rId3"/>
    <p:sldId id="258" r:id="rId4"/>
    <p:sldId id="262" r:id="rId5"/>
    <p:sldId id="256" r:id="rId6"/>
    <p:sldId id="278" r:id="rId7"/>
    <p:sldId id="260" r:id="rId8"/>
    <p:sldId id="261" r:id="rId9"/>
    <p:sldId id="279" r:id="rId10"/>
    <p:sldId id="259" r:id="rId11"/>
    <p:sldId id="264" r:id="rId12"/>
    <p:sldId id="265" r:id="rId13"/>
    <p:sldId id="266" r:id="rId14"/>
    <p:sldId id="267" r:id="rId15"/>
    <p:sldId id="274" r:id="rId16"/>
    <p:sldId id="277" r:id="rId17"/>
    <p:sldId id="275" r:id="rId18"/>
    <p:sldId id="280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88" autoAdjust="0"/>
  </p:normalViewPr>
  <p:slideViewPr>
    <p:cSldViewPr>
      <p:cViewPr>
        <p:scale>
          <a:sx n="100" d="100"/>
          <a:sy n="100" d="100"/>
        </p:scale>
        <p:origin x="-4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F5B8-90F2-4417-8349-7260BEF3287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E673E-C65E-4D5F-9F42-2B75389C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673E-C65E-4D5F-9F42-2B75389CA7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626B7-3632-4F12-81B1-8FA868FB8C35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DD18-8E53-423E-8A33-647A7F9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playlist?list=PLLhem8_dLoaplspC5EjpThZHrpXH80gy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304800"/>
                <a:ext cx="7848600" cy="750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Review Passivity Definition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Textbook (Hassan)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Def. 5.1 : The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is passive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≥0 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Def. 5.3 :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is passive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  such that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2.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: A linear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passive if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&gt;0 , 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smtClean="0"/>
                  <a:t>Comment: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By Def.5.3,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=0 −→   0≥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−→  </m:t>
                    </m:r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𝑍𝑆𝑂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the system is stable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If by Def.5.1 it is passive, then by Def.5.3 it is passive but not vice versa. 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In our textbook, Def.5.3 is dominantly used. </a:t>
                </a:r>
              </a:p>
              <a:p>
                <a:pPr marL="342900" indent="-342900">
                  <a:buAutoNum type="arabicParenR" startAt="4"/>
                </a:pPr>
                <a:r>
                  <a:rPr lang="en-US" dirty="0" smtClean="0"/>
                  <a:t>What system is not-passive?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- A unstable system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- If the system is stable, to select the output determines the passivity.</a:t>
                </a:r>
              </a:p>
              <a:p>
                <a:r>
                  <a:rPr lang="en-US" dirty="0" smtClean="0"/>
                  <a:t>     </a:t>
                </a:r>
                <a:r>
                  <a:rPr lang="en-US" dirty="0"/>
                  <a:t>See Non-</a:t>
                </a:r>
                <a:r>
                  <a:rPr lang="en-US" dirty="0" err="1"/>
                  <a:t>Passivity_definition.slx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7848600" cy="7502118"/>
              </a:xfrm>
              <a:prstGeom prst="rect">
                <a:avLst/>
              </a:prstGeom>
              <a:blipFill rotWithShape="1">
                <a:blip r:embed="rId2"/>
                <a:stretch>
                  <a:fillRect l="-699" t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4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47" y="381000"/>
                <a:ext cx="7543800" cy="529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 skew – symmetric</a:t>
                </a:r>
              </a:p>
              <a:p>
                <a:endParaRPr lang="en-US" dirty="0"/>
              </a:p>
              <a:p>
                <a:r>
                  <a:rPr lang="en-US" dirty="0" smtClean="0"/>
                  <a:t>  1) symmetric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2) skew – symmetric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b="0" dirty="0" smtClean="0"/>
                  <a:t>ex.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>  </a:t>
                </a:r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</a:rPr>
                      <m:t>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𝑐𝑜𝑚𝑝𝑙𝑒𝑥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  −→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all real eigenvalues are zero</a:t>
                </a:r>
              </a:p>
              <a:p>
                <a:endParaRPr lang="en-US" dirty="0"/>
              </a:p>
              <a:p>
                <a:r>
                  <a:rPr lang="en-US" dirty="0" smtClean="0"/>
                  <a:t> 4)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   −→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𝐴𝑥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   ∀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7" y="381000"/>
                <a:ext cx="7543800" cy="5294270"/>
              </a:xfrm>
              <a:prstGeom prst="rect">
                <a:avLst/>
              </a:prstGeom>
              <a:blipFill rotWithShape="1">
                <a:blip r:embed="rId2"/>
                <a:stretch>
                  <a:fillRect l="-485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62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81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Ex.12.2 : Consider </a:t>
            </a:r>
            <a:r>
              <a:rPr lang="en-US" b="1" dirty="0" smtClean="0"/>
              <a:t>Ex.9.15 to be  continue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23453"/>
                <a:ext cx="7870479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m-link  robot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  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</a:p>
              <a:p>
                <a:r>
                  <a:rPr lang="en-US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3453"/>
                <a:ext cx="7870479" cy="1797159"/>
              </a:xfrm>
              <a:prstGeom prst="rect">
                <a:avLst/>
              </a:prstGeom>
              <a:blipFill rotWithShape="1">
                <a:blip r:embed="rId2"/>
                <a:stretch>
                  <a:fillRect l="-62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2514600"/>
                <a:ext cx="7696200" cy="288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By the Lemma 12.1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Where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 conclusion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7696200" cy="2883738"/>
              </a:xfrm>
              <a:prstGeom prst="rect">
                <a:avLst/>
              </a:prstGeom>
              <a:blipFill rotWithShape="1">
                <a:blip r:embed="rId3"/>
                <a:stretch>
                  <a:fillRect l="-633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2426" y="507517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53" y="5526129"/>
                <a:ext cx="782002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  −→</m:t>
                    </m:r>
                    <m:r>
                      <a:rPr lang="en-US" b="0" i="1" smtClean="0">
                        <a:latin typeface="Cambria Math"/>
                      </a:rPr>
                      <m:t>𝑃𝐷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𝑐𝑜𝑛𝑡𝑟𝑜𝑙𝑙𝑒𝑟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𝑤𝑖𝑡h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gravity compensation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" y="5526129"/>
                <a:ext cx="7820026" cy="390748"/>
              </a:xfrm>
              <a:prstGeom prst="rect">
                <a:avLst/>
              </a:prstGeom>
              <a:blipFill rotWithShape="1">
                <a:blip r:embed="rId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33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41637"/>
            <a:ext cx="429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%% </a:t>
            </a:r>
            <a:r>
              <a:rPr lang="en-US" dirty="0" err="1" smtClean="0"/>
              <a:t>Krasovski</a:t>
            </a:r>
            <a:r>
              <a:rPr lang="en-US" dirty="0" smtClean="0"/>
              <a:t> Passivity  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Ytube</a:t>
            </a:r>
            <a:r>
              <a:rPr lang="en-US" dirty="0" smtClean="0"/>
              <a:t>:  </a:t>
            </a:r>
            <a:r>
              <a:rPr lang="en-US" dirty="0">
                <a:hlinkClick r:id="rId2"/>
              </a:rPr>
              <a:t>TC 2.3 Non-Linear Control Systems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1579"/>
            <a:ext cx="64674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5906184"/>
                <a:ext cx="4445704" cy="760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storage function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ym typeface="Wingdings" pitchFamily="2" charset="2"/>
                  </a:rPr>
                  <a:t> No control information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906184"/>
                <a:ext cx="4445704" cy="760465"/>
              </a:xfrm>
              <a:prstGeom prst="rect">
                <a:avLst/>
              </a:prstGeom>
              <a:blipFill rotWithShape="1">
                <a:blip r:embed="rId4"/>
                <a:stretch>
                  <a:fillRect l="-109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8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9" y="1465783"/>
            <a:ext cx="6115050" cy="241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9" y="4114800"/>
            <a:ext cx="5895975" cy="26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33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Boost Converter:  </a:t>
            </a:r>
            <a:r>
              <a:rPr lang="en-US" dirty="0" err="1" smtClean="0"/>
              <a:t>DC_in</a:t>
            </a:r>
            <a:r>
              <a:rPr lang="en-US" dirty="0" smtClean="0"/>
              <a:t>  – to – </a:t>
            </a:r>
            <a:r>
              <a:rPr lang="en-US" dirty="0" err="1" smtClean="0"/>
              <a:t>DC_out</a:t>
            </a:r>
            <a:r>
              <a:rPr lang="en-US" dirty="0" smtClean="0"/>
              <a:t>, </a:t>
            </a:r>
            <a:r>
              <a:rPr lang="en-US" dirty="0" err="1" smtClean="0"/>
              <a:t>DC_in</a:t>
            </a:r>
            <a:r>
              <a:rPr lang="en-US" dirty="0" smtClean="0"/>
              <a:t> &lt;= </a:t>
            </a:r>
            <a:r>
              <a:rPr lang="en-US" dirty="0" err="1" smtClean="0"/>
              <a:t>DC_out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: Controller : switching period (duty ration)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-  Diode:  also On-Off due to the switch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67818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4801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new state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4343400"/>
                <a:ext cx="8763000" cy="240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storage function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V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𝑑𝑒𝑠𝑖𝑟𝑒𝑑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𝑑𝑢𝑡𝑦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𝑐𝑦𝑐𝑙𝑒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output :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  −</m:t>
                    </m:r>
                    <m:r>
                      <a:rPr lang="en-US" b="0" i="1" dirty="0" smtClean="0">
                        <a:latin typeface="Cambria Math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ZSO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−→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  −→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−→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err="1" smtClean="0">
                    <a:sym typeface="Wingdings" pitchFamily="2" charset="2"/>
                  </a:rPr>
                  <a:t>asympt.stable</a:t>
                </a:r>
                <a:r>
                  <a:rPr lang="en-US" dirty="0" smtClean="0">
                    <a:sym typeface="Wingdings" pitchFamily="2" charset="2"/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%% in general the storage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43400"/>
                <a:ext cx="8763000" cy="2404056"/>
              </a:xfrm>
              <a:prstGeom prst="rect">
                <a:avLst/>
              </a:prstGeom>
              <a:blipFill rotWithShape="1">
                <a:blip r:embed="rId3"/>
                <a:stretch>
                  <a:fillRect l="-556" b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28600"/>
                <a:ext cx="8153400" cy="149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err="1" smtClean="0"/>
                  <a:t>Krasovskii</a:t>
                </a:r>
                <a:r>
                  <a:rPr lang="en-US" dirty="0" smtClean="0"/>
                  <a:t> passivity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Define the storage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𝑄𝑓</m:t>
                      </m:r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&gt;0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153400" cy="1496885"/>
              </a:xfrm>
              <a:prstGeom prst="rect">
                <a:avLst/>
              </a:prstGeom>
              <a:blipFill rotWithShape="1">
                <a:blip r:embed="rId2"/>
                <a:stretch>
                  <a:fillRect l="-598" t="-2041"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1" y="1905000"/>
                <a:ext cx="8115299" cy="66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Definition: The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𝑖𝑠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𝑠𝑎𝑖𝑑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𝑡𝑜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𝑏𝑒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𝐾𝑟𝑎𝑠𝑜𝑣𝑠𝑘𝑖𝑖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passive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output of the system </a:t>
                </a:r>
                <a:r>
                  <a:rPr lang="en-US" dirty="0" smtClean="0"/>
                  <a:t>such that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1" y="1905000"/>
                <a:ext cx="8115299" cy="661400"/>
              </a:xfrm>
              <a:prstGeom prst="rect">
                <a:avLst/>
              </a:prstGeom>
              <a:blipFill rotWithShape="1">
                <a:blip r:embed="rId3"/>
                <a:stretch>
                  <a:fillRect l="-601" t="-463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7" y="2743200"/>
            <a:ext cx="68865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35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391400" cy="411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0999" y="1524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Simulation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48768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Comment: </a:t>
            </a:r>
          </a:p>
          <a:p>
            <a:r>
              <a:rPr lang="en-US" dirty="0" smtClean="0"/>
              <a:t>-The desired S.S. input stabilizes the system</a:t>
            </a:r>
          </a:p>
          <a:p>
            <a:r>
              <a:rPr lang="en-US" dirty="0" smtClean="0"/>
              <a:t>-Undesired transients</a:t>
            </a:r>
          </a:p>
          <a:p>
            <a:r>
              <a:rPr lang="en-US" dirty="0" smtClean="0"/>
              <a:t>-Lone settling time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input / output shaping  good results  see the </a:t>
            </a:r>
            <a:r>
              <a:rPr lang="en-US" dirty="0" err="1" smtClean="0">
                <a:sym typeface="Wingdings" pitchFamily="2" charset="2"/>
              </a:rPr>
              <a:t>Ytube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762000"/>
            <a:ext cx="4221156" cy="247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09600"/>
            <a:ext cx="3810000" cy="258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32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2" y="609600"/>
            <a:ext cx="8163976" cy="556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58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67056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57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200" y="5334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HW_5.1 </a:t>
            </a:r>
          </a:p>
          <a:p>
            <a:endParaRPr lang="en-US" dirty="0"/>
          </a:p>
          <a:p>
            <a:r>
              <a:rPr lang="en-US" dirty="0" smtClean="0"/>
              <a:t>   - Feedback Stabilization </a:t>
            </a:r>
            <a:r>
              <a:rPr lang="en-US" dirty="0"/>
              <a:t> </a:t>
            </a:r>
            <a:r>
              <a:rPr lang="en-US" dirty="0" smtClean="0"/>
              <a:t>/ Passivity based Control</a:t>
            </a:r>
          </a:p>
          <a:p>
            <a:endParaRPr lang="en-US" dirty="0"/>
          </a:p>
          <a:p>
            <a:r>
              <a:rPr lang="en-US" dirty="0" smtClean="0"/>
              <a:t>  - The original plant should not be changed !!</a:t>
            </a:r>
          </a:p>
          <a:p>
            <a:endParaRPr lang="en-US" dirty="0"/>
          </a:p>
          <a:p>
            <a:r>
              <a:rPr lang="en-US" dirty="0" smtClean="0"/>
              <a:t>    The  controller you designed is added to the original plant.</a:t>
            </a:r>
          </a:p>
          <a:p>
            <a:endParaRPr lang="en-US" dirty="0"/>
          </a:p>
          <a:p>
            <a:r>
              <a:rPr lang="en-US" dirty="0" smtClean="0"/>
              <a:t>HW_5.2 : Back Stepping </a:t>
            </a:r>
          </a:p>
          <a:p>
            <a:endParaRPr lang="en-US" dirty="0"/>
          </a:p>
          <a:p>
            <a:r>
              <a:rPr lang="en-US" dirty="0" smtClean="0"/>
              <a:t>  - To stabilize a system, there are several ways to do it. In yours (except one person),  you designed the controller by the </a:t>
            </a:r>
            <a:r>
              <a:rPr lang="en-US" dirty="0" err="1" smtClean="0"/>
              <a:t>BackStepping</a:t>
            </a:r>
            <a:r>
              <a:rPr lang="en-US" dirty="0" smtClean="0"/>
              <a:t> !!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41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457200"/>
                <a:ext cx="8686800" cy="497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12.3 Observer-Base Control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Plant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Observer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Error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−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−</m:t>
                      </m:r>
                      <m:r>
                        <a:rPr lang="en-US" b="0" i="1" dirty="0" smtClean="0">
                          <a:latin typeface="Cambria Math"/>
                        </a:rPr>
                        <m:t>𝐻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−</m:t>
                      </m:r>
                      <m:r>
                        <a:rPr lang="en-US" b="0" i="1" dirty="0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    (12.12)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Assume the origin of (12.12) is </a:t>
                </a:r>
                <a:r>
                  <a:rPr lang="en-US" dirty="0" err="1" smtClean="0"/>
                  <a:t>exp.stable</a:t>
                </a:r>
                <a:r>
                  <a:rPr lang="en-US" dirty="0" smtClean="0"/>
                  <a:t>, i.e.,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&gt;0 , </m:t>
                    </m:r>
                  </m:oMath>
                </a14:m>
                <a:r>
                  <a:rPr lang="en-US" dirty="0" smtClean="0"/>
                  <a:t>such that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Now the observer base controlled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       (12.13)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Is (12.13) </a:t>
                </a:r>
                <a:r>
                  <a:rPr lang="en-US" dirty="0" err="1" smtClean="0"/>
                  <a:t>asymp.stable</a:t>
                </a:r>
                <a:r>
                  <a:rPr lang="en-US" dirty="0" smtClean="0"/>
                  <a:t> at the origin?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"/>
                <a:ext cx="8686800" cy="4974503"/>
              </a:xfrm>
              <a:prstGeom prst="rect">
                <a:avLst/>
              </a:prstGeom>
              <a:blipFill rotWithShape="1">
                <a:blip r:embed="rId2"/>
                <a:stretch>
                  <a:fillRect l="-561" t="-61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73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04800"/>
                <a:ext cx="8795100" cy="4559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Th.12.1  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asymp.stable</a:t>
                </a:r>
                <a:r>
                  <a:rPr lang="en-US" dirty="0" smtClean="0"/>
                  <a:t> , the origin of (12.13) is </a:t>
                </a:r>
                <a:r>
                  <a:rPr lang="en-US" dirty="0" err="1" smtClean="0"/>
                  <a:t>asymp.stable</a:t>
                </a:r>
                <a:r>
                  <a:rPr lang="en-US" dirty="0" smtClean="0"/>
                  <a:t>. 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                                     is </a:t>
                </a:r>
                <a:r>
                  <a:rPr lang="en-US" dirty="0" err="1" smtClean="0"/>
                  <a:t>exp.stable</a:t>
                </a:r>
                <a:r>
                  <a:rPr lang="en-US" dirty="0" smtClean="0"/>
                  <a:t>, then                                       </a:t>
                </a:r>
                <a:r>
                  <a:rPr lang="en-US" dirty="0" err="1" smtClean="0"/>
                  <a:t>exp.stable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Two results are local results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 If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input-to-state stable, (12.13) is globally </a:t>
                </a:r>
                <a:r>
                  <a:rPr lang="en-US" dirty="0" err="1" smtClean="0"/>
                  <a:t>asym.stable</a:t>
                </a:r>
                <a:endParaRPr lang="en-US" dirty="0" smtClean="0"/>
              </a:p>
              <a:p>
                <a:r>
                  <a:rPr lang="en-US" dirty="0" smtClean="0"/>
                  <a:t> at the origin. For global stability,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(12.12) holds globally and the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𝛾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b="1" dirty="0" smtClean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/>
                  <a:t> is ISS</a:t>
                </a:r>
                <a:r>
                  <a:rPr lang="en-US" dirty="0" smtClean="0"/>
                  <a:t>, the origin</a:t>
                </a:r>
              </a:p>
              <a:p>
                <a:r>
                  <a:rPr lang="en-US" dirty="0" smtClean="0"/>
                  <a:t>of (12.13) is globally </a:t>
                </a:r>
                <a:r>
                  <a:rPr lang="en-US" dirty="0" err="1" smtClean="0"/>
                  <a:t>asymp.stable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"/>
                <a:ext cx="8795100" cy="4559966"/>
              </a:xfrm>
              <a:prstGeom prst="rect">
                <a:avLst/>
              </a:prstGeom>
              <a:blipFill rotWithShape="1">
                <a:blip r:embed="rId2"/>
                <a:stretch>
                  <a:fillRect l="-55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5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5212" y="228600"/>
                <a:ext cx="845820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Review : ISS</a:t>
                </a:r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With bounded input , bounded state </a:t>
                </a:r>
                <a:r>
                  <a:rPr lang="en-US" dirty="0" smtClean="0"/>
                  <a:t> Consider </a:t>
                </a:r>
                <a:r>
                  <a:rPr lang="en-US" dirty="0"/>
                  <a:t>with a bounded continuous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When the unforced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dirty="0"/>
                  <a:t> is globally </a:t>
                </a:r>
                <a:r>
                  <a:rPr lang="en-US" dirty="0" err="1"/>
                  <a:t>asymp.stable</a:t>
                </a:r>
                <a:r>
                  <a:rPr lang="en-US" dirty="0"/>
                  <a:t>, </a:t>
                </a:r>
              </a:p>
              <a:p>
                <a:pPr latinLnBrk="1"/>
                <a:r>
                  <a:rPr lang="en-US" dirty="0"/>
                  <a:t>the forced system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is stable,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bounded? </a:t>
                </a:r>
              </a:p>
              <a:p>
                <a:endParaRPr lang="en-US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Linear system : Yes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Non-linear : not always. </a:t>
                </a:r>
              </a:p>
              <a:p>
                <a:endParaRPr lang="en-US" dirty="0"/>
              </a:p>
              <a:p>
                <a:r>
                  <a:rPr lang="en-US" dirty="0" smtClean="0"/>
                  <a:t>If the system is ISS, then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∀ 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b="1" dirty="0" smtClean="0"/>
                  <a:t>, bounded,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is bounded  </a:t>
                </a:r>
              </a:p>
              <a:p>
                <a:endParaRPr lang="en-US" b="1" dirty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Lemma 4.5 : </a:t>
                </a:r>
              </a:p>
              <a:p>
                <a:pPr lvl="0" latinLnBrk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continuously differentiable , and globally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0" latinLnBrk="1"/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,0)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globally </a:t>
                </a:r>
                <a:r>
                  <a:rPr lang="en-US" dirty="0"/>
                  <a:t>exponentially stable, </a:t>
                </a:r>
              </a:p>
              <a:p>
                <a:pPr latinLnBrk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ISS       - The end-</a:t>
                </a:r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2" y="228600"/>
                <a:ext cx="8458200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649" t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52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12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99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9931" y="304800"/>
                <a:ext cx="8077200" cy="177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Ch.12  Output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Linearized system</a:t>
                </a:r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𝐵𝑢</m:t>
                      </m:r>
                      <m:r>
                        <a:rPr lang="en-US" b="0" i="1" dirty="0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Ob</a:t>
                </a:r>
                <a:r>
                  <a:rPr lang="en-US" dirty="0" smtClean="0"/>
                  <a:t>server based controiller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𝐵𝑢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   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𝐾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                     (12.2)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1" y="304800"/>
                <a:ext cx="8077200" cy="1771703"/>
              </a:xfrm>
              <a:prstGeom prst="rect">
                <a:avLst/>
              </a:prstGeom>
              <a:blipFill rotWithShape="1">
                <a:blip r:embed="rId2"/>
                <a:stretch>
                  <a:fillRect l="-679" t="-1718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2819400"/>
                <a:ext cx="6858000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𝐻𝐶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   </a:t>
                </a:r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19400"/>
                <a:ext cx="6858000" cy="8917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5043" y="2335494"/>
            <a:ext cx="548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closed loop of linearized system 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1000" y="3677174"/>
                <a:ext cx="8153400" cy="146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%% Separation </a:t>
                </a:r>
                <a:r>
                  <a:rPr lang="en-US" dirty="0" smtClean="0"/>
                  <a:t>principle  (prove it?)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𝐵𝐾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𝐿𝐶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77174"/>
                <a:ext cx="8153400" cy="1460913"/>
              </a:xfrm>
              <a:prstGeom prst="rect">
                <a:avLst/>
              </a:prstGeom>
              <a:blipFill rotWithShape="1">
                <a:blip r:embed="rId5"/>
                <a:stretch>
                  <a:fillRect l="-67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51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337" y="304800"/>
                <a:ext cx="8382000" cy="235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Review</a:t>
                </a:r>
                <a:r>
                  <a:rPr lang="en-US" dirty="0" smtClean="0"/>
                  <a:t> : Examp.9.2: pendulum  - Linearization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Pendulum to be stabilized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The steady state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𝑠𝑠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 smtClean="0"/>
                  <a:t>Choose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 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=−(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)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𝛿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7" y="304800"/>
                <a:ext cx="8382000" cy="2354940"/>
              </a:xfrm>
              <a:prstGeom prst="rect">
                <a:avLst/>
              </a:prstGeom>
              <a:blipFill rotWithShape="1">
                <a:blip r:embed="rId2"/>
                <a:stretch>
                  <a:fillRect l="-582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4651" y="832125"/>
                <a:ext cx="2256387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51" y="832125"/>
                <a:ext cx="2256387" cy="3821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6064" y="2788747"/>
                <a:ext cx="6705600" cy="276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Linearization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ym typeface="Wingdings" pitchFamily="2" charset="2"/>
                  </a:rPr>
                  <a:t> controllable,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,  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𝐵𝐾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 is Hurwitz 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𝐾𝑥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64" y="2788747"/>
                <a:ext cx="6705600" cy="2764668"/>
              </a:xfrm>
              <a:prstGeom prst="rect">
                <a:avLst/>
              </a:prstGeom>
              <a:blipFill rotWithShape="1">
                <a:blip r:embed="rId10"/>
                <a:stretch>
                  <a:fillRect l="-818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17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04800"/>
                <a:ext cx="8534400" cy="285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Examp.12.1 in (</a:t>
                </a:r>
                <a:r>
                  <a:rPr lang="en-US" b="1" dirty="0" smtClean="0"/>
                  <a:t>Continue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Examp</a:t>
                </a:r>
                <a:r>
                  <a:rPr lang="en-US" dirty="0" smtClean="0"/>
                  <a:t>. 9.2) , the measurement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Here the measurement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so that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Observer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observer system matrix A-HC is Hurwitz  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output controller is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04800"/>
                <a:ext cx="8534400" cy="2858988"/>
              </a:xfrm>
              <a:prstGeom prst="rect">
                <a:avLst/>
              </a:prstGeom>
              <a:blipFill rotWithShape="1">
                <a:blip r:embed="rId2"/>
                <a:stretch>
                  <a:fillRect l="-643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08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228600"/>
                <a:ext cx="8763000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b="1" dirty="0" smtClean="0"/>
                  <a:t>(previous ) </a:t>
                </a:r>
                <a:r>
                  <a:rPr lang="en-US" dirty="0" smtClean="0"/>
                  <a:t>Ch. 9.6 Passivity based Control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9.18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v"/>
                </a:pPr>
                <a:r>
                  <a:rPr lang="en-US" dirty="0"/>
                  <a:t>Theorem 9.1 If the system (9.18) is </a:t>
                </a:r>
                <a:r>
                  <a:rPr lang="en-US" dirty="0" smtClean="0"/>
                  <a:t> passive </a:t>
                </a:r>
                <a:r>
                  <a:rPr lang="en-US" dirty="0"/>
                  <a:t>with a radially unbounded </a:t>
                </a:r>
                <a:r>
                  <a:rPr lang="en-US" b="1" dirty="0" smtClean="0"/>
                  <a:t>positive definite </a:t>
                </a:r>
              </a:p>
              <a:p>
                <a:pPr lvl="0" latinLnBrk="1"/>
                <a:r>
                  <a:rPr lang="en-US" b="1" dirty="0" smtClean="0"/>
                  <a:t> </a:t>
                </a:r>
                <a:r>
                  <a:rPr lang="en-US" dirty="0"/>
                  <a:t>storage </a:t>
                </a:r>
                <a:r>
                  <a:rPr lang="en-US" dirty="0" smtClean="0"/>
                  <a:t> function and Zero-state observable. then </a:t>
                </a:r>
                <a:r>
                  <a:rPr lang="en-US" dirty="0"/>
                  <a:t>the origin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can be </a:t>
                </a:r>
                <a:r>
                  <a:rPr lang="en-US" b="1" dirty="0"/>
                  <a:t>globally stabilized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</m:oMath>
                </a14:m>
                <a:r>
                  <a:rPr lang="en-US" dirty="0"/>
                  <a:t> is any </a:t>
                </a:r>
                <a:r>
                  <a:rPr lang="en-US" dirty="0" smtClean="0"/>
                  <a:t>locally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 </a:t>
                </a:r>
                <a:r>
                  <a:rPr lang="en-US" dirty="0"/>
                  <a:t>function such </a:t>
                </a:r>
                <a:r>
                  <a:rPr lang="en-US" dirty="0" smtClean="0"/>
                  <a:t>that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 ∀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≠0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763000" cy="2590261"/>
              </a:xfrm>
              <a:prstGeom prst="rect">
                <a:avLst/>
              </a:prstGeom>
              <a:blipFill rotWithShape="1">
                <a:blip r:embed="rId2"/>
                <a:stretch>
                  <a:fillRect l="-626" t="-1179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2733338"/>
                <a:ext cx="7924800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Proof:   By definition </a:t>
                </a:r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≥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/>
                      </a:rPr>
                      <m:t> ≤  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33338"/>
                <a:ext cx="7924800" cy="680123"/>
              </a:xfrm>
              <a:prstGeom prst="rect">
                <a:avLst/>
              </a:prstGeom>
              <a:blipFill rotWithShape="1">
                <a:blip r:embed="rId3"/>
                <a:stretch>
                  <a:fillRect l="-692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0040" y="3438861"/>
            <a:ext cx="553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By the Zero-state observable , globally </a:t>
            </a:r>
            <a:r>
              <a:rPr lang="en-US" dirty="0" err="1" smtClean="0">
                <a:sym typeface="Wingdings" pitchFamily="2" charset="2"/>
              </a:rPr>
              <a:t>asymp</a:t>
            </a:r>
            <a:r>
              <a:rPr lang="en-US" dirty="0" smtClean="0">
                <a:sym typeface="Wingdings" pitchFamily="2" charset="2"/>
              </a:rPr>
              <a:t>. stable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267200"/>
            <a:ext cx="651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output feedback controller to stabilize if the plant is passive.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flexibility to select the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81000"/>
                <a:ext cx="8763000" cy="132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12.2 Passivity- Based Control</a:t>
                </a:r>
              </a:p>
              <a:p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,  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 , 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              (12.6)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is globally stabilized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&gt;0 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latin typeface="Cambria Math"/>
                  </a:rPr>
                  <a:t>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                                     (12.7)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000"/>
                <a:ext cx="8763000" cy="1328056"/>
              </a:xfrm>
              <a:prstGeom prst="rect">
                <a:avLst/>
              </a:prstGeom>
              <a:blipFill rotWithShape="1">
                <a:blip r:embed="rId2"/>
                <a:stretch>
                  <a:fillRect l="-417" t="-2304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2057400"/>
            <a:ext cx="840532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822" y="1600200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 controller with output derivative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0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304800"/>
                <a:ext cx="7848600" cy="448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S.S. of the  first order TF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latin typeface="Cambria Math"/>
                        </a:rPr>
                        <m:t>𝜔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 , </m:t>
                      </m:r>
                      <m:r>
                        <a:rPr lang="en-US" b="0" i="1" dirty="0" smtClean="0">
                          <a:latin typeface="Cambria Math"/>
                        </a:rPr>
                        <m:t>𝑧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𝜏</m:t>
                          </m:r>
                        </m:den>
                      </m:f>
                      <m:r>
                        <a:rPr lang="en-US" b="0" i="0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                                            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Lemma 12.1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Consider (12.6)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=(−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&gt;0.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Suppose  (12.7) is </a:t>
                </a:r>
                <a:endParaRPr lang="en-US" dirty="0"/>
              </a:p>
              <a:p>
                <a:r>
                  <a:rPr lang="en-US" dirty="0" smtClean="0"/>
                  <a:t>  -passive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 ,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- ZSO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=0  −→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Then the closed loop (12.6) is </a:t>
                </a:r>
                <a:r>
                  <a:rPr lang="en-US" dirty="0" err="1" smtClean="0"/>
                  <a:t>asymp.stable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7848600" cy="4481548"/>
              </a:xfrm>
              <a:prstGeom prst="rect">
                <a:avLst/>
              </a:prstGeom>
              <a:blipFill rotWithShape="1">
                <a:blip r:embed="rId2"/>
                <a:stretch>
                  <a:fillRect l="-699" t="-680" b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14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2921" y="286434"/>
                <a:ext cx="5105400" cy="2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b="1" dirty="0" smtClean="0"/>
                  <a:t>Review : Ex. 9.15</a:t>
                </a:r>
              </a:p>
              <a:p>
                <a:r>
                  <a:rPr lang="en-US" dirty="0" smtClean="0"/>
                  <a:t>    m-link  robot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Set 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Select a controller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  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𝐷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1" y="286434"/>
                <a:ext cx="5105400" cy="2628155"/>
              </a:xfrm>
              <a:prstGeom prst="rect">
                <a:avLst/>
              </a:prstGeom>
              <a:blipFill rotWithShape="1">
                <a:blip r:embed="rId2"/>
                <a:stretch>
                  <a:fillRect l="-955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598386"/>
                <a:ext cx="3185296" cy="1770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q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 −2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r>
                        <a:rPr lang="en-US" b="0" i="1" dirty="0" smtClean="0">
                          <a:latin typeface="Cambria Math"/>
                        </a:rPr>
                        <m:t>)=−(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−2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r>
                        <a:rPr lang="en-US" b="0" i="1" dirty="0" smtClean="0">
                          <a:latin typeface="Cambria Math"/>
                        </a:rPr>
                        <m:t>)^</m:t>
                      </m:r>
                      <m:r>
                        <a:rPr lang="en-US" b="0" i="1" dirty="0" smtClean="0">
                          <a:latin typeface="Cambria Math"/>
                        </a:rPr>
                        <m:t>𝑇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D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: gravity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total potential energy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98386"/>
                <a:ext cx="3185296" cy="1770741"/>
              </a:xfrm>
              <a:prstGeom prst="rect">
                <a:avLst/>
              </a:prstGeom>
              <a:blipFill rotWithShape="1">
                <a:blip r:embed="rId3"/>
                <a:stretch>
                  <a:fillRect l="-1724" t="-1375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2167" y="3048000"/>
                <a:ext cx="4383764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Select a storage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7" y="3048000"/>
                <a:ext cx="4383764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111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3552239"/>
                <a:ext cx="600850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52239"/>
                <a:ext cx="6008504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2921" y="4267200"/>
                <a:ext cx="6587637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−→</m:t>
                    </m:r>
                    <m:r>
                      <a:rPr lang="en-US" b="0" i="1" dirty="0" smtClean="0">
                        <a:latin typeface="Cambria Math"/>
                      </a:rPr>
                      <m:t>𝑝𝑎𝑠𝑠𝑖𝑣𝑒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=0 −→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=0  −→  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=0  −→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latin typeface="Cambria Math"/>
                      </a:rPr>
                      <m:t>=0 −−. </m:t>
                    </m:r>
                    <m:r>
                      <a:rPr lang="en-US" b="0" i="1" dirty="0" smtClean="0"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ZSO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1" y="4267200"/>
                <a:ext cx="6587637" cy="667747"/>
              </a:xfrm>
              <a:prstGeom prst="rect">
                <a:avLst/>
              </a:prstGeom>
              <a:blipFill rotWithShape="1">
                <a:blip r:embed="rId6"/>
                <a:stretch>
                  <a:fillRect l="-74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28600" y="5334000"/>
            <a:ext cx="353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closed loop is </a:t>
            </a:r>
            <a:r>
              <a:rPr lang="en-US" dirty="0" err="1" smtClean="0"/>
              <a:t>asym.stable</a:t>
            </a:r>
            <a:r>
              <a:rPr lang="en-US" dirty="0" smtClean="0"/>
              <a:t> with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8586" y="5930020"/>
                <a:ext cx="782002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  −→</m:t>
                    </m:r>
                    <m:r>
                      <a:rPr lang="en-US" b="0" i="1" smtClean="0">
                        <a:latin typeface="Cambria Math"/>
                      </a:rPr>
                      <m:t>𝑃𝐷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𝑐𝑜𝑛𝑡𝑟𝑜𝑙𝑙𝑒𝑟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𝑤𝑖𝑡h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gravity compensation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6" y="5930020"/>
                <a:ext cx="7820026" cy="390748"/>
              </a:xfrm>
              <a:prstGeom prst="rect">
                <a:avLst/>
              </a:prstGeom>
              <a:blipFill rotWithShape="1">
                <a:blip r:embed="rId7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2802</Words>
  <Application>Microsoft Office PowerPoint</Application>
  <PresentationFormat>On-screen Show (4:3)</PresentationFormat>
  <Paragraphs>236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56</cp:revision>
  <dcterms:created xsi:type="dcterms:W3CDTF">2024-06-07T11:53:15Z</dcterms:created>
  <dcterms:modified xsi:type="dcterms:W3CDTF">2024-06-13T12:39:19Z</dcterms:modified>
</cp:coreProperties>
</file>