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5" r:id="rId2"/>
    <p:sldId id="256" r:id="rId3"/>
    <p:sldId id="269" r:id="rId4"/>
    <p:sldId id="271" r:id="rId5"/>
    <p:sldId id="270" r:id="rId6"/>
    <p:sldId id="257" r:id="rId7"/>
    <p:sldId id="261" r:id="rId8"/>
    <p:sldId id="274" r:id="rId9"/>
    <p:sldId id="273" r:id="rId10"/>
    <p:sldId id="276" r:id="rId11"/>
    <p:sldId id="277" r:id="rId12"/>
    <p:sldId id="278" r:id="rId13"/>
    <p:sldId id="279" r:id="rId14"/>
    <p:sldId id="281" r:id="rId15"/>
    <p:sldId id="280" r:id="rId16"/>
    <p:sldId id="258" r:id="rId17"/>
    <p:sldId id="259" r:id="rId18"/>
    <p:sldId id="260" r:id="rId19"/>
    <p:sldId id="263" r:id="rId20"/>
    <p:sldId id="268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3" autoAdjust="0"/>
    <p:restoredTop sz="94660"/>
  </p:normalViewPr>
  <p:slideViewPr>
    <p:cSldViewPr>
      <p:cViewPr>
        <p:scale>
          <a:sx n="90" d="100"/>
          <a:sy n="90" d="100"/>
        </p:scale>
        <p:origin x="-592" y="1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7F578-D947-4DDA-9CAD-64460013FCED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AD04E-268F-4BBD-A84A-D9874BF06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D04E-268F-4BBD-A84A-D9874BF06E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6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E89B-84B9-4AC7-87E7-EA7113CAF3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6E12-5B1B-4562-AA4F-299E7AFB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hebfun.org/examples/ode-linear/FrozenCoeff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/>
            <a:r>
              <a:rPr lang="en-US" b="1" dirty="0"/>
              <a:t>Mid-Term: May.29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May 20</a:t>
            </a:r>
            <a:r>
              <a:rPr lang="en-US" dirty="0"/>
              <a:t>., Monday (Ch.1 ~ 4: closed book)</a:t>
            </a:r>
          </a:p>
          <a:p>
            <a:pPr latinLnBrk="1"/>
            <a:r>
              <a:rPr lang="en-US" dirty="0"/>
              <a:t>Final Class: June.20</a:t>
            </a:r>
          </a:p>
          <a:p>
            <a:pPr latinLnBrk="1"/>
            <a:r>
              <a:rPr lang="en-US" b="1" dirty="0"/>
              <a:t>Final Exam: Jun.24 Monday.(closed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7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260" y="332656"/>
                <a:ext cx="8352928" cy="5273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Theorem .4.1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&gt;0 , </m:t>
                    </m:r>
                    <m:r>
                      <a:rPr lang="en-US" i="1">
                        <a:latin typeface="Cambria Math"/>
                      </a:rPr>
                      <m:t>𝑃𝐷𝐹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(in locally or globally) 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1) uniform </a:t>
                </a:r>
                <a:r>
                  <a:rPr lang="en-US" dirty="0"/>
                  <a:t>stable (locally or globally) if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≤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2)  </a:t>
                </a:r>
                <a:r>
                  <a:rPr lang="en-US" dirty="0"/>
                  <a:t>uniform asymptotic stable (locally or globally) if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≤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is exponentially stable (in locally or globally) if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≤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V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, (% here  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 two inequalities )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0" y="332656"/>
                <a:ext cx="8352928" cy="5273367"/>
              </a:xfrm>
              <a:prstGeom prst="rect">
                <a:avLst/>
              </a:prstGeom>
              <a:blipFill rotWithShape="1">
                <a:blip r:embed="rId2"/>
                <a:stretch>
                  <a:fillRect l="-657" t="-578" b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41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838" y="242323"/>
                <a:ext cx="8136904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Ex. 4.2 (scalar)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38" y="242323"/>
                <a:ext cx="8136904" cy="681982"/>
              </a:xfrm>
              <a:prstGeom prst="rect">
                <a:avLst/>
              </a:prstGeom>
              <a:blipFill rotWithShape="1">
                <a:blip r:embed="rId2"/>
                <a:stretch>
                  <a:fillRect l="-674" t="-4464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13854" y="1124744"/>
                <a:ext cx="7848872" cy="2194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/>
                  <a:t>Selecting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≤ 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By  theorem 4.1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, it is globally uniform asymptotic stable.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But not satisfy 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globally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exponential stability.(why? )</a:t>
                </a:r>
              </a:p>
              <a:p>
                <a:pPr latinLnBrk="1"/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54" y="1124744"/>
                <a:ext cx="7848872" cy="2194255"/>
              </a:xfrm>
              <a:prstGeom prst="rect">
                <a:avLst/>
              </a:prstGeom>
              <a:blipFill rotWithShape="1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1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4" y="260648"/>
                <a:ext cx="8280920" cy="6463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latinLnBrk="1">
                  <a:buFont typeface="Wingdings" pitchFamily="2" charset="2"/>
                  <a:buChar char="q"/>
                </a:pPr>
                <a:r>
                  <a:rPr lang="en-US" b="1" dirty="0" smtClean="0"/>
                  <a:t>4.2  Perturbed </a:t>
                </a:r>
                <a:r>
                  <a:rPr lang="en-US" b="1" dirty="0"/>
                  <a:t>Systems </a:t>
                </a:r>
                <a:endParaRPr lang="en-US" dirty="0"/>
              </a:p>
              <a:p>
                <a:pPr latinLnBrk="1"/>
                <a:r>
                  <a:rPr lang="en-US" dirty="0"/>
                  <a:t>Consider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(4.7)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  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And </a:t>
                </a:r>
                <a:r>
                  <a:rPr lang="en-US" dirty="0"/>
                  <a:t>it may be considered </a:t>
                </a:r>
                <a:r>
                  <a:rPr lang="en-US" dirty="0" smtClean="0"/>
                  <a:t>as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will be called a nominal </a:t>
                </a:r>
                <a:r>
                  <a:rPr lang="en-US" dirty="0" smtClean="0"/>
                  <a:t>system</a:t>
                </a:r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perturbation: modeling errors, aging, uncertainty, disturbance, </a:t>
                </a:r>
                <a:r>
                  <a:rPr lang="en-US" dirty="0" smtClean="0"/>
                  <a:t>…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%% in stochastic system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</m:t>
                      </m:r>
                      <m:r>
                        <a:rPr lang="en-US" b="0" i="0" smtClean="0"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</m:t>
                      </m:r>
                      <m:r>
                        <a:rPr lang="en-US" b="0" i="0" smtClean="0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white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noise</m:t>
                      </m:r>
                      <m:r>
                        <a:rPr lang="en-US" b="0" i="0" smtClean="0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</m:t>
                      </m:r>
                      <m:r>
                        <a:rPr lang="en-US" b="0" i="0" smtClean="0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  <m:r>
                        <a:rPr lang="en-US" b="0" i="0" smtClean="0">
                          <a:latin typeface="Cambria Math"/>
                        </a:rPr>
                        <m:t>(0, 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stability in MSE sense if </a:t>
                </a:r>
              </a:p>
              <a:p>
                <a:pPr lvl="0" latinLnBrk="1"/>
                <a:endParaRPr lang="en-US" dirty="0">
                  <a:sym typeface="Wingdings" pitchFamily="2" charset="2"/>
                </a:endParaRPr>
              </a:p>
              <a:p>
                <a:pPr lvl="0" latinLnBrk="1"/>
                <a:r>
                  <a:rPr lang="en-US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</m:oMath>
                </a14:m>
                <a:r>
                  <a:rPr lang="en-US" dirty="0" smtClean="0"/>
                  <a:t> are bounded. 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/>
                            <a:sym typeface="Wingdings" pitchFamily="2" charset="2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  <a:sym typeface="Wingdings" pitchFamily="2" charset="2"/>
                      </a:rPr>
                      <m:t>𝑨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sym typeface="Wingdings" pitchFamily="2" charset="2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 smtClean="0"/>
                  <a:t> is asymptotic stable,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 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bounded. 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𝐴𝑃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=−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0648"/>
                <a:ext cx="8280920" cy="6463308"/>
              </a:xfrm>
              <a:prstGeom prst="rect">
                <a:avLst/>
              </a:prstGeom>
              <a:blipFill rotWithShape="1">
                <a:blip r:embed="rId2"/>
                <a:stretch>
                  <a:fillRect l="-663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2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3528" y="116632"/>
                <a:ext cx="7848872" cy="1485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i="1" dirty="0" smtClean="0"/>
                  <a:t>Fact:  </a:t>
                </a:r>
                <a:r>
                  <a:rPr lang="en-US" i="1" dirty="0" err="1" smtClean="0"/>
                  <a:t>Exp.stable</a:t>
                </a:r>
                <a:r>
                  <a:rPr lang="en-US" i="1" dirty="0" smtClean="0"/>
                  <a:t> of the nominal Plant and bounded the perturbation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exp. Stable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exp. </a:t>
                </a:r>
                <a:r>
                  <a:rPr lang="en-US" dirty="0" smtClean="0"/>
                  <a:t>Stable,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6632"/>
                <a:ext cx="7848872" cy="1485984"/>
              </a:xfrm>
              <a:prstGeom prst="rect">
                <a:avLst/>
              </a:prstGeom>
              <a:blipFill rotWithShape="1">
                <a:blip r:embed="rId2"/>
                <a:stretch>
                  <a:fillRect l="-466" t="-204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1700808"/>
                <a:ext cx="7560840" cy="4079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 (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are the conditions for the exponential stability, in addition,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    </m:t>
                      </m:r>
                      <m:r>
                        <a:rPr lang="en-US" i="1">
                          <a:latin typeface="Cambria Math"/>
                        </a:rPr>
                        <m:t>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. And for </a:t>
                </a:r>
                <a:r>
                  <a:rPr lang="en-US" b="1" dirty="0"/>
                  <a:t>the perturbation bound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∀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≥0                            (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>
                          <a:latin typeface="Cambria Math"/>
                        </a:rPr>
                        <m:t>≤ 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exp. stable</a:t>
                </a:r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7560840" cy="4079963"/>
              </a:xfrm>
              <a:prstGeom prst="rect">
                <a:avLst/>
              </a:prstGeom>
              <a:blipFill rotWithShape="1"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9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2322" y="188640"/>
                <a:ext cx="8568952" cy="6741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Ex. 4.5 p.94: (the Region of attraction). Consider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−4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for the nominal plant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1. Nominal Plant is </a:t>
                </a:r>
                <a:r>
                  <a:rPr lang="en-US" dirty="0" err="1" smtClean="0"/>
                  <a:t>Asym</a:t>
                </a:r>
                <a:r>
                  <a:rPr lang="en-US" dirty="0" smtClean="0"/>
                  <a:t>. Stable, Let </a:t>
                </a:r>
                <a:r>
                  <a:rPr lang="en-US" dirty="0"/>
                  <a:t>the </a:t>
                </a:r>
                <a:r>
                  <a:rPr lang="en-US" dirty="0" err="1"/>
                  <a:t>Lyapunov</a:t>
                </a:r>
                <a:r>
                  <a:rPr lang="en-US" dirty="0"/>
                  <a:t> equation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𝑃𝐴</m:t>
                      </m:r>
                      <m:r>
                        <a:rPr lang="en-US" i="1">
                          <a:latin typeface="Cambria Math"/>
                        </a:rPr>
                        <m:t> = 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Q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0" smtClean="0"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eye</m:t>
                      </m:r>
                      <m:r>
                        <a:rPr lang="en-US">
                          <a:latin typeface="Cambria Math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1/8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1/8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0.2995,1.513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Select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𝑃𝑥</m:t>
                      </m:r>
                      <m:r>
                        <a:rPr lang="en-US" b="0" i="1" smtClean="0">
                          <a:latin typeface="Cambria Math"/>
                        </a:rPr>
                        <m:t>  −→ 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2. Perturbed system </a:t>
                </a:r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𝛽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+5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≤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29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𝛽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 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𝑃𝑥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 </m:t>
                    </m:r>
                  </m:oMath>
                </a14:m>
                <a:r>
                  <a:rPr lang="en-US" dirty="0" smtClean="0"/>
                  <a:t>        </a:t>
                </a:r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29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𝛽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29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𝛽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(1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2.2283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βc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atinLnBrk="1"/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r>
                      <a:rPr lang="en-US">
                        <a:latin typeface="Cambria Math"/>
                      </a:rPr>
                      <m:t>&lt;1/(2.2283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is  the domain of attraction </a:t>
                </a:r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22" y="188640"/>
                <a:ext cx="8568952" cy="6741141"/>
              </a:xfrm>
              <a:prstGeom prst="rect">
                <a:avLst/>
              </a:prstGeom>
              <a:blipFill rotWithShape="1">
                <a:blip r:embed="rId2"/>
                <a:stretch>
                  <a:fillRect l="-641"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7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260648"/>
                <a:ext cx="8064896" cy="4465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i="1" dirty="0"/>
                  <a:t>Fact:  </a:t>
                </a:r>
                <a:r>
                  <a:rPr lang="en-US" i="1" dirty="0" err="1" smtClean="0"/>
                  <a:t>Asymp.stable</a:t>
                </a:r>
                <a:r>
                  <a:rPr lang="en-US" i="1" dirty="0" smtClean="0"/>
                  <a:t> </a:t>
                </a:r>
                <a:r>
                  <a:rPr lang="en-US" i="1" dirty="0"/>
                  <a:t>of the nominal Plant </a:t>
                </a:r>
                <a:r>
                  <a:rPr lang="en-US" i="1" dirty="0" smtClean="0"/>
                  <a:t>with  </a:t>
                </a:r>
                <a:r>
                  <a:rPr lang="en-US" i="1" dirty="0"/>
                  <a:t>bounded the </a:t>
                </a:r>
                <a:r>
                  <a:rPr lang="en-US" i="1" dirty="0" smtClean="0"/>
                  <a:t>perturbation is not guaranteed the perturbed system stability </a:t>
                </a:r>
              </a:p>
              <a:p>
                <a:r>
                  <a:rPr lang="en-US" i="1" dirty="0" smtClean="0"/>
                  <a:t> </a:t>
                </a:r>
              </a:p>
              <a:p>
                <a:r>
                  <a:rPr lang="en-US" i="1" dirty="0" smtClean="0"/>
                  <a:t>Ex. </a:t>
                </a:r>
                <a:endParaRPr lang="en-US" i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𝑖𝑠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𝑢𝑛𝑘𝑛𝑜𝑤𝑛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Nominal plant is a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Solution: Assume the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=2,</m:t>
                    </m:r>
                  </m:oMath>
                </a14:m>
                <a:r>
                  <a:rPr lang="en-US" dirty="0"/>
                  <a:t> the solution is </a:t>
                </a:r>
              </a:p>
              <a:p>
                <a:pPr latinLnBrk="1"/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so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pPr lvl="0" latinLnBrk="1"/>
                <a:r>
                  <a:rPr lang="en-US" dirty="0"/>
                  <a:t>Select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asymptotic stable.</a:t>
                </a:r>
              </a:p>
              <a:p>
                <a:pPr lvl="0" latinLnBrk="1"/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∀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γ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unstable at the </a:t>
                </a:r>
                <a:r>
                  <a:rPr lang="en-US" dirty="0" smtClean="0"/>
                  <a:t>origin(why?)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%% exponential and </a:t>
                </a:r>
                <a:r>
                  <a:rPr lang="en-US" dirty="0" err="1" smtClean="0"/>
                  <a:t>asymp</a:t>
                </a:r>
                <a:r>
                  <a:rPr lang="en-US" dirty="0" smtClean="0"/>
                  <a:t>. Stable difference….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8064896" cy="4465453"/>
              </a:xfrm>
              <a:prstGeom prst="rect">
                <a:avLst/>
              </a:prstGeom>
              <a:blipFill rotWithShape="1">
                <a:blip r:embed="rId2"/>
                <a:stretch>
                  <a:fillRect l="-605" t="-683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12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7504" y="332656"/>
                <a:ext cx="8712968" cy="3752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dirty="0"/>
                  <a:t>4.3 </a:t>
                </a:r>
                <a:r>
                  <a:rPr lang="en-US" dirty="0" err="1"/>
                  <a:t>Boundedness</a:t>
                </a:r>
                <a:r>
                  <a:rPr lang="en-US" dirty="0"/>
                  <a:t> and Ultimate </a:t>
                </a:r>
                <a:r>
                  <a:rPr lang="en-US" dirty="0" err="1" smtClean="0"/>
                  <a:t>Boundedness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- No equilibrium point. </a:t>
                </a:r>
                <a:endParaRPr lang="en-US" dirty="0"/>
              </a:p>
              <a:p>
                <a:pPr latinLnBrk="1"/>
                <a:r>
                  <a:rPr lang="en-US" dirty="0"/>
                  <a:t>Consider a perturbed scalar system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  ,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is no equilibrium point. The solution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is bounded uniformly (independent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2656"/>
                <a:ext cx="8712968" cy="3752950"/>
              </a:xfrm>
              <a:prstGeom prst="rect">
                <a:avLst/>
              </a:prstGeom>
              <a:blipFill rotWithShape="1">
                <a:blip r:embed="rId2"/>
                <a:stretch>
                  <a:fillRect l="-630" t="-813" b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33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116632"/>
                <a:ext cx="813690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1">
                  <a:buFont typeface="Wingdings" pitchFamily="2" charset="2"/>
                  <a:buChar char="q"/>
                </a:pPr>
                <a:r>
                  <a:rPr lang="en-US" dirty="0"/>
                  <a:t>4.4 </a:t>
                </a:r>
                <a:r>
                  <a:rPr lang="en-US" b="1" dirty="0"/>
                  <a:t>Input-to-State stability (ISS - stability</a:t>
                </a:r>
                <a:r>
                  <a:rPr lang="en-US" b="1" dirty="0" smtClean="0"/>
                  <a:t>) </a:t>
                </a:r>
                <a:br>
                  <a:rPr lang="en-US" b="1" dirty="0" smtClean="0"/>
                </a:br>
                <a:endParaRPr lang="en-US" dirty="0"/>
              </a:p>
              <a:p>
                <a:pPr lvl="0" latinLnBrk="1"/>
                <a:r>
                  <a:rPr lang="en-US" dirty="0"/>
                  <a:t>Concept: With bounded input , bounded state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Consider with a bounded continuous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When </a:t>
                </a:r>
                <a:r>
                  <a:rPr lang="en-US" dirty="0"/>
                  <a:t>the unforced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dirty="0"/>
                  <a:t> is globally </a:t>
                </a:r>
                <a:r>
                  <a:rPr lang="en-US" dirty="0" err="1"/>
                  <a:t>asymp.stable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the </a:t>
                </a:r>
                <a:r>
                  <a:rPr lang="en-US" dirty="0"/>
                  <a:t>forced system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is </a:t>
                </a:r>
                <a:r>
                  <a:rPr lang="en-US" dirty="0"/>
                  <a:t>stable,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bounded?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136904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599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6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030" y="260648"/>
                <a:ext cx="8712968" cy="3036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Linear system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𝐵𝑢</m:t>
                      </m:r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𝑖𝑠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𝐻𝑢𝑟𝑤𝑖𝑡𝑧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Then </a:t>
                </a:r>
                <a:r>
                  <a:rPr lang="en-US" dirty="0"/>
                  <a:t>the solution</a:t>
                </a:r>
              </a:p>
              <a:p>
                <a:pPr latinLnBrk="1"/>
                <a:r>
                  <a:rPr lang="en-US" dirty="0"/>
                  <a:t> 		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𝐵𝑢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pPr latinLnBrk="1"/>
                <a:r>
                  <a:rPr lang="en-US" dirty="0" smtClean="0"/>
                  <a:t>is </a:t>
                </a:r>
                <a:r>
                  <a:rPr lang="en-US" dirty="0"/>
                  <a:t>bounded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Hence </a:t>
                </a:r>
                <a:r>
                  <a:rPr lang="en-US" dirty="0"/>
                  <a:t>the zero-state response is bounded for every bounded input.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0" y="260648"/>
                <a:ext cx="8712968" cy="3036344"/>
              </a:xfrm>
              <a:prstGeom prst="rect">
                <a:avLst/>
              </a:prstGeom>
              <a:blipFill rotWithShape="1">
                <a:blip r:embed="rId2"/>
                <a:stretch>
                  <a:fillRect l="-630" t="-1004" b="-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77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504" y="332656"/>
                <a:ext cx="8856984" cy="2338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Non-linear system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=−3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−3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asympt</a:t>
                </a:r>
                <a:r>
                  <a:rPr lang="en-US" dirty="0"/>
                  <a:t>. stable.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However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=2,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=1, 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      (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is unbounded.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2656"/>
                <a:ext cx="8856984" cy="2338204"/>
              </a:xfrm>
              <a:prstGeom prst="rect">
                <a:avLst/>
              </a:prstGeom>
              <a:blipFill rotWithShape="1">
                <a:blip r:embed="rId2"/>
                <a:stretch>
                  <a:fillRect l="-619" t="-1305" b="-3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1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7272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The last week </a:t>
            </a:r>
          </a:p>
          <a:p>
            <a:pPr marL="342900" indent="-342900">
              <a:buAutoNum type="arabicPeriod"/>
            </a:pPr>
            <a:r>
              <a:rPr lang="en-US" dirty="0" smtClean="0"/>
              <a:t>Definition of the stability </a:t>
            </a:r>
          </a:p>
          <a:p>
            <a:r>
              <a:rPr lang="en-US" dirty="0" smtClean="0"/>
              <a:t>  - Stable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Asymp</a:t>
            </a:r>
            <a:r>
              <a:rPr lang="en-US" dirty="0" smtClean="0"/>
              <a:t>. Stable</a:t>
            </a:r>
          </a:p>
          <a:p>
            <a:r>
              <a:rPr lang="en-US" dirty="0"/>
              <a:t> </a:t>
            </a:r>
            <a:r>
              <a:rPr lang="en-US" dirty="0" smtClean="0"/>
              <a:t> - Exponentially Stable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Lyapunov</a:t>
            </a:r>
            <a:r>
              <a:rPr lang="en-US" dirty="0" smtClean="0"/>
              <a:t> function</a:t>
            </a:r>
          </a:p>
          <a:p>
            <a:r>
              <a:rPr lang="en-US" dirty="0"/>
              <a:t> </a:t>
            </a:r>
            <a:r>
              <a:rPr lang="en-US" dirty="0" smtClean="0"/>
              <a:t> - Variable gradient method</a:t>
            </a:r>
          </a:p>
          <a:p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Laselle</a:t>
            </a:r>
            <a:r>
              <a:rPr lang="en-US" dirty="0" smtClean="0"/>
              <a:t>’ theorem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3. Several Regions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  - Domain of attraction : </a:t>
            </a:r>
          </a:p>
          <a:p>
            <a:endParaRPr lang="en-US" dirty="0"/>
          </a:p>
          <a:p>
            <a:r>
              <a:rPr lang="en-US" dirty="0" smtClean="0"/>
              <a:t>  - Invariant set :   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8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404664"/>
                <a:ext cx="8208912" cy="6196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Lemma 4.5 : </a:t>
                </a:r>
              </a:p>
              <a:p>
                <a:pPr lvl="0" latinLnBrk="1"/>
                <a:r>
                  <a:rPr lang="en-US" dirty="0" smtClean="0"/>
                  <a:t>Suppose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continuously differentiable , and globally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0" latinLnBrk="1"/>
                <a:r>
                  <a:rPr lang="en-US" dirty="0" smtClean="0"/>
                  <a:t>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,0)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globally </a:t>
                </a:r>
                <a:r>
                  <a:rPr lang="en-US" dirty="0"/>
                  <a:t>exponentially stable, </a:t>
                </a:r>
              </a:p>
              <a:p>
                <a:pPr latinLnBrk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ISS      </a:t>
                </a:r>
                <a:r>
                  <a:rPr lang="en-US" dirty="0" smtClean="0"/>
                  <a:t> - </a:t>
                </a:r>
                <a:r>
                  <a:rPr lang="en-US" dirty="0"/>
                  <a:t>The </a:t>
                </a:r>
                <a:r>
                  <a:rPr lang="en-US" dirty="0" smtClean="0"/>
                  <a:t>end-</a:t>
                </a:r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vl="0" latinLnBrk="1"/>
                <a:r>
                  <a:rPr lang="en-US" dirty="0"/>
                  <a:t>Ex. 4.12 : consider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 , then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𝑥𝑢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Let define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>
                        <a:latin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 , then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𝑥𝑢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𝑥𝑢</m:t>
                      </m:r>
                      <m:r>
                        <a:rPr lang="en-US" i="1">
                          <a:latin typeface="Cambria Math"/>
                        </a:rPr>
                        <m:t>≤ 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∀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%%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as an input,  for ISS  </a:t>
                </a:r>
                <a14:m>
                  <m:oMath xmlns:m="http://schemas.openxmlformats.org/officeDocument/2006/math">
                    <a:fld id="{8D8898E0-E3E1-4576-89F2-CD55C2E3C1FE}" type="mathplaceholder">
                      <a:rPr lang="en-US" i="1" smtClean="0">
                        <a:latin typeface="Cambria Math"/>
                      </a:rPr>
                      <a:t>Type equation here.</a:t>
                    </a:fld>
                  </m:oMath>
                </a14:m>
                <a:r>
                  <a:rPr lang="en-US" dirty="0" smtClean="0"/>
                  <a:t> For ISS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 which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𝑚𝑎𝑔𝑛𝑖𝑡𝑢𝑑𝑒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should be measured  (state  measureable!)</a:t>
                </a:r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8208912" cy="6196889"/>
              </a:xfrm>
              <a:prstGeom prst="rect">
                <a:avLst/>
              </a:prstGeom>
              <a:blipFill rotWithShape="1">
                <a:blip r:embed="rId2"/>
                <a:stretch>
                  <a:fillRect l="-594" t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7544" y="435729"/>
                <a:ext cx="653447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%% in stochastic system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</m:t>
                      </m:r>
                      <m:r>
                        <a:rPr lang="en-US"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</m:t>
                      </m:r>
                      <m:r>
                        <a:rPr lang="en-US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white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noise</m:t>
                      </m:r>
                      <m:r>
                        <a:rPr lang="en-US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</m:t>
                      </m:r>
                      <m:r>
                        <a:rPr lang="en-US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r>
                        <a:rPr lang="en-US">
                          <a:latin typeface="Cambria Math"/>
                        </a:rPr>
                        <m:t>(0, 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</a:t>
                </a:r>
                <a:r>
                  <a:rPr lang="en-US" dirty="0">
                    <a:sym typeface="Wingdings" pitchFamily="2" charset="2"/>
                  </a:rPr>
                  <a:t> stability in MSE sense if </a:t>
                </a:r>
              </a:p>
              <a:p>
                <a:pPr lvl="0" latinLnBrk="1"/>
                <a:endParaRPr lang="en-US" dirty="0">
                  <a:sym typeface="Wingdings" pitchFamily="2" charset="2"/>
                </a:endParaRPr>
              </a:p>
              <a:p>
                <a:pPr lvl="0" latinLnBrk="1"/>
                <a:r>
                  <a:rPr lang="en-US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are bounded. 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/>
                            <a:sym typeface="Wingdings" pitchFamily="2" charset="2"/>
                          </a:rPr>
                          <m:t>𝑵</m:t>
                        </m:r>
                      </m:sub>
                    </m:sSub>
                    <m:r>
                      <a:rPr lang="en-US" b="1" i="1" dirty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1" i="1" dirty="0">
                        <a:latin typeface="Cambria Math"/>
                        <a:sym typeface="Wingdings" pitchFamily="2" charset="2"/>
                      </a:rPr>
                      <m:t>𝑨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sym typeface="Wingdings" pitchFamily="2" charset="2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/>
                  <a:t> is asymptotic stable,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 ]</m:t>
                    </m:r>
                  </m:oMath>
                </a14:m>
                <a:r>
                  <a:rPr lang="en-US" dirty="0"/>
                  <a:t>  is bounded. 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𝐴𝑃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=−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marL="342900" lvl="0" indent="-342900" latinLnBrk="1">
                  <a:buAutoNum type="arabicParenR"/>
                </a:pPr>
                <a:r>
                  <a:rPr lang="en-US" dirty="0" smtClean="0"/>
                  <a:t>It is globally </a:t>
                </a:r>
                <a:r>
                  <a:rPr lang="en-US" dirty="0" err="1" smtClean="0"/>
                  <a:t>Liptshitz,Asym</a:t>
                </a:r>
                <a:r>
                  <a:rPr lang="en-US" dirty="0" smtClean="0"/>
                  <a:t>. Stable </a:t>
                </a:r>
                <a:endParaRPr lang="en-US" dirty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2) 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is unbounded   </a:t>
                </a:r>
                <a:r>
                  <a:rPr lang="en-US" dirty="0" smtClean="0">
                    <a:sym typeface="Wingdings" pitchFamily="2" charset="2"/>
                  </a:rPr>
                  <a:t> the output is bounded in MS sense.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5729"/>
                <a:ext cx="6534472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840" t="-767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47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35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8118" y="548679"/>
                <a:ext cx="8186330" cy="5238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 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𝐵𝑆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𝑚𝑐𝑠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𝑚𝑐𝑠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</m:t>
                      </m:r>
                      <m:r>
                        <a:rPr lang="en-US" b="0" i="0" smtClean="0">
                          <a:latin typeface="Cambria Math"/>
                        </a:rPr>
                        <m:t> 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Then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 -1 , -1   </a:t>
                </a:r>
                <a:r>
                  <a:rPr lang="en-US" dirty="0" smtClean="0">
                    <a:sym typeface="Wingdings" pitchFamily="2" charset="2"/>
                  </a:rPr>
                  <a:t>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dirty="0" smtClean="0"/>
                  <a:t> it is </a:t>
                </a:r>
                <a:r>
                  <a:rPr lang="en-US" dirty="0" err="1" smtClean="0"/>
                  <a:t>asym</a:t>
                </a:r>
                <a:r>
                  <a:rPr lang="en-US" dirty="0" smtClean="0"/>
                  <a:t>. Stable. 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unstable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8" y="548679"/>
                <a:ext cx="8186330" cy="5238101"/>
              </a:xfrm>
              <a:prstGeom prst="rect">
                <a:avLst/>
              </a:prstGeom>
              <a:blipFill rotWithShape="1">
                <a:blip r:embed="rId2"/>
                <a:stretch>
                  <a:fillRect l="-671" t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96409"/>
            <a:ext cx="4847952" cy="260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01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Time-varying system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r>
              <a:rPr lang="en-US" dirty="0" smtClean="0"/>
              <a:t>    - time varying mass systems – missiles, </a:t>
            </a:r>
          </a:p>
          <a:p>
            <a:r>
              <a:rPr lang="en-US" dirty="0"/>
              <a:t> </a:t>
            </a:r>
            <a:r>
              <a:rPr lang="en-US" dirty="0" smtClean="0"/>
              <a:t>   - electrical switching systems : switching power components(</a:t>
            </a:r>
            <a:r>
              <a:rPr lang="en-US" dirty="0" err="1" smtClean="0"/>
              <a:t>Mosfet</a:t>
            </a:r>
            <a:r>
              <a:rPr lang="en-US" dirty="0" smtClean="0"/>
              <a:t>, IGBT)</a:t>
            </a:r>
          </a:p>
          <a:p>
            <a:r>
              <a:rPr lang="en-US" dirty="0"/>
              <a:t> </a:t>
            </a:r>
            <a:r>
              <a:rPr lang="en-US" dirty="0" smtClean="0"/>
              <a:t>   - aging systems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7801"/>
            <a:ext cx="429246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30308"/>
            <a:ext cx="2526080" cy="177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28926"/>
            <a:ext cx="3569395" cy="211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0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520" y="332656"/>
                <a:ext cx="842493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Linear time varying system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 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Fact_1 : for every fixed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Re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𝜆</m:t>
                    </m:r>
                    <m:r>
                      <a:rPr lang="en-US" i="1" dirty="0">
                        <a:latin typeface="Cambria Math"/>
                      </a:rPr>
                      <m:t> (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&lt;0  </m:t>
                    </m:r>
                  </m:oMath>
                </a14:m>
                <a:r>
                  <a:rPr lang="en-US" dirty="0"/>
                  <a:t> does not guarantee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stable.</a:t>
                </a:r>
              </a:p>
              <a:p>
                <a:endParaRPr lang="en-US" dirty="0"/>
              </a:p>
              <a:p>
                <a:r>
                  <a:rPr lang="en-US" dirty="0"/>
                  <a:t>     </a:t>
                </a:r>
                <a:r>
                  <a:rPr lang="en-US" u="sng" dirty="0">
                    <a:hlinkClick r:id="rId2"/>
                  </a:rPr>
                  <a:t>https://www.chebfun.org/examples/ode-linear/FrozenCoeffs.html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424936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434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28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4246" y="332656"/>
                <a:ext cx="7488832" cy="503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Fact_2 : Dependency on the initial time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 ,  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Sol 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:pPr marL="285750" indent="-285750">
                  <a:buFont typeface="Wingdings"/>
                  <a:buChar char="à"/>
                </a:pPr>
                <a:r>
                  <a:rPr lang="en-US" b="0" dirty="0" err="1" smtClean="0">
                    <a:sym typeface="Wingdings" pitchFamily="2" charset="2"/>
                  </a:rPr>
                  <a:t>Asym</a:t>
                </a:r>
                <a:r>
                  <a:rPr lang="en-US" dirty="0" smtClean="0">
                    <a:sym typeface="Wingdings" pitchFamily="2" charset="2"/>
                  </a:rPr>
                  <a:t>. Stable </a:t>
                </a:r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~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   a stable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∃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&lt;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b="0" i="0" dirty="0" smtClean="0">
                        <a:latin typeface="Cambria Math"/>
                      </a:rPr>
                      <m:t>=⇒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   ∀ 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However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larger,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decreasing ! (not happen in autonomous)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need another definition for stability which is independent initial points.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6" y="332656"/>
                <a:ext cx="7488832" cy="5037469"/>
              </a:xfrm>
              <a:prstGeom prst="rect">
                <a:avLst/>
              </a:prstGeom>
              <a:blipFill rotWithShape="1">
                <a:blip r:embed="rId2"/>
                <a:stretch>
                  <a:fillRect l="-733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78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404664"/>
                <a:ext cx="8136904" cy="618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 −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Definition</a:t>
                </a:r>
              </a:p>
              <a:p>
                <a:pPr latinLnBrk="1"/>
                <a:r>
                  <a:rPr lang="en-US" dirty="0" smtClean="0"/>
                  <a:t> 1)  Not stability definition: stable </a:t>
                </a:r>
                <a:r>
                  <a:rPr lang="en-US" dirty="0"/>
                  <a:t>if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𝜖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(0)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>
                          <a:latin typeface="Cambria Math"/>
                        </a:rPr>
                        <m:t>⇒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Consider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the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limit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cyle</m:t>
                        </m:r>
                      </m:e>
                    </m:d>
                  </m:oMath>
                </a14:m>
                <a:r>
                  <a:rPr lang="en-US" b="0" dirty="0" smtClean="0"/>
                  <a:t>.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aln/>
                      </m:rP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1.5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the trajectory with the </a:t>
                </a:r>
                <a:r>
                  <a:rPr lang="en-US" dirty="0"/>
                  <a:t>initial points =(-0.1, 0.1</a:t>
                </a:r>
                <a:r>
                  <a:rPr lang="en-US" dirty="0" smtClean="0"/>
                  <a:t>)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>
                    <a:sym typeface="Wingdings" pitchFamily="2" charset="2"/>
                  </a:rPr>
                  <a:t> approach the limit cycle</a:t>
                </a: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itchFamily="2" charset="2"/>
                  </a:rPr>
                  <a:t> is unstable </a:t>
                </a:r>
              </a:p>
              <a:p>
                <a:pPr latinLnBrk="1"/>
                <a:endParaRPr lang="en-US" dirty="0" smtClean="0">
                  <a:sym typeface="Wingdings" pitchFamily="2" charset="2"/>
                </a:endParaRP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however,  for each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&gt;0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∃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&gt;0 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latinLnBrk="1"/>
                <a:endParaRPr lang="en-US" dirty="0" smtClean="0">
                  <a:sym typeface="Wingdings" pitchFamily="2" charset="2"/>
                </a:endParaRP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,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  </a:t>
                </a:r>
                <a:endParaRPr lang="en-US" dirty="0"/>
              </a:p>
              <a:p>
                <a:r>
                  <a:rPr lang="en-US" b="0" dirty="0" smtClean="0"/>
                  <a:t>   </a:t>
                </a:r>
                <a:r>
                  <a:rPr lang="en-US" b="0" dirty="0" smtClean="0">
                    <a:sym typeface="Wingdings" pitchFamily="2" charset="2"/>
                  </a:rPr>
                  <a:t> Kim’s stable  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 is Unstable.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136904" cy="6189515"/>
              </a:xfrm>
              <a:prstGeom prst="rect">
                <a:avLst/>
              </a:prstGeom>
              <a:blipFill rotWithShape="1">
                <a:blip r:embed="rId2"/>
                <a:stretch>
                  <a:fillRect l="-599" t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3312368" cy="248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05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260648"/>
                <a:ext cx="8784976" cy="524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1"/>
                <a:r>
                  <a:rPr lang="en-US" b="1" dirty="0" smtClean="0"/>
                  <a:t>Terminology class-K / class-KL function</a:t>
                </a:r>
                <a:r>
                  <a:rPr lang="en-US" dirty="0"/>
                  <a:t> (Def. 4.1 : pp.88)</a:t>
                </a:r>
              </a:p>
              <a:p>
                <a:pPr lvl="0" latinLnBrk="1"/>
                <a:r>
                  <a:rPr lang="en-US" dirty="0" smtClean="0"/>
                  <a:t>1)  class-K : 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belongs to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if 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𝑖𝑓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</a:t>
                </a:r>
                <a:r>
                  <a:rPr lang="en-US" dirty="0"/>
                  <a:t>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=∞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marL="342900" lvl="0" indent="-342900" latinLnBrk="1">
                  <a:buAutoNum type="arabicParenR" startAt="2"/>
                </a:pPr>
                <a:r>
                  <a:rPr lang="en-US" dirty="0" smtClean="0"/>
                  <a:t>class-KL </a:t>
                </a:r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A </a:t>
                </a:r>
                <a:r>
                  <a:rPr lang="en-US" dirty="0"/>
                  <a:t>two variables functional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 ,   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0, 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[0 , ∞)</m:t>
                    </m:r>
                  </m:oMath>
                </a14:m>
                <a:r>
                  <a:rPr lang="en-US" dirty="0"/>
                  <a:t> belongs to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ΚL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atinLnBrk="1"/>
                <a:r>
                  <a:rPr lang="en-US" dirty="0"/>
                  <a:t>for fixed 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decreasing w.r.t s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%%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a PDF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∈  </m:t>
                    </m:r>
                    <m:r>
                      <a:rPr lang="en-US" b="0" i="1" smtClean="0">
                        <a:latin typeface="Cambria Math"/>
                      </a:rPr>
                      <m:t>𝑐𝑙𝑎𝑠𝑠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a 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err="1" smtClean="0"/>
                  <a:t>Aa</a:t>
                </a:r>
                <a:r>
                  <a:rPr lang="en-US" dirty="0" smtClean="0"/>
                  <a:t>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≥0 </m:t>
                    </m:r>
                  </m:oMath>
                </a14:m>
                <a:r>
                  <a:rPr lang="en-US" dirty="0" smtClean="0"/>
                  <a:t> 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  </m:t>
                    </m:r>
                    <m:r>
                      <a:rPr lang="en-US" b="0" i="1" smtClean="0">
                        <a:latin typeface="Cambria Math"/>
                      </a:rPr>
                      <m:t>𝑐𝑙𝑎𝑠𝑠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𝐾𝐿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784976" cy="5244064"/>
              </a:xfrm>
              <a:prstGeom prst="rect">
                <a:avLst/>
              </a:prstGeom>
              <a:blipFill rotWithShape="1">
                <a:blip r:embed="rId2"/>
                <a:stretch>
                  <a:fillRect l="-555" t="-581"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8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53665"/>
                <a:ext cx="7416824" cy="3775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Ex. 4.1</a:t>
                </a:r>
              </a:p>
              <a:p>
                <a:pPr latinLnBrk="1"/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 ,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&gt;0 −→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−→  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  <m:r>
                      <a:rPr lang="en-US" i="1">
                        <a:latin typeface="Cambria Math"/>
                      </a:rPr>
                      <m:t>  ,  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∉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, −→  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𝑎𝑠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−→  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𝐾𝐿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Lemma 4.1 (pp.89)</a:t>
                </a:r>
              </a:p>
              <a:p>
                <a:pPr latinLnBrk="1"/>
                <a:r>
                  <a:rPr lang="en-US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) 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 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3665"/>
                <a:ext cx="7416824" cy="3775714"/>
              </a:xfrm>
              <a:prstGeom prst="rect">
                <a:avLst/>
              </a:prstGeom>
              <a:blipFill rotWithShape="1">
                <a:blip r:embed="rId2"/>
                <a:stretch>
                  <a:fillRect l="-657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9378" y="188640"/>
                <a:ext cx="7848872" cy="454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/>
                  <a:t>Def. 4.2 (Uniform Stability)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1)  uniform </a:t>
                </a:r>
                <a:r>
                  <a:rPr lang="en-US" dirty="0"/>
                  <a:t>stable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α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class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)  ∀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≥0, ∀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 2) uniformly </a:t>
                </a:r>
                <a:r>
                  <a:rPr lang="en-US" dirty="0" err="1"/>
                  <a:t>asymp</a:t>
                </a:r>
                <a:r>
                  <a:rPr lang="en-US" dirty="0"/>
                  <a:t>. Stable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β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class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ΚL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∀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≥0, ∀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3)  exponentially </a:t>
                </a:r>
                <a:r>
                  <a:rPr lang="en-US" dirty="0"/>
                  <a:t>stable if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,  ∀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%% </a:t>
                </a:r>
                <a:r>
                  <a:rPr lang="en-US" dirty="0"/>
                  <a:t>Kim’ comment: uniform stable means stable but not vice </a:t>
                </a:r>
                <a:r>
                  <a:rPr lang="en-US" dirty="0" smtClean="0"/>
                  <a:t>verse </a:t>
                </a:r>
                <a:r>
                  <a:rPr lang="en-US" dirty="0"/>
                  <a:t>%%</a:t>
                </a:r>
              </a:p>
              <a:p>
                <a:pPr latinLnBrk="1"/>
                <a:r>
                  <a:rPr lang="en-US" dirty="0" smtClean="0"/>
                  <a:t>%% independent of the initial time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8" y="188640"/>
                <a:ext cx="7848872" cy="4542910"/>
              </a:xfrm>
              <a:prstGeom prst="rect">
                <a:avLst/>
              </a:prstGeom>
              <a:blipFill rotWithShape="1">
                <a:blip r:embed="rId3"/>
                <a:stretch>
                  <a:fillRect l="-699" t="-671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92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2539</Words>
  <Application>Microsoft Office PowerPoint</Application>
  <PresentationFormat>On-screen Show (4:3)</PresentationFormat>
  <Paragraphs>291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39</cp:revision>
  <dcterms:created xsi:type="dcterms:W3CDTF">2024-05-06T01:32:49Z</dcterms:created>
  <dcterms:modified xsi:type="dcterms:W3CDTF">2024-05-13T02:06:10Z</dcterms:modified>
</cp:coreProperties>
</file>