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313" r:id="rId3"/>
    <p:sldId id="266" r:id="rId4"/>
    <p:sldId id="260" r:id="rId5"/>
    <p:sldId id="285" r:id="rId6"/>
    <p:sldId id="286" r:id="rId7"/>
    <p:sldId id="287" r:id="rId8"/>
    <p:sldId id="288" r:id="rId9"/>
    <p:sldId id="292" r:id="rId10"/>
    <p:sldId id="294" r:id="rId11"/>
    <p:sldId id="293" r:id="rId12"/>
    <p:sldId id="289" r:id="rId13"/>
    <p:sldId id="295" r:id="rId14"/>
    <p:sldId id="296" r:id="rId15"/>
    <p:sldId id="297" r:id="rId16"/>
    <p:sldId id="273" r:id="rId17"/>
    <p:sldId id="298" r:id="rId18"/>
    <p:sldId id="299" r:id="rId19"/>
    <p:sldId id="301" r:id="rId20"/>
    <p:sldId id="302" r:id="rId21"/>
    <p:sldId id="303" r:id="rId22"/>
    <p:sldId id="305" r:id="rId23"/>
    <p:sldId id="304" r:id="rId24"/>
    <p:sldId id="306" r:id="rId25"/>
    <p:sldId id="307" r:id="rId26"/>
    <p:sldId id="308" r:id="rId27"/>
    <p:sldId id="309" r:id="rId28"/>
    <p:sldId id="31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94603" autoAdjust="0"/>
  </p:normalViewPr>
  <p:slideViewPr>
    <p:cSldViewPr>
      <p:cViewPr>
        <p:scale>
          <a:sx n="80" d="100"/>
          <a:sy n="80" d="100"/>
        </p:scale>
        <p:origin x="1200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0AED-A3F2-404C-8AE6-0AC5611A5B8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7487-A7F1-4E14-9509-53BA9CAE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93ED-27C6-FDA6-BA12-A2EEC012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A1DEC9-73C7-29B0-8BDC-F98CEDD21306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EE386161-5617-4089-19B2-31DC1CA4DF8F}"/>
                  </a:ext>
                </a:extLst>
              </p:cNvPr>
              <p:cNvSpPr/>
              <p:nvPr/>
            </p:nvSpPr>
            <p:spPr>
              <a:xfrm>
                <a:off x="107504" y="150666"/>
                <a:ext cx="8241164" cy="6592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Kalman-continue- Review</a:t>
                </a:r>
              </a:p>
              <a:p>
                <a:pPr latinLnBrk="1"/>
                <a:endParaRPr lang="en-US" i="1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,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: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Prediction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(3.42)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2) Variance </a:t>
                </a:r>
              </a:p>
              <a:p>
                <a:r>
                  <a:rPr lang="en-US" dirty="0">
                    <a:sym typeface="Wingdings" pitchFamily="2" charset="2"/>
                  </a:rPr>
                  <a:t>     denote the errors as </a:t>
                </a:r>
              </a:p>
              <a:p>
                <a:r>
                  <a:rPr lang="en-US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:=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%%  </a:t>
                </a:r>
                <a:r>
                  <a:rPr lang="en-US" altLang="ko-KR" dirty="0">
                    <a:sym typeface="Wingdings" pitchFamily="2" charset="2"/>
                  </a:rPr>
                  <a:t>white noise </a:t>
                </a:r>
              </a:p>
              <a:p>
                <a:r>
                  <a:rPr lang="en-US" dirty="0"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</a:t>
                </a:r>
                <a:endParaRPr lang="en-US" dirty="0"/>
              </a:p>
            </p:txBody>
          </p:sp>
        </mc:Choice>
        <mc:Fallback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EE386161-5617-4089-19B2-31DC1CA4D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50666"/>
                <a:ext cx="8241164" cy="6592317"/>
              </a:xfrm>
              <a:prstGeom prst="rect">
                <a:avLst/>
              </a:prstGeom>
              <a:blipFill>
                <a:blip r:embed="rId2"/>
                <a:stretch>
                  <a:fillRect l="-666" t="-555" b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D96E-E1CF-2EFE-5DEA-CE28AB15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F32D2E-CA4F-1745-1294-A593E1F1CC6A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C05963-2CBE-C8CF-8B55-7DB1E0883FCB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496944" cy="590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 – range and null space of  matrix  </a:t>
                </a:r>
              </a:p>
              <a:p>
                <a:endParaRPr lang="en-US" dirty="0"/>
              </a:p>
              <a:p>
                <a:r>
                  <a:rPr lang="en-US" altLang="ko-KR" dirty="0"/>
                  <a:t>A Given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,  </a:t>
                </a:r>
              </a:p>
              <a:p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1)  range space   of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    - Def : range space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Hx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    - one of properties </a:t>
                </a: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      		              H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      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To have the unique solution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Cambria Math" panose="02040503050406030204" pitchFamily="18" charset="0"/>
                  </a:rPr>
                  <a:t>, if and  only if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𝐑𝐚𝐧𝐠𝐞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𝐬𝐩𝐚𝐜𝐞</m:t>
                    </m:r>
                  </m:oMath>
                </a14:m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2) null space of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   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      - Def: null space of  M :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  %%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1) </a:t>
                </a:r>
                <a:r>
                  <a:rPr lang="en-US" altLang="ko-KR" dirty="0"/>
                  <a:t>Range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Space of H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2) Null Space of 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C05963-2CBE-C8CF-8B55-7DB1E0883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496944" cy="5908284"/>
              </a:xfrm>
              <a:prstGeom prst="rect">
                <a:avLst/>
              </a:prstGeom>
              <a:blipFill>
                <a:blip r:embed="rId2"/>
                <a:stretch>
                  <a:fillRect l="-574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9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9C833-38E0-33D5-1542-8A3AE247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D440B2-D8DA-1181-5EF8-506861E2F48B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112293-9D2E-C0DD-5849-CD1EAC71F8D7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424936" cy="638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 – Uniqueness of Null space -  orthogonal Projection  (Poe : </a:t>
                </a:r>
                <a:r>
                  <a:rPr lang="en-US" dirty="0" err="1"/>
                  <a:t>Chatgpt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Orthogonal Projection:  Given a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1. The orthogonal projection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given by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1) The range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The range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2) The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null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space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of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>
                    <a:solidFill>
                      <a:srgbClr val="FF0000"/>
                    </a:solidFill>
                  </a:rPr>
                  <a:t>a null space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and </a:t>
                </a:r>
              </a:p>
              <a:p>
                <a:r>
                  <a:rPr lang="en-US" dirty="0"/>
                  <a:t>   3) </a:t>
                </a:r>
                <a:r>
                  <a:rPr lang="en-US" b="1" dirty="0">
                    <a:solidFill>
                      <a:srgbClr val="FF0000"/>
                    </a:solidFill>
                  </a:rPr>
                  <a:t>(the range space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(the null space of P)</a:t>
                </a:r>
              </a:p>
              <a:p>
                <a:endParaRPr lang="en-US" dirty="0"/>
              </a:p>
              <a:p>
                <a:r>
                  <a:rPr lang="en-US" dirty="0"/>
                  <a:t>  2. Regrading the orthogonal property</a:t>
                </a:r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is decomposed into two vectors, such that </a:t>
                </a:r>
              </a:p>
              <a:p>
                <a:endParaRPr lang="en-US" dirty="0"/>
              </a:p>
              <a:p>
                <a:r>
                  <a:rPr lang="en-US" b="0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and </a:t>
                </a:r>
              </a:p>
              <a:p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are orthogonal, i.e.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</a:p>
              <a:p>
                <a:r>
                  <a:rPr lang="en-US" dirty="0"/>
                  <a:t>  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is sum of two vectors which are orthogonal to each other.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112293-9D2E-C0DD-5849-CD1EAC71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424936" cy="6382901"/>
              </a:xfrm>
              <a:prstGeom prst="rect">
                <a:avLst/>
              </a:prstGeom>
              <a:blipFill>
                <a:blip r:embed="rId2"/>
                <a:stretch>
                  <a:fillRect l="-579" t="-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05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B1E7-442B-9148-5B1C-FC9CBB16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34AD48-4102-833D-90BB-E9AA388A3FBD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12A0F8-1E63-4CF6-426A-D401036C0303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7920880" cy="635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 – Orthogonal Projection method</a:t>
                </a:r>
              </a:p>
              <a:p>
                <a:endParaRPr lang="en-US" dirty="0"/>
              </a:p>
              <a:p>
                <a:r>
                  <a:rPr lang="en-US" dirty="0"/>
                  <a:t>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Using variational calculus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The extreme condition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Multiplying at each side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results in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𝑡𝑒𝑥𝑡𝑏𝑜𝑜𝑘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%% remember  orthogonal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12A0F8-1E63-4CF6-426A-D401036C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353791"/>
              </a:xfrm>
              <a:prstGeom prst="rect">
                <a:avLst/>
              </a:prstGeom>
              <a:blipFill>
                <a:blip r:embed="rId2"/>
                <a:stretch>
                  <a:fillRect l="-616" t="-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F7843-899F-75F6-945F-38C86BC1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2B7F96-9EA1-C1A1-1A12-CC65A7D046CD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34DFD-7B56-CF31-8A1C-EA056E24829E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208912" cy="574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 – Singular Value Decomposition</a:t>
                </a:r>
              </a:p>
              <a:p>
                <a:endParaRPr lang="en-US" dirty="0"/>
              </a:p>
              <a:p>
                <a:r>
                  <a:rPr lang="en-US" dirty="0"/>
                  <a:t>One of the problem using pseudoinverse is the invertibility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Def.4.1 (Orthogonal matrix)</a:t>
                </a:r>
              </a:p>
              <a:p>
                <a:r>
                  <a:rPr lang="en-US" dirty="0"/>
                  <a:t>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is called an called an orthonormal  matrix if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altLang="ko-KR" dirty="0"/>
                  <a:t>Theorem 4.2 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𝑜𝑟𝑡h𝑜𝑛𝑜𝑟𝑚𝑎𝑙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𝑜𝑟𝑡h𝑜𝑛𝑜𝑟𝑚𝑎𝑙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such that  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  </m:t>
                    </m:r>
                    <m:r>
                      <a:rPr lang="en-US" altLang="ko-KR" b="0" i="1" smtClean="0">
                        <a:latin typeface="Cambria Math"/>
                      </a:rPr>
                      <m:t>𝐻</m:t>
                    </m:r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and </a:t>
                </a:r>
              </a:p>
              <a:p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Σ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b="0" dirty="0"/>
                  <a:t> 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 , 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≥ …≥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ko-K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34DFD-7B56-CF31-8A1C-EA056E248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208912" cy="5747407"/>
              </a:xfrm>
              <a:prstGeom prst="rect">
                <a:avLst/>
              </a:prstGeom>
              <a:blipFill>
                <a:blip r:embed="rId2"/>
                <a:stretch>
                  <a:fillRect l="-594" t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90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3DC9A-FDBC-4403-C03A-E31684009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BE5388-9548-D59B-E6A3-A5F2FA437AAD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620122-E97C-917B-9884-8FED5D9C6808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568952" cy="607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Singular Value Decomposition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Interpretation of SVD </a:t>
                </a:r>
              </a:p>
              <a:p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                      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4.8</m:t>
                        </m:r>
                      </m:e>
                    </m:d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Now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Hx</m:t>
                      </m:r>
                      <m:r>
                        <a:rPr lang="en-US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    </m:t>
                              </m:r>
                            </m:e>
                          </m:nary>
                        </m:e>
                      </m:nary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+,…,+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marL="342900" indent="-342900" latinLnBrk="1">
                  <a:buAutoNum type="arabicParenR"/>
                </a:pPr>
                <a:r>
                  <a:rPr lang="en-US" dirty="0"/>
                  <a:t>The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are effective .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has no effect.</a:t>
                </a:r>
              </a:p>
              <a:p>
                <a:pPr marL="342900" indent="-342900" latinLnBrk="1">
                  <a:buAutoNum type="arabicParenR"/>
                </a:pPr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2) The output with a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will be measured. Hence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 the output z</a:t>
                </a:r>
              </a:p>
              <a:p>
                <a:endParaRPr lang="en-US" dirty="0"/>
              </a:p>
              <a:p>
                <a:r>
                  <a:rPr lang="en-US" dirty="0"/>
                  <a:t>   has no  effect.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%%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r>
                  <a:rPr lang="en-US" dirty="0"/>
                  <a:t> construct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620122-E97C-917B-9884-8FED5D9C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568952" cy="6073009"/>
              </a:xfrm>
              <a:prstGeom prst="rect">
                <a:avLst/>
              </a:prstGeom>
              <a:blipFill>
                <a:blip r:embed="rId2"/>
                <a:stretch>
                  <a:fillRect l="-569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10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8D4B-A219-AB77-2B27-69956FAD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EF5494-F369-A0AA-86EF-3B5E92600DD0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92E11-04CA-DB2C-E810-FF78B9A5104B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7920880" cy="6063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4.2 Orthogonal Projection Lemma  - skip </a:t>
                </a:r>
              </a:p>
              <a:p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/>
                  <a:t>  Gram-Schmidt orthonormalization </a:t>
                </a:r>
              </a:p>
              <a:p>
                <a:pPr latinLnBrk="1"/>
                <a:r>
                  <a:rPr lang="en-US" dirty="0"/>
                  <a:t> Given any independent set of vectors , a basis of a Vector space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𝒱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,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Find  an orthonormal  basis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Select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Second: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3)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continue,…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 orthogonal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%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%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92E11-04CA-DB2C-E810-FF78B9A51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063006"/>
              </a:xfrm>
              <a:prstGeom prst="rect">
                <a:avLst/>
              </a:prstGeom>
              <a:blipFill>
                <a:blip r:embed="rId2"/>
                <a:stretch>
                  <a:fillRect l="-616" t="-603" b="-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14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6292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1560" y="476672"/>
                <a:ext cx="5796523" cy="563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Ex; 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0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find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orthogonal , i.e.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Pick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normalize at every step.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6672"/>
                <a:ext cx="5796523" cy="5635645"/>
              </a:xfrm>
              <a:prstGeom prst="rect">
                <a:avLst/>
              </a:prstGeom>
              <a:blipFill rotWithShape="1">
                <a:blip r:embed="rId3"/>
                <a:stretch>
                  <a:fillRect l="-841" t="-649" r="-841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5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852E9-29D5-9E95-741C-3C6DBB482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5D32DE-ABCD-6BB9-C628-37861CB31C77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6E632C-7D20-4A3E-9A31-42FF9B1CE00B}"/>
                  </a:ext>
                </a:extLst>
              </p:cNvPr>
              <p:cNvSpPr/>
              <p:nvPr/>
            </p:nvSpPr>
            <p:spPr>
              <a:xfrm>
                <a:off x="107504" y="-14626"/>
                <a:ext cx="8568952" cy="6224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endParaRPr lang="en-US" b="1" dirty="0"/>
              </a:p>
              <a:p>
                <a:pPr lvl="0" latinLnBrk="1"/>
                <a:r>
                  <a:rPr lang="en-US" b="1" dirty="0"/>
                  <a:t>4.2 Orthogonal Projection Lemma </a:t>
                </a:r>
              </a:p>
              <a:p>
                <a:pPr lvl="0" latinLnBrk="1"/>
                <a:endParaRPr lang="en-US" b="1" dirty="0"/>
              </a:p>
              <a:p>
                <a:pPr lvl="0" latinLnBrk="1"/>
                <a:r>
                  <a:rPr lang="en-US" b="1" dirty="0">
                    <a:solidFill>
                      <a:srgbClr val="FF0000"/>
                    </a:solidFill>
                  </a:rPr>
                  <a:t>Lemma 4.7 (Orthogonal Projection Lemma</a:t>
                </a:r>
                <a:r>
                  <a:rPr lang="en-US" dirty="0">
                    <a:solidFill>
                      <a:srgbClr val="FF0000"/>
                    </a:solidFill>
                  </a:rPr>
                  <a:t>) 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be a Hilbert space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𝒳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 be a subspace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𝒳</m:t>
                    </m:r>
                  </m:oMath>
                </a14:m>
                <a:r>
                  <a:rPr lang="en-US" dirty="0"/>
                  <a:t>. Then there exists a unique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i="1">
                        <a:latin typeface="Cambria Math"/>
                      </a:rPr>
                      <m:t>𝒳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𝓍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err="1"/>
                  <a:t>Iff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=0 , ∀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𝒳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%% Hilbert Space</a:t>
                </a:r>
              </a:p>
              <a:p>
                <a:pPr latinLnBrk="1"/>
                <a:r>
                  <a:rPr lang="en-US" dirty="0"/>
                  <a:t>   : the number of basis may be infinite</a:t>
                </a:r>
              </a:p>
              <a:p>
                <a:pPr latinLnBrk="1"/>
                <a:r>
                  <a:rPr lang="en-US" dirty="0"/>
                  <a:t>   : the dot product is defined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- finite basis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 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≥0,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𝑜𝑛𝑙𝑦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=0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  - infinite elements of  basis</a:t>
                </a:r>
              </a:p>
              <a:p>
                <a:pPr latinLnBrk="1"/>
                <a:r>
                  <a:rPr lang="en-US" dirty="0"/>
                  <a:t> </a:t>
                </a:r>
              </a:p>
              <a:p>
                <a:pPr latinLnBrk="1"/>
                <a:r>
                  <a:rPr lang="en-US" dirty="0"/>
                  <a:t>      Fourier series 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, T = 1/f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rthogonal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𝑏𝑎𝑠𝑒</m:t>
                    </m:r>
                    <m:r>
                      <a:rPr lang="en-US" b="0" i="1" smtClean="0">
                        <a:latin typeface="Cambria Math"/>
                      </a:rPr>
                      <m:t>=[,…,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,…]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6E632C-7D20-4A3E-9A31-42FF9B1CE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-14626"/>
                <a:ext cx="8568952" cy="6224140"/>
              </a:xfrm>
              <a:prstGeom prst="rect">
                <a:avLst/>
              </a:prstGeom>
              <a:blipFill>
                <a:blip r:embed="rId2"/>
                <a:stretch>
                  <a:fillRect l="-641" r="-427" b="-15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1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D3DD-2FC1-22BD-43CB-29338BF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5E17001-A8FF-D0B2-4A8B-8F432E05409D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F971F0-6A85-3415-0F14-ED532E8B4E74}"/>
                  </a:ext>
                </a:extLst>
              </p:cNvPr>
              <p:cNvSpPr txBox="1"/>
              <p:nvPr/>
            </p:nvSpPr>
            <p:spPr>
              <a:xfrm>
                <a:off x="107504" y="104436"/>
                <a:ext cx="9036496" cy="679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4.4  Non-linear Least Squares (batch type)  : Newton – Gauss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𝑛𝑜𝑖𝑠𝑒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measured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:r>
                  <a:rPr lang="en-US" dirty="0">
                    <a:sym typeface="Wingdings" pitchFamily="2" charset="2"/>
                  </a:rPr>
                  <a:t> Not linear    There is no pseudo inverse                            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  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 </a:t>
                </a:r>
                <a:r>
                  <a:rPr lang="en-US" b="1" dirty="0">
                    <a:sym typeface="Wingdings" pitchFamily="2" charset="2"/>
                  </a:rPr>
                  <a:t>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, </a:t>
                </a:r>
                <a:r>
                  <a:rPr lang="en-US" altLang="ko-KR" dirty="0">
                    <a:sym typeface="Wingdings" pitchFamily="2" charset="2"/>
                  </a:rPr>
                  <a:t>Taylor series at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x</m:t>
                    </m:r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itchFamily="2" charset="2"/>
                      </a:rPr>
                      <m:t>𝛿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. 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b="0" dirty="0">
                    <a:sym typeface="Wingdings" pitchFamily="2" charset="2"/>
                  </a:rPr>
                  <a:t>    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follows </a:t>
                </a:r>
              </a:p>
              <a:p>
                <a:r>
                  <a:rPr lang="en-US" altLang="ko-KR" dirty="0">
                    <a:sym typeface="Wingdings" pitchFamily="2" charset="2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 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r>
                  <a:rPr lang="en-US" b="0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⋮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≔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ym typeface="Wingdings" pitchFamily="2" charset="2"/>
                  </a:rPr>
                  <a:t>,   </a:t>
                </a:r>
              </a:p>
              <a:p>
                <a:r>
                  <a:rPr lang="en-US" dirty="0">
                    <a:sym typeface="Wingdings" pitchFamily="2" charset="2"/>
                  </a:rPr>
                  <a:t>Then the best estimator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>
                    <a:sym typeface="Wingdings" pitchFamily="2" charset="2"/>
                  </a:rPr>
                  <a:t>If the error is out of the bound, t</a:t>
                </a:r>
                <a:r>
                  <a:rPr lang="en-US" dirty="0">
                    <a:latin typeface="Cambria Math"/>
                    <a:sym typeface="Wingdings" pitchFamily="2" charset="2"/>
                  </a:rPr>
                  <a:t>he next estimator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 ⋮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𝑐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H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sym typeface="Wingdings" pitchFamily="2" charset="2"/>
                        </a:rPr>
                        <m:t>≔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sym typeface="Wingdings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sym typeface="Wingdings" pitchFamily="2" charset="2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sym typeface="Wingdings" pitchFamily="2" charset="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itchFamily="2" charset="2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itchFamily="2" charset="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sym typeface="Wingdings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sym typeface="Wingdings" pitchFamily="2" charset="2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sym typeface="Wingdings" pitchFamily="2" charset="2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itchFamily="2" charset="2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𝑛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/>
                              <a:sym typeface="Wingdings" pitchFamily="2" charset="2"/>
                            </a:rPr>
                            <m:t>𝑐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  <a:sym typeface="Wingdings" pitchFamily="2" charset="2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Cambria Math"/>
                  <a:sym typeface="Wingdings" pitchFamily="2" charset="2"/>
                </a:endParaRPr>
              </a:p>
              <a:p>
                <a:r>
                  <a:rPr lang="en-US" dirty="0">
                    <a:latin typeface="Cambria Math"/>
                    <a:sym typeface="Wingdings" pitchFamily="2" charset="2"/>
                  </a:rPr>
                  <a:t> The next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Cambria Math"/>
                  <a:sym typeface="Wingdings" pitchFamily="2" charset="2"/>
                </a:endParaRPr>
              </a:p>
              <a:p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repeat until the error within the bound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F971F0-6A85-3415-0F14-ED532E8B4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4436"/>
                <a:ext cx="9036496" cy="6791475"/>
              </a:xfrm>
              <a:prstGeom prst="rect">
                <a:avLst/>
              </a:prstGeom>
              <a:blipFill>
                <a:blip r:embed="rId2"/>
                <a:stretch>
                  <a:fillRect l="-607" t="-449" b="-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3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703AF-481E-B36F-949F-89897B74A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5591129-688B-9EE6-BB4D-53E9F43E2EF0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0F2ABF-5491-D6E2-210A-9C40EBF0F927}"/>
                  </a:ext>
                </a:extLst>
              </p:cNvPr>
              <p:cNvSpPr txBox="1"/>
              <p:nvPr/>
            </p:nvSpPr>
            <p:spPr>
              <a:xfrm>
                <a:off x="107504" y="260648"/>
                <a:ext cx="8568952" cy="475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4.4  Non-linear Least Squares (continue -batch type)  : Newton – Gauss summary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𝑛𝑜𝑖𝑠𝑒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</a:t>
                </a:r>
                <a:endParaRPr lang="en-US" b="0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  By the Best Least square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b="0" dirty="0">
                    <a:sym typeface="Wingdings" pitchFamily="2" charset="2"/>
                  </a:rPr>
                  <a:t> then</a:t>
                </a:r>
              </a:p>
              <a:p>
                <a:endParaRPr lang="en-US" b="0" dirty="0">
                  <a:sym typeface="Wingdings" pitchFamily="2" charset="2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k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sym typeface="Wingdings" pitchFamily="2" charset="2"/>
                      </a:rPr>
                      <m:t>≔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sym typeface="Wingdings" pitchFamily="2" charset="2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⋮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continue until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 0</m:t>
                    </m:r>
                  </m:oMath>
                </a14:m>
                <a:r>
                  <a:rPr lang="en-US" b="0" i="1" dirty="0">
                    <a:latin typeface="Cambria Math"/>
                  </a:rPr>
                  <a:t>   </a:t>
                </a:r>
              </a:p>
              <a:p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: Jacobian 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0F2ABF-5491-D6E2-210A-9C40EBF0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568952" cy="4755725"/>
              </a:xfrm>
              <a:prstGeom prst="rect">
                <a:avLst/>
              </a:prstGeom>
              <a:blipFill>
                <a:blip r:embed="rId2"/>
                <a:stretch>
                  <a:fillRect l="-641"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6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4F85-8E60-1171-B478-8DE070FE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5C000A-0E4A-FE8A-A130-355C6FF3629F}"/>
              </a:ext>
            </a:extLst>
          </p:cNvPr>
          <p:cNvCxnSpPr/>
          <p:nvPr/>
        </p:nvCxnSpPr>
        <p:spPr>
          <a:xfrm>
            <a:off x="-1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4EEFC4-F96E-38B8-F9BD-FCCB89B08CEA}"/>
                  </a:ext>
                </a:extLst>
              </p:cNvPr>
              <p:cNvSpPr/>
              <p:nvPr/>
            </p:nvSpPr>
            <p:spPr>
              <a:xfrm>
                <a:off x="179512" y="-171400"/>
                <a:ext cx="8461447" cy="5856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Wingdings" pitchFamily="2" charset="2"/>
                  <a:buChar char="Ø"/>
                </a:pPr>
                <a:endParaRPr lang="en-US" dirty="0"/>
              </a:p>
              <a:p>
                <a:pPr marL="214313" indent="-214313">
                  <a:buFont typeface="Wingdings" panose="05000000000000000000" pitchFamily="2" charset="2"/>
                  <a:buChar char="v"/>
                </a:pPr>
                <a:r>
                  <a:rPr lang="en-US" dirty="0"/>
                  <a:t>Kalman – Continue - Review</a:t>
                </a:r>
              </a:p>
              <a:p>
                <a:pPr marL="214313" indent="-214313">
                  <a:buFont typeface="Wingdings" pitchFamily="2" charset="2"/>
                  <a:buChar char="Ø"/>
                </a:pPr>
                <a:endParaRPr lang="en-US" dirty="0"/>
              </a:p>
              <a:p>
                <a:pPr marL="214313" indent="-214313"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FF0000"/>
                    </a:solidFill>
                  </a:rPr>
                  <a:t>Estimation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After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257175" indent="-257175" latinLnBrk="1">
                  <a:buAutoNum type="arabicParenR"/>
                </a:pPr>
                <a:r>
                  <a:rPr lang="en-US" dirty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2)  Variance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/>
              </a:p>
              <a:p>
                <a:endParaRPr lang="en-US" dirty="0"/>
              </a:p>
              <a:p>
                <a:r>
                  <a:rPr lang="en-US" dirty="0">
                    <a:sym typeface="Wingdings" pitchFamily="2" charset="2"/>
                  </a:rPr>
                  <a:t> 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Kalman</a:t>
                </a:r>
                <a:r>
                  <a:rPr lang="en-US" dirty="0"/>
                  <a:t> Gain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4EEFC4-F96E-38B8-F9BD-FCCB89B08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-171400"/>
                <a:ext cx="8461447" cy="5856090"/>
              </a:xfrm>
              <a:prstGeom prst="rect">
                <a:avLst/>
              </a:prstGeom>
              <a:blipFill>
                <a:blip r:embed="rId2"/>
                <a:stretch>
                  <a:fillRect l="-576" b="-7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3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32F6-7EA3-699C-8EED-194A3B75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4D023DF-A35E-9754-9DB9-3BA9C66A6020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3D504D-FE85-0C74-5AB0-3870FFFC4888}"/>
                  </a:ext>
                </a:extLst>
              </p:cNvPr>
              <p:cNvSpPr txBox="1"/>
              <p:nvPr/>
            </p:nvSpPr>
            <p:spPr>
              <a:xfrm>
                <a:off x="512291" y="260648"/>
                <a:ext cx="8208912" cy="613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4.5  Deriving The Kalman filter via the orthogonal Projection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Ch.3 : </a:t>
                </a:r>
                <a:r>
                  <a:rPr lang="en-US" dirty="0" err="1"/>
                  <a:t>Kalman</a:t>
                </a:r>
                <a:r>
                  <a:rPr lang="en-US" dirty="0"/>
                  <a:t> filter in case of Gaussian noise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Noise : zero mean, </a:t>
                </a:r>
                <a:r>
                  <a:rPr lang="en-US" b="1" dirty="0">
                    <a:solidFill>
                      <a:srgbClr val="FF0000"/>
                    </a:solidFill>
                  </a:rPr>
                  <a:t>uncorrelated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  <m:r>
                            <a:rPr lang="en-US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 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∈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lvl="0" indent="-342900" latinLnBrk="1">
                  <a:buAutoNum type="arabicParenR"/>
                </a:pPr>
                <a:r>
                  <a:rPr lang="en-US" dirty="0"/>
                  <a:t>Measurement space: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to be a vector space , a subspace of the</a:t>
                </a:r>
              </a:p>
              <a:p>
                <a:pPr lvl="0" latinLnBrk="1"/>
                <a:r>
                  <a:rPr lang="en-US" dirty="0"/>
                  <a:t>     measurement space,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𝑠𝑝𝑎𝑛</m:t>
                      </m:r>
                      <m:r>
                        <a:rPr lang="en-US" i="1">
                          <a:latin typeface="Cambria Math"/>
                        </a:rPr>
                        <m:t>{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2) The cost function: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𝐽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[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𝒵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the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number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of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measures</m:t>
                      </m:r>
                      <m:r>
                        <a:rPr lang="en-US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By </a:t>
                </a:r>
                <a:r>
                  <a:rPr lang="en-US" b="1" dirty="0">
                    <a:solidFill>
                      <a:srgbClr val="FF0000"/>
                    </a:solidFill>
                  </a:rPr>
                  <a:t>The orthogonal projection lemma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=0 , ∀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                   or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=0,  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3D504D-FE85-0C74-5AB0-3870FFFC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1" y="260648"/>
                <a:ext cx="8208912" cy="6134436"/>
              </a:xfrm>
              <a:prstGeom prst="rect">
                <a:avLst/>
              </a:prstGeom>
              <a:blipFill>
                <a:blip r:embed="rId2"/>
                <a:stretch>
                  <a:fillRect l="-594" t="-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9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B0DF9-6526-A375-E9B1-9E4DEE78B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D1E173-96F0-9052-2F92-44BE07A5B1EE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F33C7B-C315-D466-8A24-D9D7B3CD37F5}"/>
                  </a:ext>
                </a:extLst>
              </p:cNvPr>
              <p:cNvSpPr txBox="1"/>
              <p:nvPr/>
            </p:nvSpPr>
            <p:spPr>
              <a:xfrm>
                <a:off x="251520" y="223282"/>
                <a:ext cx="8208912" cy="5249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4.5  Deriving The Kalman filter via the orthogonal Projection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/>
                  <a:t>1)  Define an orthonormal basis  for measurement space,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={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 so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that</a:t>
                </a:r>
                <a:r>
                  <a:rPr lang="ko-KR" altLang="en-US" dirty="0"/>
                  <a:t>  </a:t>
                </a:r>
                <a:endParaRPr lang="en-US" altLang="ko-KR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2) From the orthogonal projection lemma,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optimal if and only if: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latinLnBrk="1"/>
                <a:r>
                  <a:rPr lang="en-US" dirty="0"/>
                  <a:t>or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Implies 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F33C7B-C315-D466-8A24-D9D7B3CD3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3282"/>
                <a:ext cx="8208912" cy="5249258"/>
              </a:xfrm>
              <a:prstGeom prst="rect">
                <a:avLst/>
              </a:prstGeom>
              <a:blipFill>
                <a:blip r:embed="rId2"/>
                <a:stretch>
                  <a:fillRect l="-594" t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1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9229-BD7F-6DE2-82AD-21638EA03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DA7659-D79C-E9E5-EB25-F5CA4373FE5C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64B451-DDFC-ABE5-24E4-67A1E7EC3FC8}"/>
                  </a:ext>
                </a:extLst>
              </p:cNvPr>
              <p:cNvSpPr txBox="1"/>
              <p:nvPr/>
            </p:nvSpPr>
            <p:spPr>
              <a:xfrm>
                <a:off x="251520" y="223282"/>
                <a:ext cx="8208912" cy="522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4.5  Deriving The KF – how </a:t>
                </a: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to</a:t>
                </a:r>
                <a:r>
                  <a:rPr lang="ko-KR" altLang="en-US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Calibri"/>
                  </a:rPr>
                  <a:t>get</a:t>
                </a:r>
                <a:r>
                  <a:rPr lang="ko-KR" altLang="en-US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ko-KR" dirty="0" err="1">
                    <a:solidFill>
                      <a:prstClr val="black"/>
                    </a:solidFill>
                    <a:latin typeface="Calibri"/>
                  </a:rPr>
                  <a:t>othonoarmal</a:t>
                </a:r>
                <a:r>
                  <a:rPr lang="en-US" altLang="ko-KR" dirty="0">
                    <a:solidFill>
                      <a:prstClr val="black"/>
                    </a:solidFill>
                    <a:latin typeface="Calibri"/>
                  </a:rPr>
                  <a:t> basis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AutoNum type="arabicPeriod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Orthonormal basis  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  1) Problem A basis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is not orthogonal, i.e.,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 ,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    Find a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>
                    <a:solidFill>
                      <a:prstClr val="black"/>
                    </a:solidFill>
                    <a:latin typeface="Calibri"/>
                  </a:rPr>
                  <a:t>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., </m:t>
                    </m:r>
                  </m:oMath>
                </a14:m>
                <a:endParaRPr lang="en-US" b="0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b="0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0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2) Gram-Schmidt Orthogonalization Procedure  --See page 129 or others.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2. orthonormal basis representation</a:t>
                </a: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+,…,+</m:t>
                    </m:r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64B451-DDFC-ABE5-24E4-67A1E7EC3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3282"/>
                <a:ext cx="8208912" cy="5221494"/>
              </a:xfrm>
              <a:prstGeom prst="rect">
                <a:avLst/>
              </a:prstGeom>
              <a:blipFill>
                <a:blip r:embed="rId2"/>
                <a:stretch>
                  <a:fillRect l="-594" t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7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E2B7C-F99A-9B8A-FA0B-658EE4694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20F4D8-1FB4-314C-59B9-12044EC4FC4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6DEEAC-B140-B989-2ED0-65DE97A818C8}"/>
                  </a:ext>
                </a:extLst>
              </p:cNvPr>
              <p:cNvSpPr txBox="1"/>
              <p:nvPr/>
            </p:nvSpPr>
            <p:spPr>
              <a:xfrm>
                <a:off x="251520" y="223282"/>
                <a:ext cx="8208912" cy="659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4.5  Deriving The Kalman filter via the orthogonal Projection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/>
                  <a:t>3) Process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/>
                  <a:t>  Since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(1)</m:t>
                      </m:r>
                    </m:oMath>
                  </m:oMathPara>
                </a14:m>
                <a:endParaRPr lang="en-US" altLang="ko-KR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atinLnBrk="1"/>
                <a:r>
                  <a:rPr lang="en-US" altLang="ko-KR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,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and taking expectation and from (1)</a:t>
                </a:r>
              </a:p>
              <a:p>
                <a:pPr latinLnBrk="1"/>
                <a:endParaRPr lang="en-US" altLang="ko-KR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latinLnBrk="1"/>
                <a:r>
                  <a:rPr lang="en-US" dirty="0"/>
                  <a:t>It follows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pPr latinLnBrk="1"/>
                <a:r>
                  <a:rPr lang="en-US" altLang="ko-KR" dirty="0"/>
                  <a:t>Since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6DEEAC-B140-B989-2ED0-65DE97A8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3282"/>
                <a:ext cx="8208912" cy="6594369"/>
              </a:xfrm>
              <a:prstGeom prst="rect">
                <a:avLst/>
              </a:prstGeom>
              <a:blipFill>
                <a:blip r:embed="rId2"/>
                <a:stretch>
                  <a:fillRect l="-594" t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45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F7BE5-2436-EBC4-958B-E364D2DD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0AD14-8BFF-4B92-DDDE-E4A6EEE1F72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63E286-05DA-AD00-14FA-F6CD8C95AC07}"/>
                  </a:ext>
                </a:extLst>
              </p:cNvPr>
              <p:cNvSpPr txBox="1"/>
              <p:nvPr/>
            </p:nvSpPr>
            <p:spPr>
              <a:xfrm>
                <a:off x="251520" y="223282"/>
                <a:ext cx="8208912" cy="4685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4.5  Deriving The Kalman filter via the orthogonal Projection</a:t>
                </a:r>
              </a:p>
              <a:p>
                <a:endParaRPr lang="en-US" dirty="0"/>
              </a:p>
              <a:p>
                <a:pPr latinLnBrk="1"/>
                <a:r>
                  <a:rPr lang="en-US" dirty="0"/>
                  <a:t>4) Regarding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(see page 4.34)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Define </a:t>
                </a:r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/>
                  <a:t>And the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Which is equivalent to the gain in CH.3 which is derived under the Gaussian Assumptions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63E286-05DA-AD00-14FA-F6CD8C95A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3282"/>
                <a:ext cx="8208912" cy="4685385"/>
              </a:xfrm>
              <a:prstGeom prst="rect">
                <a:avLst/>
              </a:prstGeom>
              <a:blipFill>
                <a:blip r:embed="rId2"/>
                <a:stretch>
                  <a:fillRect l="-594" t="-781" b="-1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35731-9C2F-436C-DB31-1B005ED37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61D7847-489A-3434-B4AB-AF2E98EC8F35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838383-C970-EDEA-9188-966B1AFB9273}"/>
                  </a:ext>
                </a:extLst>
              </p:cNvPr>
              <p:cNvSpPr txBox="1"/>
              <p:nvPr/>
            </p:nvSpPr>
            <p:spPr>
              <a:xfrm>
                <a:off x="0" y="212732"/>
                <a:ext cx="7632848" cy="380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4.5 Summary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Orthogonal properties  - not necessary Gaussian but linear system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b="0" dirty="0"/>
                  <a:t>By orthogonal lemma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 ,    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=0,1,…,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dirty="0"/>
              </a:p>
              <a:p>
                <a:pPr marL="342900" indent="-342900">
                  <a:buFontTx/>
                  <a:buAutoNum type="arabicParenR"/>
                </a:pPr>
                <a:r>
                  <a:rPr lang="en-US" b="0" dirty="0"/>
                  <a:t>The estimate  is linear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=0,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arenR"/>
                </a:pPr>
                <a:r>
                  <a:rPr lang="en-US" dirty="0"/>
                  <a:t>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=0,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=0,1,…,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838383-C970-EDEA-9188-966B1AFB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732"/>
                <a:ext cx="7632848" cy="3800271"/>
              </a:xfrm>
              <a:prstGeom prst="rect">
                <a:avLst/>
              </a:prstGeom>
              <a:blipFill>
                <a:blip r:embed="rId2"/>
                <a:stretch>
                  <a:fillRect l="-639" t="-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034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E7261-10BD-0D63-3701-A2D196E4C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FBBDDA-C812-C6C7-847B-22CE3345DC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688F3DD7-DBBB-7633-0D74-D5BA67715318}"/>
                  </a:ext>
                </a:extLst>
              </p:cNvPr>
              <p:cNvSpPr/>
              <p:nvPr/>
            </p:nvSpPr>
            <p:spPr>
              <a:xfrm>
                <a:off x="179512" y="836712"/>
                <a:ext cx="8424936" cy="4823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Kalman : Drift  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~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𝑖𝑛𝑑𝑒𝑝𝑒𝑛𝑑𝑒𝑛𝑡</m:t>
                      </m:r>
                      <m:r>
                        <a:rPr lang="en-US" i="1">
                          <a:latin typeface="Cambria Math"/>
                        </a:rPr>
                        <m:t>  ∀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𝑚𝑒𝑎𝑛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Prediction </a:t>
                </a:r>
              </a:p>
              <a:p>
                <a:r>
                  <a:rPr lang="en-US" dirty="0"/>
                  <a:t> 1)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                                                                      (</m:t>
                      </m:r>
                      <m:r>
                        <a:rPr lang="en-US" i="1">
                          <a:latin typeface="Cambria Math"/>
                        </a:rPr>
                        <m:t>3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42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:endParaRPr lang="en-US" dirty="0">
                  <a:sym typeface="Wingdings" pitchFamily="2" charset="2"/>
                </a:endParaRPr>
              </a:p>
              <a:p>
                <a:r>
                  <a:rPr lang="en-US" dirty="0">
                    <a:sym typeface="Wingdings" pitchFamily="2" charset="2"/>
                  </a:rPr>
                  <a:t>2) Variance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^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𝚪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688F3DD7-DBBB-7633-0D74-D5BA67715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36712"/>
                <a:ext cx="8424936" cy="4823372"/>
              </a:xfrm>
              <a:prstGeom prst="rect">
                <a:avLst/>
              </a:prstGeom>
              <a:blipFill>
                <a:blip r:embed="rId2"/>
                <a:stretch>
                  <a:fillRect l="-579" t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81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9BC0-3CA4-78DA-6E65-23C61ACE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829F06-B471-1955-D58B-162207161B08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B8F379F-C24A-E1ED-6CDE-8A9335D48C44}"/>
                  </a:ext>
                </a:extLst>
              </p:cNvPr>
              <p:cNvSpPr/>
              <p:nvPr/>
            </p:nvSpPr>
            <p:spPr>
              <a:xfrm>
                <a:off x="179512" y="692696"/>
                <a:ext cx="8424936" cy="4194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Estimation</a:t>
                </a:r>
              </a:p>
              <a:p>
                <a:pPr marL="342900" indent="-342900" latinLnBrk="1">
                  <a:buAutoNum type="arabicParenR"/>
                </a:pPr>
                <a:r>
                  <a:rPr lang="en-US" dirty="0"/>
                  <a:t>Mean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2)  Variance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≔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          (3.45)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b="1" dirty="0"/>
              </a:p>
              <a:p>
                <a:endParaRPr lang="en-US" dirty="0"/>
              </a:p>
              <a:p>
                <a:r>
                  <a:rPr lang="en-US" dirty="0">
                    <a:sym typeface="Wingdings" pitchFamily="2" charset="2"/>
                  </a:rPr>
                  <a:t> Hence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3.44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                                 =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AB8F379F-C24A-E1ED-6CDE-8A9335D48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92696"/>
                <a:ext cx="8424936" cy="4194097"/>
              </a:xfrm>
              <a:prstGeom prst="rect">
                <a:avLst/>
              </a:prstGeom>
              <a:blipFill>
                <a:blip r:embed="rId2"/>
                <a:stretch>
                  <a:fillRect l="-579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56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7A077-CC3A-7DFF-A706-E3A7879C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941FAA-E298-8264-0F7B-DB7E9968ADD2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1E01A9-4269-9D6F-CE47-5DD2DAE9821A}"/>
                  </a:ext>
                </a:extLst>
              </p:cNvPr>
              <p:cNvSpPr/>
              <p:nvPr/>
            </p:nvSpPr>
            <p:spPr>
              <a:xfrm>
                <a:off x="179512" y="476672"/>
                <a:ext cx="8424936" cy="5201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buFont typeface="Wingdings" pitchFamily="2" charset="2"/>
                  <a:buChar char="q"/>
                </a:pPr>
                <a:endParaRPr lang="en-US" b="1" i="1" dirty="0"/>
              </a:p>
              <a:p>
                <a:pPr marL="342900" indent="-342900" latinLnBrk="1">
                  <a:buFont typeface="Wingdings" pitchFamily="2" charset="2"/>
                  <a:buChar char="q"/>
                </a:pPr>
                <a:r>
                  <a:rPr lang="en-US" b="1" i="1" dirty="0" err="1"/>
                  <a:t>Kalman</a:t>
                </a:r>
                <a:r>
                  <a:rPr lang="en-US" b="1" i="1" dirty="0"/>
                  <a:t> Gain variants formula</a:t>
                </a:r>
              </a:p>
              <a:p>
                <a:pPr latinLnBrk="1"/>
                <a:endParaRPr lang="en-US" b="1" i="1" dirty="0"/>
              </a:p>
              <a:p>
                <a:pPr latinLnBrk="1"/>
                <a:r>
                  <a:rPr lang="en-US" b="1" i="1" dirty="0"/>
                  <a:t>1)  </a:t>
                </a:r>
              </a:p>
              <a:p>
                <a:r>
                  <a:rPr lang="en-US" b="1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𝟒𝟒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              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i="1" dirty="0"/>
              </a:p>
              <a:p>
                <a:pPr latinLnBrk="1"/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≔</m:t>
                    </m:r>
                    <m:r>
                      <a:rPr lang="en-US" b="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/>
                              </a:rPr>
                              <m:t>+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>
                        <a:latin typeface="Cambria Math"/>
                      </a:rPr>
                      <m:t>          </m:t>
                    </m:r>
                    <m:r>
                      <a:rPr lang="en-US">
                        <a:latin typeface="Cambria Math"/>
                      </a:rPr>
                      <m:t>(3.45)</m:t>
                    </m:r>
                  </m:oMath>
                </a14:m>
                <a:endParaRPr lang="en-US" b="1" dirty="0"/>
              </a:p>
              <a:p>
                <a:br>
                  <a:rPr lang="en-US" dirty="0"/>
                </a:br>
                <a:r>
                  <a:rPr lang="en-US" dirty="0"/>
                  <a:t> 2) </a:t>
                </a:r>
                <a:r>
                  <a:rPr lang="en-US" b="1" dirty="0"/>
                  <a:t>Less inverse operations:</a:t>
                </a:r>
              </a:p>
              <a:p>
                <a:endParaRPr lang="en-US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                              (3.49)</m:t>
                    </m:r>
                  </m:oMath>
                </a14:m>
                <a:r>
                  <a:rPr lang="en-US" dirty="0"/>
                  <a:t>     </a:t>
                </a:r>
              </a:p>
              <a:p>
                <a:endParaRPr lang="en-US" dirty="0"/>
              </a:p>
              <a:p>
                <a:r>
                  <a:rPr lang="en-US" dirty="0"/>
                  <a:t>Or  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  (page.144)</a:t>
                </a:r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1E01A9-4269-9D6F-CE47-5DD2DAE98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6672"/>
                <a:ext cx="8424936" cy="5201360"/>
              </a:xfrm>
              <a:prstGeom prst="rect">
                <a:avLst/>
              </a:prstGeo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2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569527" cy="54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67E3EF-E66C-DD90-9889-BAA1828BED13}"/>
              </a:ext>
            </a:extLst>
          </p:cNvPr>
          <p:cNvSpPr txBox="1"/>
          <p:nvPr/>
        </p:nvSpPr>
        <p:spPr>
          <a:xfrm>
            <a:off x="539552" y="476672"/>
            <a:ext cx="429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;  2023_stochastic / Tut_week_5.mlx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77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Ch.4 Least Squares, The Orthogonal Projection</a:t>
            </a:r>
          </a:p>
          <a:p>
            <a:endParaRPr lang="en-US" dirty="0"/>
          </a:p>
          <a:p>
            <a:r>
              <a:rPr lang="en-US" dirty="0"/>
              <a:t>   - another way to find Kalman filter:  Orthogonal projection</a:t>
            </a:r>
          </a:p>
          <a:p>
            <a:endParaRPr lang="en-US" dirty="0"/>
          </a:p>
          <a:p>
            <a:r>
              <a:rPr lang="en-US" dirty="0"/>
              <a:t>     In Ch.3 , the initial conditions and the process / measurement noise are </a:t>
            </a:r>
          </a:p>
          <a:p>
            <a:r>
              <a:rPr lang="en-US" dirty="0"/>
              <a:t>All gaussian case to get Kalman gain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However, it is not necessary to assume these Gaussian. </a:t>
            </a:r>
          </a:p>
          <a:p>
            <a:endParaRPr lang="en-US" dirty="0"/>
          </a:p>
          <a:p>
            <a:r>
              <a:rPr lang="en-US" dirty="0"/>
              <a:t>  -  Least Squares (linear, non-linear)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F69A632-B920-12FA-AB7A-80B2EFEB8918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6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95A15-4CBC-73E4-C275-177CEE74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9FC8813-406A-B109-A331-4472B0827474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BB91B2-48A9-7546-FFAF-5F3550543453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7920880" cy="482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Linear Least Squares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/>
                  <a:t>    The problem : A sequential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, which 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=1,2,…,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Find  the estimator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to minimize the cost function as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J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BB91B2-48A9-7546-FFAF-5F355054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4827091"/>
              </a:xfrm>
              <a:prstGeom prst="rect">
                <a:avLst/>
              </a:prstGeom>
              <a:blipFill>
                <a:blip r:embed="rId2"/>
                <a:stretch>
                  <a:fillRect l="-616" t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2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B2DCD-08D4-7F00-C231-1E467131A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EC1918-C26F-E28A-91D2-5D0688D1C38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84348C-3EC8-41E0-BF97-A490887C9812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280920" cy="633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Linear Least Squares- the derivative 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/>
                  <a:t>   Example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2, 3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(3,2)</m:t>
                    </m:r>
                  </m:oMath>
                </a14:m>
                <a:r>
                  <a:rPr lang="en-US" dirty="0"/>
                  <a:t>   -&gt;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𝑎</m:t>
                    </m:r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       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/>
                  <a:t>   min. Least Square error is </a:t>
                </a:r>
              </a:p>
              <a:p>
                <a:pPr latinLnBrk="1"/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/>
                  <a:t> </a:t>
                </a:r>
              </a:p>
              <a:p>
                <a:pPr lvl="0" latinLnBrk="1"/>
                <a:r>
                  <a:rPr lang="en-US" dirty="0"/>
                  <a:t>Differentiating w.r.t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b="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: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 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For example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84348C-3EC8-41E0-BF97-A490887C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280920" cy="6330516"/>
              </a:xfrm>
              <a:prstGeom prst="rect">
                <a:avLst/>
              </a:prstGeom>
              <a:blipFill>
                <a:blip r:embed="rId2"/>
                <a:stretch>
                  <a:fillRect l="-589" t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06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904B-8617-9DB1-E0FF-06095FD2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CE0D00-28B2-5E16-15EC-E248E8277645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2C7512-2AEB-C403-7082-5708F748BFD2}"/>
                  </a:ext>
                </a:extLst>
              </p:cNvPr>
              <p:cNvSpPr txBox="1"/>
              <p:nvPr/>
            </p:nvSpPr>
            <p:spPr>
              <a:xfrm>
                <a:off x="288315" y="188640"/>
                <a:ext cx="7920880" cy="644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</a:t>
                </a:r>
              </a:p>
              <a:p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Ø"/>
                </a:pPr>
                <a:r>
                  <a:rPr lang="en-US" dirty="0"/>
                  <a:t>  Vector/Matrix   Calculus </a:t>
                </a:r>
              </a:p>
              <a:p>
                <a:r>
                  <a:rPr lang="en-US" dirty="0"/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i="1" dirty="0"/>
              </a:p>
              <a:p>
                <a:endParaRPr lang="en-US" i="1" dirty="0">
                  <a:sym typeface="Wingdings" pitchFamily="2" charset="2"/>
                </a:endParaRPr>
              </a:p>
              <a:p>
                <a:r>
                  <a:rPr lang="en-US" i="1" dirty="0">
                    <a:sym typeface="Wingdings" pitchFamily="2" charset="2"/>
                  </a:rPr>
                  <a:t>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𝐴</m:t>
                    </m:r>
                  </m:oMath>
                </a14:m>
                <a:endParaRPr lang="en-US" b="0" i="1" dirty="0">
                  <a:sym typeface="Wingdings" pitchFamily="2" charset="2"/>
                </a:endParaRPr>
              </a:p>
              <a:p>
                <a:endParaRPr lang="en-US" i="1" dirty="0">
                  <a:sym typeface="Wingdings" pitchFamily="2" charset="2"/>
                </a:endParaRPr>
              </a:p>
              <a:p>
                <a:r>
                  <a:rPr lang="en-US" i="1" dirty="0">
                    <a:sym typeface="Wingdings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atinLnBrk="1"/>
                <a:r>
                  <a:rPr lang="en-US" dirty="0"/>
                  <a:t> 3)  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,   </m:t>
                    </m:r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 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      in addition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𝐴𝑥</m:t>
                    </m:r>
                    <m:r>
                      <a:rPr lang="en-US" i="1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𝐴𝑥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2C7512-2AEB-C403-7082-5708F748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5" y="188640"/>
                <a:ext cx="7920880" cy="6445739"/>
              </a:xfrm>
              <a:prstGeom prst="rect">
                <a:avLst/>
              </a:prstGeom>
              <a:blipFill>
                <a:blip r:embed="rId2"/>
                <a:stretch>
                  <a:fillRect l="-615" t="-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18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9A7E-55EB-5A41-0E75-9C03D073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807B93-6980-D051-A704-AC9B3E81C00C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906B47-6E0B-AFEB-E6EF-9555FBB7D2A5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7920880" cy="588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 </a:t>
                </a:r>
              </a:p>
              <a:p>
                <a:endParaRPr lang="en-US" dirty="0"/>
              </a:p>
              <a:p>
                <a:r>
                  <a:rPr lang="en-US" dirty="0"/>
                  <a:t>  In general </a:t>
                </a:r>
              </a:p>
              <a:p>
                <a:r>
                  <a:rPr lang="en-US" dirty="0"/>
                  <a:t> 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to minimize square error </a:t>
                </a:r>
              </a:p>
              <a:p>
                <a:endParaRPr lang="en-US" dirty="0"/>
              </a:p>
              <a:p>
                <a:r>
                  <a:rPr lang="en-US" dirty="0"/>
                  <a:t>                          min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J</m:t>
                    </m:r>
                    <m:r>
                      <a:rPr lang="en-US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/>
                  <a:t>   </a:t>
                </a:r>
              </a:p>
              <a:p>
                <a:pPr lvl="0" latinLnBrk="1"/>
                <a:r>
                  <a:rPr lang="en-US" dirty="0"/>
                  <a:t> Sol: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J</m:t>
                      </m:r>
                      <m:r>
                        <a:rPr lang="en-US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r>
                  <a:rPr lang="en-US" dirty="0"/>
                  <a:t>The necessary conditions for the extrema 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J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H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z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H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  <a:p>
                <a:r>
                  <a:rPr lang="en-US" dirty="0"/>
                  <a:t>   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𝑒𝑥𝑖𝑠𝑡𝑠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(4.2)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906B47-6E0B-AFEB-E6EF-9555FBB7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5889946"/>
              </a:xfrm>
              <a:prstGeom prst="rect">
                <a:avLst/>
              </a:prstGeom>
              <a:blipFill>
                <a:blip r:embed="rId2"/>
                <a:stretch>
                  <a:fillRect l="-616" t="-621" b="-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E2B41-58D6-EC68-0353-686B04FB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4240B64-9294-C1C6-6A5F-FA2186699342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8059B-5E90-BBDA-BAEF-A55ADF818408}"/>
                  </a:ext>
                </a:extLst>
              </p:cNvPr>
              <p:cNvSpPr txBox="1"/>
              <p:nvPr/>
            </p:nvSpPr>
            <p:spPr>
              <a:xfrm>
                <a:off x="323528" y="188640"/>
                <a:ext cx="849694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4.1 continue – the other method using Orthogonal Projection  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dirty="0"/>
                  <a:t> Linear Vector space  Decomposition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 is a vector space. Then it can be decomposed into two orthogonal subspaces such that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and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𝑜𝑟𝑡h𝑜𝑔𝑜𝑛𝑎𝑙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 %% 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  %%</a:t>
                </a:r>
              </a:p>
              <a:p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dirty="0"/>
                  <a:t>  familiar applications</a:t>
                </a:r>
              </a:p>
              <a:p>
                <a:endParaRPr lang="en-US" dirty="0"/>
              </a:p>
              <a:p>
                <a:r>
                  <a:rPr lang="en-US" dirty="0"/>
                  <a:t> 1) Orthogonal Projection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 2) Fourier Series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3) Principal Component Analysis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98059B-5E90-BBDA-BAEF-A55ADF818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8496944" cy="5355312"/>
              </a:xfrm>
              <a:prstGeom prst="rect">
                <a:avLst/>
              </a:prstGeom>
              <a:blipFill>
                <a:blip r:embed="rId2"/>
                <a:stretch>
                  <a:fillRect l="-574" t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6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2578</Words>
  <Application>Microsoft Office PowerPoint</Application>
  <PresentationFormat>화면 슬라이드 쇼(4:3)</PresentationFormat>
  <Paragraphs>452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snkim Kim</cp:lastModifiedBy>
  <cp:revision>78</cp:revision>
  <dcterms:created xsi:type="dcterms:W3CDTF">2024-01-23T05:53:19Z</dcterms:created>
  <dcterms:modified xsi:type="dcterms:W3CDTF">2024-11-27T10:30:39Z</dcterms:modified>
</cp:coreProperties>
</file>