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427" autoAdjust="0"/>
    <p:restoredTop sz="94660"/>
  </p:normalViewPr>
  <p:slideViewPr>
    <p:cSldViewPr snapToGrid="0">
      <p:cViewPr>
        <p:scale>
          <a:sx n="90" d="100"/>
          <a:sy n="90" d="100"/>
        </p:scale>
        <p:origin x="-5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268BFB-7F6C-2D30-3AE2-97F78EDC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3573842-A09E-D8D5-2CE4-D9E4DDF2BBA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7D035E-D7CE-F718-F95D-C65E499D0A80}"/>
                  </a:ext>
                </a:extLst>
              </p:cNvPr>
              <p:cNvSpPr txBox="1"/>
              <p:nvPr/>
            </p:nvSpPr>
            <p:spPr>
              <a:xfrm>
                <a:off x="342899" y="228777"/>
                <a:ext cx="11705168" cy="593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Gaussian Random Variables  </a:t>
                </a:r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2.30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R.V 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another R.V.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and they are independent. Find mean and covariance of </a:t>
                </a:r>
                <a14:m>
                  <m:oMath xmlns:m="http://schemas.openxmlformats.org/officeDocument/2006/math"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𝐶𝑋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ko-KR" sz="1800" b="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800" b="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𝐶𝑋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first term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𝐶𝑋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𝐶𝑋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𝐶𝑋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𝐶𝐸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∵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𝑖𝑛𝑑𝑒𝑝𝑒𝑛𝑑𝑒𝑛𝑡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∵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Hence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𝐶𝑋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𝑿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EC7D035E-D7CE-F718-F95D-C65E499D0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228777"/>
                <a:ext cx="11705168" cy="5937459"/>
              </a:xfrm>
              <a:prstGeom prst="rect">
                <a:avLst/>
              </a:prstGeom>
              <a:blipFill>
                <a:blip r:embed="rId2"/>
                <a:stretch>
                  <a:fillRect l="-417" t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0405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CB7B530-CE83-C67A-6ED6-2F46AB10D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4007ECD-83A4-EDCC-0849-FB252F2080F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/>
              <p:nvPr/>
            </p:nvSpPr>
            <p:spPr>
              <a:xfrm>
                <a:off x="110067" y="118532"/>
                <a:ext cx="11785600" cy="689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Conditional Expectations and Discrete-Time Kalman Filtering -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dirty="0"/>
                  <a:t>.11 Nonlinear Stochastic Process – </a:t>
                </a: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3.1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Estimation</a:t>
                </a:r>
              </a:p>
              <a:p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statement – static parameter estimation</a:t>
                </a:r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sz="14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(3.1)</m:t>
                      </m:r>
                    </m:oMath>
                  </m:oMathPara>
                </a14:m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Given measurement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find a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4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𝑒𝑟𝑟𝑜𝑟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 some sense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Estimator</a:t>
                </a:r>
              </a:p>
              <a:p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Linear Regression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ax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=1,2,3 , 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unknown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subject to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Sol: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−→ 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/>
                                    </m:ctrlPr>
                                  </m:accPr>
                                  <m:e>
                                    <m:r>
                                      <a:rPr lang="en-US" altLang="ko-KR" i="1"/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/>
                                    </m:ctrlPr>
                                  </m:accPr>
                                  <m:e>
                                    <m:r>
                                      <a:rPr lang="en-US" altLang="ko-KR" i="1"/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0612B18-5511-396D-3637-99EBF932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118532"/>
                <a:ext cx="11785600" cy="6899838"/>
              </a:xfrm>
              <a:prstGeom prst="rect">
                <a:avLst/>
              </a:prstGeom>
              <a:blipFill>
                <a:blip r:embed="rId2"/>
                <a:stretch>
                  <a:fillRect l="-414"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89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85A35D-67A6-BB77-0FB8-E702BBF0F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308CAD3-1EF7-54D3-B0C0-F433A7F3D60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127D39-F009-E8F6-9B19-C7923919D439}"/>
                  </a:ext>
                </a:extLst>
              </p:cNvPr>
              <p:cNvSpPr txBox="1"/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Theorem 3.6 the minimum variance estimator  -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(3.1) x, v are R.Vs, z is a measurement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3.6. Given the equation (3.1).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estimate is a function of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then the minimum variance estimate is the conditional mean. i.e.,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|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C127D39-F009-E8F6-9B19-C7923919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blipFill>
                <a:blip r:embed="rId2"/>
                <a:stretch>
                  <a:fillRect l="-504" t="-1222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8305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34D2DA-2526-46C3-5547-D6F746E2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C7AAAB1-D617-D293-902B-5EAE9DA8C1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936A13-3B1A-ED53-7D73-65AD748575FB}"/>
                  </a:ext>
                </a:extLst>
              </p:cNvPr>
              <p:cNvSpPr txBox="1"/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Ex. 3.8 –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ko-KR" b="0" dirty="0"/>
                  <a:t/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independent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/>
                </a:r>
              </a:p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−→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&lt;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Since 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independent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0&lt;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 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There are 5 regions interested.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B936A13-3B1A-ED53-7D73-65AD748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blipFill>
                <a:blip r:embed="rId2"/>
                <a:stretch>
                  <a:fillRect l="-430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C538538-908C-8127-B305-9FCC07C00A17}"/>
              </a:ext>
            </a:extLst>
          </p:cNvPr>
          <p:cNvCxnSpPr/>
          <p:nvPr/>
        </p:nvCxnSpPr>
        <p:spPr>
          <a:xfrm>
            <a:off x="6206067" y="2065867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EE234A1-3B03-CD4F-1B15-9A22C05DCE25}"/>
              </a:ext>
            </a:extLst>
          </p:cNvPr>
          <p:cNvCxnSpPr/>
          <p:nvPr/>
        </p:nvCxnSpPr>
        <p:spPr>
          <a:xfrm>
            <a:off x="7679267" y="9398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6221B22-917D-2D10-5706-B8967AF1C2F8}"/>
              </a:ext>
            </a:extLst>
          </p:cNvPr>
          <p:cNvSpPr/>
          <p:nvPr/>
        </p:nvSpPr>
        <p:spPr>
          <a:xfrm>
            <a:off x="7679267" y="1422400"/>
            <a:ext cx="2082800" cy="64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53C7F2-C1DC-57AA-95E3-E4B28E6B54A5}"/>
                  </a:ext>
                </a:extLst>
              </p:cNvPr>
              <p:cNvSpPr txBox="1"/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E53C7F2-C1DC-57AA-95E3-E4B28E6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blipFill>
                <a:blip r:embed="rId3"/>
                <a:stretch>
                  <a:fillRect l="-11224" r="-1224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65B47-C728-19D1-25CC-13C7D7FC6622}"/>
                  </a:ext>
                </a:extLst>
              </p:cNvPr>
              <p:cNvSpPr txBox="1"/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1B65B47-C728-19D1-25CC-13C7D7FC6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645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10EF73-E887-6710-60CB-290832A4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4142251-5A9F-C2D2-4D42-C4A22AFBE9F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5727F-952B-1DB5-3811-F60ECF22BA22}"/>
                  </a:ext>
                </a:extLst>
              </p:cNvPr>
              <p:cNvSpPr txBox="1"/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Ex. 3.8 – The conditional expectation  - continued</a:t>
                </a:r>
              </a:p>
              <a:p>
                <a:pPr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&gt;2 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The others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corresponding intervals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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/>
                        </m:ctrlPr>
                      </m:naryPr>
                      <m:sub>
                        <m:r>
                          <a:rPr lang="en-US" altLang="ko-KR" i="1"/>
                          <m:t>0</m:t>
                        </m:r>
                      </m:sub>
                      <m:sup>
                        <m:r>
                          <a:rPr lang="en-US" altLang="ko-KR" i="1"/>
                          <m:t>𝑧</m:t>
                        </m:r>
                        <m:r>
                          <a:rPr lang="en-US" altLang="ko-KR" i="1"/>
                          <m:t>+</m:t>
                        </m:r>
                        <m:f>
                          <m:fPr>
                            <m:ctrlPr>
                              <a:rPr lang="ko-KR" altLang="ko-KR" i="1"/>
                            </m:ctrlPr>
                          </m:fPr>
                          <m:num>
                            <m:r>
                              <a:rPr lang="en-US" altLang="ko-KR" i="1"/>
                              <m:t>1</m:t>
                            </m:r>
                          </m:num>
                          <m:den>
                            <m:r>
                              <a:rPr lang="en-US" altLang="ko-KR" i="1"/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/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r>
                      <a:rPr lang="en-US" altLang="ko-KR" i="1"/>
                      <m:t>(</m:t>
                    </m:r>
                    <m:r>
                      <a:rPr lang="en-US" altLang="ko-KR" i="1"/>
                      <m:t>𝑧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r>
                      <a:rPr lang="en-US" altLang="ko-KR" i="1"/>
                      <m:t>)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𝑥𝑧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−→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=1/2</m:t>
                        </m:r>
                      </m:e>
                    </m:nary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1/2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1/2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2.3)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−→ 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8F5727F-952B-1DB5-3811-F60ECF22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blipFill>
                <a:blip r:embed="rId2"/>
                <a:stretch>
                  <a:fillRect l="-413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1452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95B735-EEF7-CA69-047D-A9A6078A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7306E09-E59F-EA68-B26C-5C80C6C34DB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4E9A15-A399-E1E1-62E7-31D486E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75"/>
            <a:ext cx="3826933" cy="234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7EC139-4825-5965-3750-2632951D9BF5}"/>
                  </a:ext>
                </a:extLst>
              </p:cNvPr>
              <p:cNvSpPr txBox="1"/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Ex. Continued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plot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/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87EC139-4825-5965-3750-2632951D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blipFill>
                <a:blip r:embed="rId3"/>
                <a:stretch>
                  <a:fillRect l="-2996" t="-2479" r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8388-6810-825B-B3FC-A60F33BD92C9}"/>
                  </a:ext>
                </a:extLst>
              </p:cNvPr>
              <p:cNvSpPr txBox="1"/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&lt;2, 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Unconditional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/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69A8388-6810-825B-B3FC-A60F33BD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blipFill>
                <a:blip r:embed="rId4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640BA5-FC62-750D-5BF4-818AE76EB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" y="4066362"/>
            <a:ext cx="3945468" cy="2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49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8D45B0-FBC5-85E1-5F00-007694A1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A8E4D56-B37D-D651-8F61-9E5611A10C7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F29F4-626B-3CD0-D55A-A651FCE31086}"/>
                  </a:ext>
                </a:extLst>
              </p:cNvPr>
              <p:cNvSpPr txBox="1"/>
              <p:nvPr/>
            </p:nvSpPr>
            <p:spPr>
              <a:xfrm>
                <a:off x="170329" y="174519"/>
                <a:ext cx="11276604" cy="5054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central limit theorem</a:t>
                </a: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2.31.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i.i.d.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random variables with finite mean and variance,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∞,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∞,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denote their sum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≔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Then the distribution of the normalized sum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≔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distribution with mean 0 and variance 1 in the limit as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 ∞ 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find the mean and variance </a:t>
                </a:r>
              </a:p>
              <a:p>
                <a:pPr marL="1054100" indent="-342900" algn="just" latinLnBrk="1">
                  <a:lnSpc>
                    <a:spcPct val="107000"/>
                  </a:lnSpc>
                  <a:spcAft>
                    <a:spcPts val="800"/>
                  </a:spcAft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, 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are independent </a:t>
                </a:r>
              </a:p>
              <a:p>
                <a:pPr marL="1054100" indent="-342900" algn="just" latinLnBrk="1">
                  <a:lnSpc>
                    <a:spcPct val="107000"/>
                  </a:lnSpc>
                  <a:spcAft>
                    <a:spcPts val="800"/>
                  </a:spcAft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 ,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are independent </a:t>
                </a: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9F29F4-626B-3CD0-D55A-A651FCE3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174519"/>
                <a:ext cx="11276604" cy="5054717"/>
              </a:xfrm>
              <a:prstGeom prst="rect">
                <a:avLst/>
              </a:prstGeom>
              <a:blipFill>
                <a:blip r:embed="rId2"/>
                <a:stretch>
                  <a:fillRect l="-378" t="-844" r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456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4EA4C7-943E-009D-E38F-DF3452AD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8BD150A-5687-4F34-4224-5CEE1111A7D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785A8A-69E0-FF93-4E27-8B638FEDF8A0}"/>
                  </a:ext>
                </a:extLst>
              </p:cNvPr>
              <p:cNvSpPr txBox="1"/>
              <p:nvPr/>
            </p:nvSpPr>
            <p:spPr>
              <a:xfrm>
                <a:off x="204195" y="123720"/>
                <a:ext cx="11547538" cy="5955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Ch.2.8 Conditional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Expectations and Conditional Probabilities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conditional expectation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Iterated expectation(See the proof at p.57 and remember)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Proof: </a:t>
                </a: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altLang="ko-KR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altLang="ko-KR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𝑑𝑦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= </m:t>
                        </m:r>
                        <m:nary>
                          <m:nary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𝑑𝑦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𝑥𝑦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𝑑𝑦</m:t>
                                    </m:r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nary>
                            <m:nary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 </m:t>
                      </m:r>
                      <m:nary>
                        <m:nary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3785A8A-69E0-FF93-4E27-8B638FED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5" y="123720"/>
                <a:ext cx="11547538" cy="5955413"/>
              </a:xfrm>
              <a:prstGeom prst="rect">
                <a:avLst/>
              </a:prstGeom>
              <a:blipFill>
                <a:blip r:embed="rId2"/>
                <a:stretch>
                  <a:fillRect l="-422" t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1572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BE2F96-EE6D-78EC-CE80-FC8F42DB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EA3F19A-C056-8A7E-A6BC-12BEC131E36B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D8AC58-0944-9768-A1E7-02638D740A06}"/>
                  </a:ext>
                </a:extLst>
              </p:cNvPr>
              <p:cNvSpPr txBox="1"/>
              <p:nvPr/>
            </p:nvSpPr>
            <p:spPr>
              <a:xfrm>
                <a:off x="170329" y="174519"/>
                <a:ext cx="10461812" cy="275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Ch.2.8 Conditional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Expectations and Conditional Probabilities</a:t>
                </a: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Lemma 2.34.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𝑖𝑛𝑑𝑒𝑝𝑒𝑛𝑑𝑒𝑛𝑡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EED8AC58-0944-9768-A1E7-02638D74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174519"/>
                <a:ext cx="10461812" cy="2758704"/>
              </a:xfrm>
              <a:prstGeom prst="rect">
                <a:avLst/>
              </a:prstGeom>
              <a:blipFill>
                <a:blip r:embed="rId2"/>
                <a:stretch>
                  <a:fillRect l="-524" t="-1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131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D48816-2EC2-07DA-1772-9615FD11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0F45F91-AE16-C8C7-334E-E2C030ECABE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A36D2-B889-C564-24C5-2A7DCCFE79D1}"/>
                  </a:ext>
                </a:extLst>
              </p:cNvPr>
              <p:cNvSpPr txBox="1"/>
              <p:nvPr/>
            </p:nvSpPr>
            <p:spPr>
              <a:xfrm>
                <a:off x="130486" y="161782"/>
                <a:ext cx="10887137" cy="172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2.9 Stochastic Process</a:t>
                </a:r>
              </a:p>
              <a:p>
                <a:pPr lvl="1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Def. 2.36. A stochastic process is a family of random variables,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indexed</a:t>
                </a:r>
              </a:p>
              <a:p>
                <a:endParaRPr lang="en-US" altLang="ko-KR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by a real parameter </a:t>
                </a:r>
                <a14:m>
                  <m:oMath xmlns:m="http://schemas.openxmlformats.org/officeDocument/2006/math"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and defined on a common probability space </a:t>
                </a:r>
                <a14:m>
                  <m:oMath xmlns:m="http://schemas.openxmlformats.org/officeDocument/2006/math">
                    <m:r>
                      <a:rPr lang="en-US" altLang="ko-KR" b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𝓐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AA36D2-B889-C564-24C5-2A7DCCFE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6" y="161782"/>
                <a:ext cx="10887137" cy="1721240"/>
              </a:xfrm>
              <a:prstGeom prst="rect">
                <a:avLst/>
              </a:prstGeom>
              <a:blipFill>
                <a:blip r:embed="rId2"/>
                <a:stretch>
                  <a:fillRect l="-448" t="-2482" b="-4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4482B7-FE3C-EDB9-F4FD-BECCC9D67013}"/>
                  </a:ext>
                </a:extLst>
              </p:cNvPr>
              <p:cNvSpPr txBox="1"/>
              <p:nvPr/>
            </p:nvSpPr>
            <p:spPr>
              <a:xfrm>
                <a:off x="282388" y="2232645"/>
                <a:ext cx="6104964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2.37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11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, 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−1,1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4482B7-FE3C-EDB9-F4FD-BECCC9D6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" y="2232645"/>
                <a:ext cx="6104964" cy="890244"/>
              </a:xfrm>
              <a:prstGeom prst="rect">
                <a:avLst/>
              </a:prstGeom>
              <a:blipFill>
                <a:blip r:embed="rId3"/>
                <a:stretch>
                  <a:fillRect l="-599" t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2ABE6-DC77-781D-81F9-0D6F59909B52}"/>
                  </a:ext>
                </a:extLst>
              </p:cNvPr>
              <p:cNvSpPr txBox="1"/>
              <p:nvPr/>
            </p:nvSpPr>
            <p:spPr>
              <a:xfrm>
                <a:off x="282388" y="3472512"/>
                <a:ext cx="916641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2.38. A stochastic process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said to be continuous in probability at t if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({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≥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for all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42ABE6-DC77-781D-81F9-0D6F5990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" y="3472512"/>
                <a:ext cx="9166412" cy="877163"/>
              </a:xfrm>
              <a:prstGeom prst="rect">
                <a:avLst/>
              </a:prstGeom>
              <a:blipFill>
                <a:blip r:embed="rId4"/>
                <a:stretch>
                  <a:fillRect l="-399" t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712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8EC7F-EED6-442D-CBA3-F8F15175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1E6A086-EEA6-5BCB-88F5-CA3EF13C4DF6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545C8D-17F9-B782-89AD-F6FCF6019BC5}"/>
                  </a:ext>
                </a:extLst>
              </p:cNvPr>
              <p:cNvSpPr txBox="1"/>
              <p:nvPr/>
            </p:nvSpPr>
            <p:spPr>
              <a:xfrm>
                <a:off x="287367" y="-262758"/>
                <a:ext cx="9793941" cy="2758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Independent Increment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2.42. Let X be a random process defined on the time interval, T.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…&lt;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 a partition of the time interval, T. If the increments,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are mutually independent for any partition of T, then X is said to be a process 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with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independent increments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9545C8D-17F9-B782-89AD-F6FCF601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7" y="-262758"/>
                <a:ext cx="9793941" cy="2758704"/>
              </a:xfrm>
              <a:prstGeom prst="rect">
                <a:avLst/>
              </a:prstGeom>
              <a:blipFill>
                <a:blip r:embed="rId2"/>
                <a:stretch>
                  <a:fillRect l="-498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53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1C71C1-18B3-4EDF-DDE9-B5650811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E263DC2-C7A4-2346-C051-08DAC9AF3322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CDFC1-B27E-B334-BF66-1D3FEA72B9A4}"/>
                  </a:ext>
                </a:extLst>
              </p:cNvPr>
              <p:cNvSpPr txBox="1"/>
              <p:nvPr/>
            </p:nvSpPr>
            <p:spPr>
              <a:xfrm>
                <a:off x="403410" y="101600"/>
                <a:ext cx="9793941" cy="4746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Gaussian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2.43 We say that a random process, X, is a Gaussian process if for every finite collection,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corresponding density function,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density function.</a:t>
                </a: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Def. 2.44 We say that a random process X is a Gaussian process if every finite linear combination of the form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 Gaussian random variable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9DCDFC1-B27E-B334-BF66-1D3FEA72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" y="101600"/>
                <a:ext cx="9793941" cy="4746941"/>
              </a:xfrm>
              <a:prstGeom prst="rect">
                <a:avLst/>
              </a:prstGeom>
              <a:blipFill>
                <a:blip r:embed="rId2"/>
                <a:stretch>
                  <a:fillRect l="-498" t="-900" r="-560" b="-1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9497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EA7D7D-4DC1-EE5A-C306-A9FE5539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0FDB9D4-C7EC-1D54-0FBA-ECE5BAFA12BA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4CE2B-CF2F-EEDD-E55C-E1898D2D6952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4546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 2.45. A random process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where T is a subset of the real line, is said to be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Markov process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for any increasing collection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 ,…,&lt;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or, equivalently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C4CE2B-CF2F-EEDD-E55C-E1898D2D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4546694"/>
              </a:xfrm>
              <a:prstGeom prst="rect">
                <a:avLst/>
              </a:prstGeom>
              <a:blipFill>
                <a:blip r:embed="rId2"/>
                <a:stretch>
                  <a:fillRect l="-460" t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379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0C2A51E-591F-8552-8984-25B53BFC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1D5BCBF-FA92-B023-150F-45F5F6E6BB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98DF0-7FE6-B41B-3F31-F593B825AEFF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2.10 Gauss – 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:r>
                  <a:rPr lang="en-US" altLang="ko-KR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Stochstic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𝐺𝑎𝑢𝑠𝑠𝑖𝑎𝑛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(2.36)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where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-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- the initial is independent of the noise,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                                (2.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37)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541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/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mean and covariance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The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as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2.38</m:t>
                          </m:r>
                        </m:e>
                      </m:d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compare Theorem 2.30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A698DF0-7FE6-B41B-3F31-F593B825A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blipFill>
                <a:blip r:embed="rId2"/>
                <a:stretch>
                  <a:fillRect l="-460" t="-544" b="-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8015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0</Words>
  <Application>Microsoft Office PowerPoint</Application>
  <PresentationFormat>Custom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김승남</cp:lastModifiedBy>
  <cp:revision>5</cp:revision>
  <dcterms:created xsi:type="dcterms:W3CDTF">2024-10-29T08:45:16Z</dcterms:created>
  <dcterms:modified xsi:type="dcterms:W3CDTF">2024-11-07T12:38:21Z</dcterms:modified>
</cp:coreProperties>
</file>