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58" r:id="rId4"/>
    <p:sldId id="308" r:id="rId5"/>
    <p:sldId id="256" r:id="rId6"/>
    <p:sldId id="260" r:id="rId7"/>
    <p:sldId id="289" r:id="rId8"/>
    <p:sldId id="295" r:id="rId9"/>
    <p:sldId id="290" r:id="rId10"/>
    <p:sldId id="291" r:id="rId11"/>
    <p:sldId id="294" r:id="rId12"/>
    <p:sldId id="296" r:id="rId13"/>
    <p:sldId id="297" r:id="rId14"/>
    <p:sldId id="303" r:id="rId15"/>
    <p:sldId id="301" r:id="rId16"/>
    <p:sldId id="298" r:id="rId17"/>
    <p:sldId id="304" r:id="rId18"/>
    <p:sldId id="302" r:id="rId19"/>
    <p:sldId id="300" r:id="rId20"/>
    <p:sldId id="305" r:id="rId21"/>
    <p:sldId id="306" r:id="rId22"/>
    <p:sldId id="30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0T01:13:28.3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E7651-8625-45B7-B65E-99CFA4A4C81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5C45-DA60-4258-B57C-5BCC81C1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9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8CDD-3019-A938-59A5-E4835853C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B4887-9444-49DD-5447-62C54AE6E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A8242-0C7C-424F-858F-49CE985AD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9453-B7BC-E945-1D0E-20FDA0EFB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BA66A-F18F-2F00-A5F6-D2CFE801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74BFB-C301-3CFC-F45A-BABDB3CDA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90189-0F6E-9765-B58B-B1C376049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DD037-C3F9-C38F-E4FA-2FE40FD62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08E-9CA0-DB01-AB8A-381F42FF0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7BC29-D016-DBAA-0CD6-A8753A257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1978B4-E88E-B12E-3D35-F9DDCFFB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6EC62-AE12-891D-E44F-568EF4319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FEEE9-962D-1593-45B1-272024FD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CAB03-8614-4B0D-D79E-0B3CF75B4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42B314-9B1A-C147-ACCC-D77AE06D9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DB19B-275B-CE56-0FF4-6CD8FFDBB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E9AF-08EE-AD28-2B35-2D548A33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04BE5-0CBE-2358-4770-1B5285385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7007A-AFCA-F7A1-F4F3-AF7EDA9E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20A78-6FFA-EC5F-05D5-538F7B00B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A1DA-5644-C7AA-A9DB-2D567288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E195C-75E0-41DA-9D32-AB88D98B3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4DD0E5-DC89-B75A-B86B-CA5C2E56C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ABC4-2ABB-1DE6-F7C3-48AFD4E91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682D0-0242-10C3-A17D-327301E6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1A67-C478-C097-7567-CA57F6482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C1BFB-936E-593D-5FCD-2D8C6E84A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2ECA4-9B9D-367B-2B3B-BAD97F414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D02F3-001C-ABF3-B1B8-BAB1336A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CC7EE-4096-6753-B4C9-98D1DB419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7937B-E2E0-86AA-E751-75350A603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0A72D-084A-4F2F-4693-793BCDD67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7848A-0D2E-6257-D7D4-DE1E31CB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0509A-BD6E-AE70-2175-05EFEA269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837BC-3AE8-FA40-A16E-C4C0776F7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79115-FCC4-C8BA-BB53-2033F6886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05A2A-1E79-E9EC-8F5E-2FFE06144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86792-2EB7-ADFE-9C13-A2449F007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503E9-35A7-E05B-C8D8-92BC3CB3E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A132F-5D47-7E2B-53E9-F3E8810C8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91FC-D14A-C0E0-3E83-393638D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B8924-7FF8-CC92-1E1E-1E126B876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F5BE0-B909-A368-770E-27B09EDED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C8F4-AD5B-B2B1-51E4-2F74592BC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6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C580-0153-8159-184D-34FAE488A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0D59D-45D0-5D72-1797-EE1F2704A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AC727-81FF-D34D-EEBC-FF4CC6D6D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4ADC-34B7-6B28-1124-ADE955DD9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EAAB-3E72-F3AD-4658-6C1C1E19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56CE7-AA90-648B-5BA6-150682F1A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D5CC4-829B-0FED-B62A-847FC003E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0DAB-F328-C421-3EA9-681C3D3E8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C7FD1-B7AB-08FE-903B-C6930954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64261-D641-A089-7266-1CB7AF76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B4003D-EA02-7E10-0456-831ED3832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B1AAC-B417-F7BA-5A6E-F897AF691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EADDF-8360-46F6-6DB4-483079D46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17921-C7E1-6ED8-0904-BB5E5878D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D4B76-AE72-940F-1632-A2976494B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AE60C-1D93-A1AB-B5EC-07D2D259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2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11DDE-86B2-FC30-16A0-EC2A248D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B6332-D1AA-6FA9-86FE-91AFE3006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C8545-3053-E806-295C-66D54AF6F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630C1-D248-4F36-C173-C0B1252A0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C98E8-1616-D24F-D852-86735A7A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E613A-92F3-1505-26E4-948D2D783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93E4F-53B6-9CF5-4E22-40BD125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DB994-696F-7C97-8257-4ABF29D0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7EB28-E726-2E6F-AB8F-FE7D7BFC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6400-F63A-728A-8B7E-833EC0F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A5C5E-61C0-8FEE-9629-04D905E8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FC620-7A05-A86B-CFC7-0FDE13A8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DFFAD-8A41-6A3B-1B3C-7AC907CB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A91C0-C9E4-0C75-22E3-84AA5B49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A4CB8C-138B-DCC6-8730-201CD8F5F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EAABD-BE7F-75F4-61FF-CB7FA71DE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3EE5C-6C3D-D66F-5D2B-8F8C82FA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82C39-32C2-96FC-206C-33CC4F55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BD183-A0D9-4A8E-6265-375086E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7ABF0-F8C1-A065-2D70-C468EE08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1E0DE-C3D7-E7DE-39F3-5C06D699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DD064-3E0C-498C-766D-2EC55B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5999D-84EB-9BB3-8AC2-B4FE1A52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68C4-BE67-20FC-01D3-C36CAABC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1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9045-73A7-3AC9-12B5-8E0B8793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2B83B-1A42-3C93-C4B8-2930FE41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8C099-501A-A54D-134A-F2D67DB5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E502-C572-E74A-7010-AE11C052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2FBFF-711A-EA84-0059-319BCCA7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8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63D4A-A37C-54AF-6179-F31EB37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3C37F-ECA8-25B3-5355-39DE8CD62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8932F-A80F-5B1A-DA35-8F8A065D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2E68D-7077-177A-A23D-0F8B7EDC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064A2-81B1-0269-D7DA-EF8BD20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60660-EE46-65B4-DF95-2A9E2B6C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AC32D-C275-9C87-74C1-80A94C53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4C9F7-1FBE-E921-C7EF-DB3986A43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C5C76-36F1-AB5D-1DA6-2BE0B422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1BE9D5-CB4A-15CD-1A8E-15B15B78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6B25EC-5A49-BDBD-45AA-4AD93A7B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A8FA9E-4B80-F02B-5202-6F56B8F1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4F34A1-9380-6D7B-DEF4-978B2BC0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6DC12-2FEC-3341-4687-ECC34A5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1C23F-85B2-D095-1B14-8356D7E7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8632C-FF70-BD84-6D3F-79627E3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F6BA2-24A3-8B9E-33D2-A2D73477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0D1AE3-AA1E-E318-4D97-9B7C761E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5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57F62-035C-93BE-9E7A-C8C44420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A1EEEB-5E59-2068-BCE2-A3A651D5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10228-0D9E-0413-5C31-36E216EB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2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600A5-1476-7BA3-21C2-FD9CEA2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0636C-FA84-392B-C947-D151FC4E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2171C-21A0-872B-46C9-39AB22A5C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9AC5B-9CA1-80A2-36BD-7A2F18E1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E2315-4FEA-ABDE-3E4C-E7C4B287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E7ABB-FBF9-147D-50BC-144C9FF9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C8209-B81A-763C-5990-FCAF708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6B182D-67F9-A9CB-99F2-E96EBC009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E3CE9-20F2-C29D-A4D4-CF96B3277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5546A-624D-AB3E-7450-B0D39BD5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D2760-4AC3-3440-85C8-979B0913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B0659-A826-9257-1339-55348749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055115-CACA-9B72-BD84-8728D38F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81D7D-0034-FE95-F9A1-1407DA37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9E473-118D-4890-334D-3478AFA91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8E7-64C7-4952-8CD5-7AF165F7ABFF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EF6B6-E22E-0783-A897-5CACD9147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F9ACD-7489-9565-BECC-DB1ECE8F0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EE3B-DB0E-41AD-932E-78FBB21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DE6AD9-1F7C-9A22-B847-32B076ED8FF6}"/>
              </a:ext>
            </a:extLst>
          </p:cNvPr>
          <p:cNvSpPr/>
          <p:nvPr/>
        </p:nvSpPr>
        <p:spPr>
          <a:xfrm>
            <a:off x="1254204" y="790815"/>
            <a:ext cx="873760" cy="690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2EA3B4-D0C6-4C4D-872F-1B7949419838}"/>
                  </a:ext>
                </a:extLst>
              </p:cNvPr>
              <p:cNvSpPr txBox="1"/>
              <p:nvPr/>
            </p:nvSpPr>
            <p:spPr>
              <a:xfrm>
                <a:off x="1558372" y="894285"/>
                <a:ext cx="3792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2EA3B4-D0C6-4C4D-872F-1B7949419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72" y="894285"/>
                <a:ext cx="379268" cy="276999"/>
              </a:xfrm>
              <a:prstGeom prst="rect">
                <a:avLst/>
              </a:prstGeom>
              <a:blipFill>
                <a:blip r:embed="rId2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CE2293-2E56-DAE5-16D8-E8F8A41EDD1B}"/>
              </a:ext>
            </a:extLst>
          </p:cNvPr>
          <p:cNvSpPr/>
          <p:nvPr/>
        </p:nvSpPr>
        <p:spPr>
          <a:xfrm>
            <a:off x="7517526" y="756824"/>
            <a:ext cx="873760" cy="690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A4237-23BD-3A13-291F-891EE8359317}"/>
                  </a:ext>
                </a:extLst>
              </p:cNvPr>
              <p:cNvSpPr txBox="1"/>
              <p:nvPr/>
            </p:nvSpPr>
            <p:spPr>
              <a:xfrm>
                <a:off x="7764772" y="963764"/>
                <a:ext cx="3792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A4237-23BD-3A13-291F-891EE835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772" y="963764"/>
                <a:ext cx="379268" cy="276999"/>
              </a:xfrm>
              <a:prstGeom prst="rect">
                <a:avLst/>
              </a:prstGeom>
              <a:blipFill>
                <a:blip r:embed="rId3"/>
                <a:stretch>
                  <a:fillRect l="-806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752CDD-4C22-531F-C307-3255B705DD8C}"/>
              </a:ext>
            </a:extLst>
          </p:cNvPr>
          <p:cNvSpPr/>
          <p:nvPr/>
        </p:nvSpPr>
        <p:spPr>
          <a:xfrm>
            <a:off x="4851172" y="1881899"/>
            <a:ext cx="873760" cy="690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98BD48-0534-8116-2A7A-65DE432A6B25}"/>
                  </a:ext>
                </a:extLst>
              </p:cNvPr>
              <p:cNvSpPr txBox="1"/>
              <p:nvPr/>
            </p:nvSpPr>
            <p:spPr>
              <a:xfrm>
                <a:off x="5139521" y="2088839"/>
                <a:ext cx="3792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98BD48-0534-8116-2A7A-65DE432A6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521" y="2088839"/>
                <a:ext cx="379268" cy="276999"/>
              </a:xfrm>
              <a:prstGeom prst="rect">
                <a:avLst/>
              </a:prstGeom>
              <a:blipFill>
                <a:blip r:embed="rId4"/>
                <a:stretch>
                  <a:fillRect l="-9677" r="-322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15" name="타원 14">
            <a:extLst>
              <a:ext uri="{FF2B5EF4-FFF2-40B4-BE49-F238E27FC236}">
                <a16:creationId xmlns:a16="http://schemas.microsoft.com/office/drawing/2014/main" id="{2E0DC47C-B4FE-DAF5-9D4F-D430EFD16B2B}"/>
              </a:ext>
            </a:extLst>
          </p:cNvPr>
          <p:cNvSpPr/>
          <p:nvPr/>
        </p:nvSpPr>
        <p:spPr>
          <a:xfrm>
            <a:off x="3064444" y="887915"/>
            <a:ext cx="550718" cy="4839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7878B-2E5A-6130-8ECB-579B745855B1}"/>
              </a:ext>
            </a:extLst>
          </p:cNvPr>
          <p:cNvSpPr/>
          <p:nvPr/>
        </p:nvSpPr>
        <p:spPr>
          <a:xfrm>
            <a:off x="4883936" y="756824"/>
            <a:ext cx="873760" cy="690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5EBBE-2413-9617-2804-4BB90F99B19C}"/>
              </a:ext>
            </a:extLst>
          </p:cNvPr>
          <p:cNvSpPr txBox="1"/>
          <p:nvPr/>
        </p:nvSpPr>
        <p:spPr>
          <a:xfrm>
            <a:off x="4912593" y="90645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Delay 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F0915D-1D27-E0A7-8D57-F41DE45A2948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2127964" y="1129885"/>
            <a:ext cx="936480" cy="6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3AC750-241A-D1BB-6856-9148D01C6F6E}"/>
              </a:ext>
            </a:extLst>
          </p:cNvPr>
          <p:cNvCxnSpPr>
            <a:cxnSpLocks/>
          </p:cNvCxnSpPr>
          <p:nvPr/>
        </p:nvCxnSpPr>
        <p:spPr>
          <a:xfrm>
            <a:off x="3629491" y="1161663"/>
            <a:ext cx="1283102" cy="1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DA3C1D1-B3F1-5D1B-0F27-9FA08017CF39}"/>
              </a:ext>
            </a:extLst>
          </p:cNvPr>
          <p:cNvCxnSpPr>
            <a:cxnSpLocks/>
          </p:cNvCxnSpPr>
          <p:nvPr/>
        </p:nvCxnSpPr>
        <p:spPr>
          <a:xfrm>
            <a:off x="5757696" y="1102264"/>
            <a:ext cx="1766743" cy="27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7E6859-34F2-BA22-7D22-B4C9B0698A1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391286" y="1102264"/>
            <a:ext cx="1759830" cy="13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8DBD54-3981-0295-35C8-57A42CAEE2C9}"/>
              </a:ext>
            </a:extLst>
          </p:cNvPr>
          <p:cNvCxnSpPr>
            <a:cxnSpLocks/>
          </p:cNvCxnSpPr>
          <p:nvPr/>
        </p:nvCxnSpPr>
        <p:spPr>
          <a:xfrm flipV="1">
            <a:off x="697612" y="1161663"/>
            <a:ext cx="0" cy="1921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01F6E6-39F4-6D6C-8CE6-D26A5248D8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7612" y="1136255"/>
            <a:ext cx="556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AABEDB-D4BE-F77E-6FB8-7C3FDCEF1B85}"/>
              </a:ext>
            </a:extLst>
          </p:cNvPr>
          <p:cNvCxnSpPr>
            <a:cxnSpLocks/>
          </p:cNvCxnSpPr>
          <p:nvPr/>
        </p:nvCxnSpPr>
        <p:spPr>
          <a:xfrm flipH="1">
            <a:off x="5724932" y="2246675"/>
            <a:ext cx="1248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39877FB-E2C5-E2EA-A1B8-56AA6E3F2E22}"/>
              </a:ext>
            </a:extLst>
          </p:cNvPr>
          <p:cNvCxnSpPr>
            <a:cxnSpLocks/>
          </p:cNvCxnSpPr>
          <p:nvPr/>
        </p:nvCxnSpPr>
        <p:spPr>
          <a:xfrm flipV="1">
            <a:off x="6973720" y="1133070"/>
            <a:ext cx="0" cy="1125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903B74-EFA3-661D-6581-DEA20825050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339803" y="1371855"/>
            <a:ext cx="0" cy="886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DFBBDE-FFDB-F6F6-B6B7-3D58306B8045}"/>
              </a:ext>
            </a:extLst>
          </p:cNvPr>
          <p:cNvSpPr/>
          <p:nvPr/>
        </p:nvSpPr>
        <p:spPr>
          <a:xfrm>
            <a:off x="3825212" y="2793982"/>
            <a:ext cx="873760" cy="69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C656325-4B22-AEAA-C998-2483D924923D}"/>
                  </a:ext>
                </a:extLst>
              </p:cNvPr>
              <p:cNvSpPr txBox="1"/>
              <p:nvPr/>
            </p:nvSpPr>
            <p:spPr>
              <a:xfrm>
                <a:off x="4113561" y="3000922"/>
                <a:ext cx="37926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C656325-4B22-AEAA-C998-2483D9249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561" y="3000922"/>
                <a:ext cx="379268" cy="276999"/>
              </a:xfrm>
              <a:prstGeom prst="rect">
                <a:avLst/>
              </a:prstGeom>
              <a:blipFill>
                <a:blip r:embed="rId5"/>
                <a:stretch>
                  <a:fillRect l="-64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1D4D0B7-9BBD-F28E-B684-B17F92C599AC}"/>
              </a:ext>
            </a:extLst>
          </p:cNvPr>
          <p:cNvCxnSpPr>
            <a:cxnSpLocks/>
          </p:cNvCxnSpPr>
          <p:nvPr/>
        </p:nvCxnSpPr>
        <p:spPr>
          <a:xfrm flipH="1">
            <a:off x="3339803" y="2227338"/>
            <a:ext cx="15556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0A39423-05A8-48BD-7913-5F01A8970628}"/>
              </a:ext>
            </a:extLst>
          </p:cNvPr>
          <p:cNvCxnSpPr>
            <a:cxnSpLocks/>
          </p:cNvCxnSpPr>
          <p:nvPr/>
        </p:nvCxnSpPr>
        <p:spPr>
          <a:xfrm flipV="1">
            <a:off x="6973720" y="2014347"/>
            <a:ext cx="0" cy="1125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C878695-3DBA-C0A2-866B-854C68DA7160}"/>
              </a:ext>
            </a:extLst>
          </p:cNvPr>
          <p:cNvCxnSpPr>
            <a:cxnSpLocks/>
          </p:cNvCxnSpPr>
          <p:nvPr/>
        </p:nvCxnSpPr>
        <p:spPr>
          <a:xfrm flipH="1">
            <a:off x="697612" y="3079525"/>
            <a:ext cx="3138055" cy="3905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stA="9600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485F395-18F2-CAD3-C1FA-DC0663B6FBCD}"/>
              </a:ext>
            </a:extLst>
          </p:cNvPr>
          <p:cNvGrpSpPr/>
          <p:nvPr/>
        </p:nvGrpSpPr>
        <p:grpSpPr>
          <a:xfrm>
            <a:off x="1254204" y="3832346"/>
            <a:ext cx="873760" cy="690880"/>
            <a:chOff x="1283159" y="1208225"/>
            <a:chExt cx="873760" cy="690880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E42291C-95D7-8E75-635A-019DE5DA1DD9}"/>
                </a:ext>
              </a:extLst>
            </p:cNvPr>
            <p:cNvSpPr/>
            <p:nvPr/>
          </p:nvSpPr>
          <p:spPr>
            <a:xfrm>
              <a:off x="1283159" y="1208225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BC60A0B-FC8E-5AF6-7BD9-465C2F0E8789}"/>
                    </a:ext>
                  </a:extLst>
                </p:cNvPr>
                <p:cNvSpPr txBox="1"/>
                <p:nvPr/>
              </p:nvSpPr>
              <p:spPr>
                <a:xfrm>
                  <a:off x="1587327" y="1311695"/>
                  <a:ext cx="3792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BC60A0B-FC8E-5AF6-7BD9-465C2F0E8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27" y="1311695"/>
                  <a:ext cx="37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D7DF18-8197-E471-3C64-4FAF0786B217}"/>
              </a:ext>
            </a:extLst>
          </p:cNvPr>
          <p:cNvGrpSpPr/>
          <p:nvPr/>
        </p:nvGrpSpPr>
        <p:grpSpPr>
          <a:xfrm>
            <a:off x="7517526" y="3798355"/>
            <a:ext cx="873760" cy="690880"/>
            <a:chOff x="7467254" y="1190718"/>
            <a:chExt cx="873760" cy="69088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7568D4-6541-A0D7-DD23-43E3AB7A71A5}"/>
                </a:ext>
              </a:extLst>
            </p:cNvPr>
            <p:cNvSpPr/>
            <p:nvPr/>
          </p:nvSpPr>
          <p:spPr>
            <a:xfrm>
              <a:off x="7467254" y="1190718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D6D3372-8F92-C47F-7C9D-241148C7CA4A}"/>
                    </a:ext>
                  </a:extLst>
                </p:cNvPr>
                <p:cNvSpPr txBox="1"/>
                <p:nvPr/>
              </p:nvSpPr>
              <p:spPr>
                <a:xfrm>
                  <a:off x="7714500" y="1397658"/>
                  <a:ext cx="3792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D6D3372-8F92-C47F-7C9D-241148C7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500" y="1397658"/>
                  <a:ext cx="3792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06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89C40ED-DC05-56CF-41C0-42AFC615AC70}"/>
              </a:ext>
            </a:extLst>
          </p:cNvPr>
          <p:cNvGrpSpPr/>
          <p:nvPr/>
        </p:nvGrpSpPr>
        <p:grpSpPr>
          <a:xfrm>
            <a:off x="4851172" y="4923430"/>
            <a:ext cx="873760" cy="690880"/>
            <a:chOff x="4672560" y="2738120"/>
            <a:chExt cx="873760" cy="69088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BEDE11F-685F-C23E-B090-10A61C5AA80F}"/>
                </a:ext>
              </a:extLst>
            </p:cNvPr>
            <p:cNvSpPr/>
            <p:nvPr/>
          </p:nvSpPr>
          <p:spPr>
            <a:xfrm>
              <a:off x="4672560" y="2738120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DBEA65-B439-317A-67FC-BF6336BB1060}"/>
                    </a:ext>
                  </a:extLst>
                </p:cNvPr>
                <p:cNvSpPr txBox="1"/>
                <p:nvPr/>
              </p:nvSpPr>
              <p:spPr>
                <a:xfrm>
                  <a:off x="4960909" y="2945060"/>
                  <a:ext cx="3792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DBEA65-B439-317A-67FC-BF6336BB1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909" y="2945060"/>
                  <a:ext cx="3792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677" r="-322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28700697-5C2B-F04A-47DA-0FEDEA463C83}"/>
              </a:ext>
            </a:extLst>
          </p:cNvPr>
          <p:cNvSpPr/>
          <p:nvPr/>
        </p:nvSpPr>
        <p:spPr>
          <a:xfrm>
            <a:off x="3064444" y="3929446"/>
            <a:ext cx="550718" cy="4839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0E7C1FD-7ACC-F16E-7DC3-E543CA2B681F}"/>
              </a:ext>
            </a:extLst>
          </p:cNvPr>
          <p:cNvSpPr/>
          <p:nvPr/>
        </p:nvSpPr>
        <p:spPr>
          <a:xfrm>
            <a:off x="9313773" y="3925725"/>
            <a:ext cx="550718" cy="4839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EBB3A15-8E8E-1625-68D8-1864A9ACB4B1}"/>
              </a:ext>
            </a:extLst>
          </p:cNvPr>
          <p:cNvGrpSpPr/>
          <p:nvPr/>
        </p:nvGrpSpPr>
        <p:grpSpPr>
          <a:xfrm>
            <a:off x="4883936" y="3798355"/>
            <a:ext cx="873760" cy="690880"/>
            <a:chOff x="4713663" y="1162064"/>
            <a:chExt cx="873760" cy="69088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A6EF20B-A926-926E-68D2-2B8F4D6BBC86}"/>
                </a:ext>
              </a:extLst>
            </p:cNvPr>
            <p:cNvSpPr/>
            <p:nvPr/>
          </p:nvSpPr>
          <p:spPr>
            <a:xfrm>
              <a:off x="4713663" y="1162064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46B23FA-4378-D005-7CB2-EFA2EB78C956}"/>
                </a:ext>
              </a:extLst>
            </p:cNvPr>
            <p:cNvSpPr txBox="1"/>
            <p:nvPr/>
          </p:nvSpPr>
          <p:spPr>
            <a:xfrm>
              <a:off x="4742320" y="1311695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Delay </a:t>
              </a:r>
              <a:endParaRPr lang="ko-KR" altLang="en-US" dirty="0"/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FA15DEC-BCB9-63EC-53FC-AE13D50003A5}"/>
              </a:ext>
            </a:extLst>
          </p:cNvPr>
          <p:cNvCxnSpPr>
            <a:cxnSpLocks/>
            <a:stCxn id="99" idx="3"/>
            <a:endCxn id="107" idx="2"/>
          </p:cNvCxnSpPr>
          <p:nvPr/>
        </p:nvCxnSpPr>
        <p:spPr>
          <a:xfrm flipV="1">
            <a:off x="2127964" y="4171416"/>
            <a:ext cx="936480" cy="6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CEE3F3E-D2AD-9F1C-78C4-EF9FBC4235CB}"/>
              </a:ext>
            </a:extLst>
          </p:cNvPr>
          <p:cNvCxnSpPr>
            <a:cxnSpLocks/>
          </p:cNvCxnSpPr>
          <p:nvPr/>
        </p:nvCxnSpPr>
        <p:spPr>
          <a:xfrm>
            <a:off x="3629491" y="4203194"/>
            <a:ext cx="1283102" cy="1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73A8AB-0AC5-14BD-02CF-748B2AE0B8D6}"/>
              </a:ext>
            </a:extLst>
          </p:cNvPr>
          <p:cNvCxnSpPr>
            <a:cxnSpLocks/>
          </p:cNvCxnSpPr>
          <p:nvPr/>
        </p:nvCxnSpPr>
        <p:spPr>
          <a:xfrm>
            <a:off x="5757696" y="4143795"/>
            <a:ext cx="1766743" cy="27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94E9032-2BE5-7040-67BE-6EB7C86C3396}"/>
              </a:ext>
            </a:extLst>
          </p:cNvPr>
          <p:cNvCxnSpPr>
            <a:cxnSpLocks/>
          </p:cNvCxnSpPr>
          <p:nvPr/>
        </p:nvCxnSpPr>
        <p:spPr>
          <a:xfrm>
            <a:off x="8369542" y="4157605"/>
            <a:ext cx="994088" cy="20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BBEB90E-AC42-A939-CEFA-69D15298AF90}"/>
              </a:ext>
            </a:extLst>
          </p:cNvPr>
          <p:cNvCxnSpPr>
            <a:cxnSpLocks/>
          </p:cNvCxnSpPr>
          <p:nvPr/>
        </p:nvCxnSpPr>
        <p:spPr>
          <a:xfrm>
            <a:off x="9510533" y="4392440"/>
            <a:ext cx="0" cy="174582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D279822-490F-9C9C-5844-B070FF66ED46}"/>
              </a:ext>
            </a:extLst>
          </p:cNvPr>
          <p:cNvCxnSpPr>
            <a:cxnSpLocks/>
          </p:cNvCxnSpPr>
          <p:nvPr/>
        </p:nvCxnSpPr>
        <p:spPr>
          <a:xfrm flipV="1">
            <a:off x="697612" y="4203194"/>
            <a:ext cx="0" cy="1966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45BB232-5991-BC40-9907-884F26C5AF51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697612" y="4177786"/>
            <a:ext cx="556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AFB6B68-C89D-B5D6-FA08-A01CA8882A30}"/>
              </a:ext>
            </a:extLst>
          </p:cNvPr>
          <p:cNvCxnSpPr>
            <a:cxnSpLocks/>
          </p:cNvCxnSpPr>
          <p:nvPr/>
        </p:nvCxnSpPr>
        <p:spPr>
          <a:xfrm flipH="1">
            <a:off x="5724932" y="5288206"/>
            <a:ext cx="1248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C80ACF7-4FE8-6287-BD8C-D9E3378CAB54}"/>
              </a:ext>
            </a:extLst>
          </p:cNvPr>
          <p:cNvCxnSpPr>
            <a:cxnSpLocks/>
          </p:cNvCxnSpPr>
          <p:nvPr/>
        </p:nvCxnSpPr>
        <p:spPr>
          <a:xfrm flipV="1">
            <a:off x="6973720" y="4174601"/>
            <a:ext cx="0" cy="1125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47DF241-B474-86BE-5024-D0148DC04802}"/>
              </a:ext>
            </a:extLst>
          </p:cNvPr>
          <p:cNvCxnSpPr>
            <a:cxnSpLocks/>
            <a:endCxn id="107" idx="4"/>
          </p:cNvCxnSpPr>
          <p:nvPr/>
        </p:nvCxnSpPr>
        <p:spPr>
          <a:xfrm flipV="1">
            <a:off x="3339803" y="4413386"/>
            <a:ext cx="0" cy="855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689C5E-6CC9-1750-00D6-D011C1DDD3F0}"/>
              </a:ext>
            </a:extLst>
          </p:cNvPr>
          <p:cNvCxnSpPr>
            <a:cxnSpLocks/>
          </p:cNvCxnSpPr>
          <p:nvPr/>
        </p:nvCxnSpPr>
        <p:spPr>
          <a:xfrm flipH="1">
            <a:off x="3339803" y="5268869"/>
            <a:ext cx="15556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1C9BB0C-FBF9-BBB1-FB7F-06A995E1163F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5721067" y="6119901"/>
            <a:ext cx="3758001" cy="18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A05FB4C-2B4D-7D7B-577C-027F360A6517}"/>
              </a:ext>
            </a:extLst>
          </p:cNvPr>
          <p:cNvGrpSpPr/>
          <p:nvPr/>
        </p:nvGrpSpPr>
        <p:grpSpPr>
          <a:xfrm>
            <a:off x="4847307" y="5792822"/>
            <a:ext cx="873760" cy="690880"/>
            <a:chOff x="4672560" y="2738120"/>
            <a:chExt cx="873760" cy="6908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319E72A-7FF4-9425-0541-1AE5ECF2D24C}"/>
                </a:ext>
              </a:extLst>
            </p:cNvPr>
            <p:cNvSpPr/>
            <p:nvPr/>
          </p:nvSpPr>
          <p:spPr>
            <a:xfrm>
              <a:off x="4672560" y="2738120"/>
              <a:ext cx="873760" cy="6908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3FDD6C7-6885-5FC8-4A68-20FA5141A8BF}"/>
                    </a:ext>
                  </a:extLst>
                </p:cNvPr>
                <p:cNvSpPr txBox="1"/>
                <p:nvPr/>
              </p:nvSpPr>
              <p:spPr>
                <a:xfrm>
                  <a:off x="4960909" y="2945060"/>
                  <a:ext cx="379268" cy="28571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3FDD6C7-6885-5FC8-4A68-20FA5141A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909" y="2945060"/>
                  <a:ext cx="379268" cy="285719"/>
                </a:xfrm>
                <a:prstGeom prst="rect">
                  <a:avLst/>
                </a:prstGeom>
                <a:blipFill>
                  <a:blip r:embed="rId9"/>
                  <a:stretch>
                    <a:fillRect l="-4762" t="-23404" r="-36508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3FE073D-CD37-4EBE-AF70-8579A88BCF00}"/>
              </a:ext>
            </a:extLst>
          </p:cNvPr>
          <p:cNvCxnSpPr>
            <a:cxnSpLocks/>
          </p:cNvCxnSpPr>
          <p:nvPr/>
        </p:nvCxnSpPr>
        <p:spPr>
          <a:xfrm flipH="1" flipV="1">
            <a:off x="697612" y="6160736"/>
            <a:ext cx="4149695" cy="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1C26564E-E8A7-00A4-EF16-88382E1086B6}"/>
              </a:ext>
            </a:extLst>
          </p:cNvPr>
          <p:cNvCxnSpPr>
            <a:cxnSpLocks/>
          </p:cNvCxnSpPr>
          <p:nvPr/>
        </p:nvCxnSpPr>
        <p:spPr>
          <a:xfrm flipH="1">
            <a:off x="4668747" y="3075300"/>
            <a:ext cx="2304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EFE2560-AA66-795E-FE03-6B963F8974CE}"/>
              </a:ext>
            </a:extLst>
          </p:cNvPr>
          <p:cNvCxnSpPr>
            <a:cxnSpLocks/>
          </p:cNvCxnSpPr>
          <p:nvPr/>
        </p:nvCxnSpPr>
        <p:spPr>
          <a:xfrm>
            <a:off x="9864491" y="4163858"/>
            <a:ext cx="743146" cy="10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BF34601-6F3F-3F18-3782-C685F4206B90}"/>
              </a:ext>
            </a:extLst>
          </p:cNvPr>
          <p:cNvSpPr txBox="1"/>
          <p:nvPr/>
        </p:nvSpPr>
        <p:spPr>
          <a:xfrm>
            <a:off x="7660731" y="1872995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 Feedback 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B2F5D83-07E1-9994-D4EB-22F8457EB0AC}"/>
              </a:ext>
            </a:extLst>
          </p:cNvPr>
          <p:cNvSpPr txBox="1"/>
          <p:nvPr/>
        </p:nvSpPr>
        <p:spPr>
          <a:xfrm>
            <a:off x="7476999" y="4842921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Feedback 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CF24B8-775E-61D4-9814-46202DB90404}"/>
              </a:ext>
            </a:extLst>
          </p:cNvPr>
          <p:cNvCxnSpPr>
            <a:cxnSpLocks/>
          </p:cNvCxnSpPr>
          <p:nvPr/>
        </p:nvCxnSpPr>
        <p:spPr>
          <a:xfrm>
            <a:off x="0" y="49530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7B5386-D9DF-D8BE-3992-06D379B42C6F}"/>
              </a:ext>
            </a:extLst>
          </p:cNvPr>
          <p:cNvSpPr txBox="1"/>
          <p:nvPr/>
        </p:nvSpPr>
        <p:spPr>
          <a:xfrm>
            <a:off x="71104" y="123521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%% State – Output Feedback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50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FFA9-80DF-AC6B-85E0-CACDAEFF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03E135-A944-ABA8-A995-A63E72B61ABA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C958B9-2228-0EF3-403E-16D872BB4FFE}"/>
                  </a:ext>
                </a:extLst>
              </p:cNvPr>
              <p:cNvSpPr txBox="1"/>
              <p:nvPr/>
            </p:nvSpPr>
            <p:spPr>
              <a:xfrm>
                <a:off x="217713" y="-146441"/>
                <a:ext cx="11632542" cy="5789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                                                                      </a:t>
                </a:r>
              </a:p>
              <a:p>
                <a:r>
                  <a:rPr lang="en-US" altLang="ko-KR" dirty="0"/>
                  <a:t>Ch.9 Stochastic Control and the Linear Quadratic Gaussian Control Problem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9.2.1  Stochastic Control Problem with </a:t>
                </a:r>
                <a:r>
                  <a:rPr lang="en-US" altLang="ko-KR" b="1" dirty="0"/>
                  <a:t>Perfect Observation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Perfect Observation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- control space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- state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- admissible control set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⊂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- noise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Definition 9.2 (Class of Control Laws)</a:t>
                </a:r>
              </a:p>
              <a:p>
                <a:r>
                  <a:rPr lang="en-US" altLang="ko-KR" dirty="0"/>
                  <a:t>   - A class of control laws (strategy)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- The control law is admissible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- The optimal stochastic control problem is to find an admissible control law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to minimize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			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the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C958B9-2228-0EF3-403E-16D872BB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3" y="-146441"/>
                <a:ext cx="11632542" cy="5789085"/>
              </a:xfrm>
              <a:prstGeom prst="rect">
                <a:avLst/>
              </a:prstGeom>
              <a:blipFill>
                <a:blip r:embed="rId3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54A12-47D8-D74E-8480-39ECFCA2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A295B5-148C-E57E-7830-4C6797863D7E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4F79E8-1248-39E9-3CFB-6BA07AF85E47}"/>
                  </a:ext>
                </a:extLst>
              </p:cNvPr>
              <p:cNvSpPr txBox="1"/>
              <p:nvPr/>
            </p:nvSpPr>
            <p:spPr>
              <a:xfrm>
                <a:off x="195943" y="130558"/>
                <a:ext cx="10678886" cy="6327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Ch.9.3 Deterministic LQ problem  - Reference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   Linear Systems with quadratic criteria: Linear feedback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System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, 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Quadratic Criteria – finite horizon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Find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Solution: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𝑺𝑨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𝑺𝑩</m:t>
                      </m:r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dirty="0"/>
                  <a:t>%% </a:t>
                </a:r>
                <a:r>
                  <a:rPr lang="en-US" altLang="ko-KR" b="1" dirty="0" err="1"/>
                  <a:t>Riccati</a:t>
                </a:r>
                <a:r>
                  <a:rPr lang="en-US" altLang="ko-KR" b="1" dirty="0"/>
                  <a:t> Equation </a:t>
                </a:r>
                <a:r>
                  <a:rPr lang="en-US" altLang="ko-KR" dirty="0"/>
                  <a:t>with the final condition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backward recursion </a:t>
                </a:r>
              </a:p>
              <a:p>
                <a:r>
                  <a:rPr lang="en-US" altLang="ko-KR" dirty="0"/>
                  <a:t>%%  In LQG,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−→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4F79E8-1248-39E9-3CFB-6BA07AF85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130558"/>
                <a:ext cx="10678886" cy="6327823"/>
              </a:xfrm>
              <a:prstGeom prst="rect">
                <a:avLst/>
              </a:prstGeom>
              <a:blipFill>
                <a:blip r:embed="rId3"/>
                <a:stretch>
                  <a:fillRect l="-457" t="-482" b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1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2FB2C-3465-CC55-C846-EAB4FC69E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625A5F-BFAF-1F7C-FC05-0830C7DB3659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8B3524-B94D-923D-C4B1-F4ADC6D95838}"/>
                  </a:ext>
                </a:extLst>
              </p:cNvPr>
              <p:cNvSpPr txBox="1"/>
              <p:nvPr/>
            </p:nvSpPr>
            <p:spPr>
              <a:xfrm>
                <a:off x="270932" y="222891"/>
                <a:ext cx="10646229" cy="6378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Ch.9.3 Dynamic Program - continue    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Principle of Optimality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 start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at time stage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and minimize “the cost to go” from 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,…,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Then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 is also optimum for this problem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 Backward optimality.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to the final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%%  Remember that from initial to some time stage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 </a:t>
                </a:r>
                <a:r>
                  <a:rPr lang="en-US" altLang="ko-KR" b="1" dirty="0"/>
                  <a:t>may NOT  be sub-optimum for this problem. However</a:t>
                </a:r>
              </a:p>
              <a:p>
                <a:r>
                  <a:rPr lang="en-US" altLang="ko-KR" b="1" dirty="0"/>
                  <a:t> </a:t>
                </a: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ko-KR" dirty="0"/>
                      <m:t>  </m:t>
                    </m:r>
                    <m:r>
                      <m:rPr>
                        <m:nor/>
                      </m:rPr>
                      <a:rPr lang="en-US" altLang="ko-KR" dirty="0"/>
                      <m:t>is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b="0" i="0" dirty="0" smtClean="0"/>
                      <m:t>a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b="1" i="0" dirty="0" smtClean="0"/>
                      <m:t>sub</m:t>
                    </m:r>
                    <m:r>
                      <m:rPr>
                        <m:nor/>
                      </m:rPr>
                      <a:rPr lang="en-US" altLang="ko-KR" b="1" i="0" dirty="0" smtClean="0"/>
                      <m:t>−</m:t>
                    </m:r>
                    <m:r>
                      <m:rPr>
                        <m:nor/>
                      </m:rPr>
                      <a:rPr lang="en-US" altLang="ko-KR" b="1" dirty="0"/>
                      <m:t>optimum</m:t>
                    </m:r>
                    <m:r>
                      <m:rPr>
                        <m:nor/>
                      </m:rPr>
                      <a:rPr lang="en-US" altLang="ko-KR" b="1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for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this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problem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      </a:t>
                </a:r>
              </a:p>
              <a:p>
                <a:r>
                  <a:rPr lang="en-US" altLang="ko-KR" dirty="0"/>
                  <a:t>                                         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8B3524-B94D-923D-C4B1-F4ADC6D9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2" y="222891"/>
                <a:ext cx="10646229" cy="6378862"/>
              </a:xfrm>
              <a:prstGeom prst="rect">
                <a:avLst/>
              </a:prstGeom>
              <a:blipFill>
                <a:blip r:embed="rId3"/>
                <a:stretch>
                  <a:fillRect l="-458" t="-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1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C4176-4584-2AD9-1F4C-26FF6388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2A11D9-4D37-2510-7EF2-1FFA15345A85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87D464-8E3C-3C51-1EED-BF9D3B39D9D2}"/>
                  </a:ext>
                </a:extLst>
              </p:cNvPr>
              <p:cNvSpPr txBox="1"/>
              <p:nvPr/>
            </p:nvSpPr>
            <p:spPr>
              <a:xfrm>
                <a:off x="239485" y="222891"/>
                <a:ext cx="10395858" cy="5281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Ch.9.3 Continue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Lemma 9.3(Fundamental Lemma for Stochastic Control)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Suppose the minimum to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exists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exists. Then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%% The expectation operator can be out of minimum.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87D464-8E3C-3C51-1EED-BF9D3B3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" y="222891"/>
                <a:ext cx="10395858" cy="5281639"/>
              </a:xfrm>
              <a:prstGeom prst="rect">
                <a:avLst/>
              </a:prstGeom>
              <a:blipFill>
                <a:blip r:embed="rId3"/>
                <a:stretch>
                  <a:fillRect l="-469" t="-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1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9D0A-53FD-742E-143E-B03940241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15103C8-7C97-5A88-C739-138B235F588A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45C6AC-AEA5-4FF3-BC01-54FC2BAAAD5D}"/>
                  </a:ext>
                </a:extLst>
              </p:cNvPr>
              <p:cNvSpPr txBox="1"/>
              <p:nvPr/>
            </p:nvSpPr>
            <p:spPr>
              <a:xfrm>
                <a:off x="239485" y="222891"/>
                <a:ext cx="10395858" cy="630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Ch.9.3 Continue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Proposition 9.4(Dynamic Programming with Full Information)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The dynamic programming </a:t>
                </a:r>
                <a:r>
                  <a:rPr lang="en-US" altLang="ko-KR" b="1" dirty="0"/>
                  <a:t>backward recursion </a:t>
                </a:r>
                <a:r>
                  <a:rPr lang="en-US" altLang="ko-KR" dirty="0"/>
                  <a:t>rule for propagating the optimal return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/>
                  <a:t> begins at the terminal stage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as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Furthermore, if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minimizes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the control law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is optimal and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This is the summary based 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- the Principle of Optimality (deterministic or stochastic )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- Fundamental Lemma for stochastic control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45C6AC-AEA5-4FF3-BC01-54FC2BAA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" y="222891"/>
                <a:ext cx="10395858" cy="6305509"/>
              </a:xfrm>
              <a:prstGeom prst="rect">
                <a:avLst/>
              </a:prstGeom>
              <a:blipFill>
                <a:blip r:embed="rId3"/>
                <a:stretch>
                  <a:fillRect l="-469" t="-580" r="-528" b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66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59569-CB1A-8CF1-7263-21BE3284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F1B94E-77CA-AF8B-41B0-0CB97B65F0DE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E435E0-A240-506F-9369-CAB7780BACF2}"/>
                  </a:ext>
                </a:extLst>
              </p:cNvPr>
              <p:cNvSpPr txBox="1"/>
              <p:nvPr/>
            </p:nvSpPr>
            <p:spPr>
              <a:xfrm>
                <a:off x="373742" y="149110"/>
                <a:ext cx="10395858" cy="626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Ch.9.4 Stochastic LQ Problems with Perfect Information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%% Perfect Information </a:t>
                </a:r>
              </a:p>
              <a:p>
                <a:r>
                  <a:rPr lang="en-US" altLang="ko-KR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  Partial Information </a:t>
                </a:r>
              </a:p>
              <a:p>
                <a:r>
                  <a:rPr lang="en-US" altLang="ko-KR" dirty="0"/>
                  <a:t>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             %%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LQ : Linear system and quadratic criteria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Find the control sequence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dirty="0"/>
                  <a:t> that minimizes the quadratic cost criterion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where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E435E0-A240-506F-9369-CAB7780B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2" y="149110"/>
                <a:ext cx="10395858" cy="6261842"/>
              </a:xfrm>
              <a:prstGeom prst="rect">
                <a:avLst/>
              </a:prstGeom>
              <a:blipFill>
                <a:blip r:embed="rId3"/>
                <a:stretch>
                  <a:fillRect l="-469" t="-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1D465D-A50F-F5DB-FC1C-FDD0BBC3AB81}"/>
              </a:ext>
            </a:extLst>
          </p:cNvPr>
          <p:cNvSpPr txBox="1"/>
          <p:nvPr/>
        </p:nvSpPr>
        <p:spPr>
          <a:xfrm>
            <a:off x="6831700" y="741423"/>
            <a:ext cx="498655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Here, it is needless to construct the estimator</a:t>
            </a:r>
          </a:p>
          <a:p>
            <a:r>
              <a:rPr lang="en-US" altLang="ko-KR" dirty="0"/>
              <a:t>Hence, the controller may be equivalent to</a:t>
            </a:r>
          </a:p>
          <a:p>
            <a:r>
              <a:rPr lang="en-US" altLang="ko-KR" dirty="0"/>
              <a:t>that of the deterministic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30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CD31B-E88D-3961-76A3-7B1753DBD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918374-8783-AD35-2EA1-CE99E3444068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B6A0B8-9718-D71D-4096-C1CFAB77C71C}"/>
                  </a:ext>
                </a:extLst>
              </p:cNvPr>
              <p:cNvSpPr txBox="1"/>
              <p:nvPr/>
            </p:nvSpPr>
            <p:spPr>
              <a:xfrm>
                <a:off x="118533" y="189024"/>
                <a:ext cx="11345334" cy="6717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Ch.9.4 -continue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Ch.9.4.1 Application of the Dynamic Programming Algorithm </a:t>
                </a:r>
              </a:p>
              <a:p>
                <a:r>
                  <a:rPr lang="en-US" altLang="ko-KR" dirty="0"/>
                  <a:t>1) At the terminal stage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2) At the previous stage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 </m:t>
                    </m:r>
                  </m:oMath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Then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𝚷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𝐍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𝒕𝒓𝒂𝒄𝒆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b="1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with the terminal boundary conditions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%% algebraic </a:t>
                </a:r>
                <a:r>
                  <a:rPr lang="en-US" altLang="ko-KR" dirty="0" err="1"/>
                  <a:t>Riccati</a:t>
                </a:r>
                <a:r>
                  <a:rPr lang="en-US" altLang="ko-KR" dirty="0"/>
                  <a:t> equation %%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B6A0B8-9718-D71D-4096-C1CFAB77C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189024"/>
                <a:ext cx="11345334" cy="6717993"/>
              </a:xfrm>
              <a:prstGeom prst="rect">
                <a:avLst/>
              </a:prstGeom>
              <a:blipFill>
                <a:blip r:embed="rId3"/>
                <a:stretch>
                  <a:fillRect l="-430" t="-454" b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0C201-8492-B975-4F1D-58FE85E1F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327C61-3AF4-68A1-FBC6-FDE046913B94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0948B5-4F60-6BA1-E9D5-00CE0939DF4D}"/>
                  </a:ext>
                </a:extLst>
              </p:cNvPr>
              <p:cNvSpPr txBox="1"/>
              <p:nvPr/>
            </p:nvSpPr>
            <p:spPr>
              <a:xfrm>
                <a:off x="118533" y="189024"/>
                <a:ext cx="11345334" cy="606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Ch.9.4 -continue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Ch.9.4.1 Application of the Dynamic Programming Algorithm </a:t>
                </a:r>
              </a:p>
              <a:p>
                <a:r>
                  <a:rPr lang="en-US" altLang="ko-KR" dirty="0"/>
                  <a:t>3) At the terminal stage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with the terminal boundary conditions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optimal feedback is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The gain matrix</a:t>
                </a:r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And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0948B5-4F60-6BA1-E9D5-00CE0939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189024"/>
                <a:ext cx="11345334" cy="6065250"/>
              </a:xfrm>
              <a:prstGeom prst="rect">
                <a:avLst/>
              </a:prstGeom>
              <a:blipFill>
                <a:blip r:embed="rId3"/>
                <a:stretch>
                  <a:fillRect l="-430" t="-503" b="-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65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8FB92-7698-9833-E0F1-D4957F33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D7940F-8378-1204-93CE-9CB0E6861AA4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A994C-0F1C-FEC0-E7D7-FCF79A69722F}"/>
                  </a:ext>
                </a:extLst>
              </p:cNvPr>
              <p:cNvSpPr txBox="1"/>
              <p:nvPr/>
            </p:nvSpPr>
            <p:spPr>
              <a:xfrm>
                <a:off x="143933" y="205957"/>
                <a:ext cx="10406744" cy="605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%%  Deterministic 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Quadratic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Regulator – discrete-time finite horizon problem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Discrete-time system</a:t>
                </a:r>
              </a:p>
              <a:p>
                <a:r>
                  <a:rPr lang="en-US" altLang="ko-KR" dirty="0"/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cost function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where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A994C-0F1C-FEC0-E7D7-FCF79A697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" y="205957"/>
                <a:ext cx="10406744" cy="6056338"/>
              </a:xfrm>
              <a:prstGeom prst="rect">
                <a:avLst/>
              </a:prstGeom>
              <a:blipFill>
                <a:blip r:embed="rId3"/>
                <a:stretch>
                  <a:fillRect l="-527" t="-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78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99C36-C5C8-F09F-1C41-8527348D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14518A8-B337-09E9-FCD0-DC4BE2A5E54B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6C0FF8-0F07-199B-793E-8B6193F7DED3}"/>
                  </a:ext>
                </a:extLst>
              </p:cNvPr>
              <p:cNvSpPr txBox="1"/>
              <p:nvPr/>
            </p:nvSpPr>
            <p:spPr>
              <a:xfrm>
                <a:off x="491067" y="135466"/>
                <a:ext cx="10244666" cy="5827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Certainty equivalence principle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1. Deterministic system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2. Stochastic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 - The stochastic optimal controller is equivalent to the deterministic controller when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ko-KR" dirty="0"/>
                  <a:t> is deterministic even if the process noise is presented.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- </a:t>
                </a:r>
                <a:r>
                  <a:rPr lang="en-US" altLang="ko-KR" b="1" dirty="0"/>
                  <a:t>The cost is different </a:t>
                </a:r>
                <a:r>
                  <a:rPr lang="en-US" altLang="ko-KR" dirty="0"/>
                  <a:t>as </a:t>
                </a:r>
              </a:p>
              <a:p>
                <a:r>
                  <a:rPr lang="en-US" altLang="ko-KR" dirty="0"/>
                  <a:t>  1) deterministic                                2) stochastic </a:t>
                </a:r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, 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6C0FF8-0F07-199B-793E-8B6193F7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7" y="135466"/>
                <a:ext cx="10244666" cy="5827942"/>
              </a:xfrm>
              <a:prstGeom prst="rect">
                <a:avLst/>
              </a:prstGeom>
              <a:blipFill>
                <a:blip r:embed="rId3"/>
                <a:stretch>
                  <a:fillRect l="-536" t="-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85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38C73-388F-1682-50C6-C46C561A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0789-D2BA-BF7D-DB72-95CDBC0B4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C789C2-4048-A65D-192B-91EE9AC76493}"/>
                  </a:ext>
                </a:extLst>
              </p:cNvPr>
              <p:cNvSpPr txBox="1"/>
              <p:nvPr/>
            </p:nvSpPr>
            <p:spPr>
              <a:xfrm>
                <a:off x="496634" y="0"/>
                <a:ext cx="10669205" cy="6202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State feedback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2) Output feedback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Assume every parameter is constant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State-feedback(controllable)  is possible to assign any e-values of the closed loop system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however, output feedback may not be possible.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Regarding Linear Quadratic Regulator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There is the optimal controller using state-feedback (controllable) but not output feedback.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There are another restriction on output feedback to increase system performance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In real life, all most are output feedback.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C789C2-4048-A65D-192B-91EE9AC7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4" y="0"/>
                <a:ext cx="10669205" cy="6202211"/>
              </a:xfrm>
              <a:prstGeom prst="rect">
                <a:avLst/>
              </a:prstGeom>
              <a:blipFill>
                <a:blip r:embed="rId2"/>
                <a:stretch>
                  <a:fillRect l="-1314" b="-1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994CF9F-C2B4-5735-6D0B-A54A1FDEF0B3}"/>
                  </a:ext>
                </a:extLst>
              </p14:cNvPr>
              <p14:cNvContentPartPr/>
              <p14:nvPr/>
            </p14:nvContentPartPr>
            <p14:xfrm>
              <a:off x="8031280" y="508540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994CF9F-C2B4-5735-6D0B-A54A1FDEF0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5160" y="507928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1F6FFB7-F7BB-3FE2-C5B9-FBDE8EECE23B}"/>
              </a:ext>
            </a:extLst>
          </p:cNvPr>
          <p:cNvCxnSpPr>
            <a:cxnSpLocks/>
          </p:cNvCxnSpPr>
          <p:nvPr/>
        </p:nvCxnSpPr>
        <p:spPr>
          <a:xfrm>
            <a:off x="0" y="49530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9E497A-93CF-1964-799A-D36594B6548B}"/>
              </a:ext>
            </a:extLst>
          </p:cNvPr>
          <p:cNvSpPr txBox="1"/>
          <p:nvPr/>
        </p:nvSpPr>
        <p:spPr>
          <a:xfrm>
            <a:off x="71104" y="123521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%% State – Output Feedback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96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67385-41D6-DCBB-60E1-F5E6BCA0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F25BC3-FBBE-E72D-E61C-83E1E6593A31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88EDF-EB1F-92AD-F1CC-578C8168E470}"/>
                  </a:ext>
                </a:extLst>
              </p:cNvPr>
              <p:cNvSpPr txBox="1"/>
              <p:nvPr/>
            </p:nvSpPr>
            <p:spPr>
              <a:xfrm>
                <a:off x="491067" y="135466"/>
                <a:ext cx="10244666" cy="3553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9.5 Dynamic Programming with Partial Information</a:t>
                </a:r>
              </a:p>
              <a:p>
                <a:endParaRPr lang="en-US" altLang="ko-KR" b="1" dirty="0"/>
              </a:p>
              <a:p>
                <a:r>
                  <a:rPr lang="en-US" altLang="ko-KR" b="1" dirty="0"/>
                  <a:t>9.6 The Discrete-Time LQG Problems with Partial Information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Model: 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0" dirty="0"/>
                  <a:t>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Cost Function </a:t>
                </a:r>
              </a:p>
              <a:p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9.6.1 The Discrete- Time LQG Solution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88EDF-EB1F-92AD-F1CC-578C8168E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7" y="135466"/>
                <a:ext cx="10244666" cy="3553858"/>
              </a:xfrm>
              <a:prstGeom prst="rect">
                <a:avLst/>
              </a:prstGeom>
              <a:blipFill>
                <a:blip r:embed="rId3"/>
                <a:stretch>
                  <a:fillRect l="-536" t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849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B8BA6-51F0-468F-CE74-83995E3C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39BAC3-334E-C7E5-4F3B-CFBC398A6702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339CA-4D37-755C-4323-2160CB211FD6}"/>
                  </a:ext>
                </a:extLst>
              </p:cNvPr>
              <p:cNvSpPr txBox="1"/>
              <p:nvPr/>
            </p:nvSpPr>
            <p:spPr>
              <a:xfrm>
                <a:off x="491067" y="135466"/>
                <a:ext cx="10244666" cy="5698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9.6 The Discrete-Time LQG Problems with Partial Information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Model: 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0" dirty="0"/>
                  <a:t>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Cost Function </a:t>
                </a:r>
              </a:p>
              <a:p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/>
                  <a:t>  to minimize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9.6.1 The Discrete- Time LQG Solution</a:t>
                </a:r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1) estimator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2) Cost function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𝒕𝒓𝒂𝒄𝒆</m:t>
                        </m:r>
                        <m:d>
                          <m:dPr>
                            <m:ctrlP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ko-K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    The optimal controller is also the optimal controller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3) continue next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339CA-4D37-755C-4323-2160CB211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7" y="135466"/>
                <a:ext cx="10244666" cy="5698740"/>
              </a:xfrm>
              <a:prstGeom prst="rect">
                <a:avLst/>
              </a:prstGeom>
              <a:blipFill>
                <a:blip r:embed="rId3"/>
                <a:stretch>
                  <a:fillRect l="-536" t="-535" b="-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90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CDB0-A62C-A610-A20E-18B9D5BC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1A3C7E8-A7AF-DEE1-373C-C65F8F4646AE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452455-925F-81A6-047F-81E2072A69D5}"/>
                  </a:ext>
                </a:extLst>
              </p:cNvPr>
              <p:cNvSpPr txBox="1"/>
              <p:nvPr/>
            </p:nvSpPr>
            <p:spPr>
              <a:xfrm>
                <a:off x="457200" y="166761"/>
                <a:ext cx="10244666" cy="647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9.6 The Discrete-Time LQG Problems with Partial Information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3) For k= N-1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sSubSup>
                            <m:sSub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𝒕𝒓𝒂𝒄𝒆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/>
                  <a:t> 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N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N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N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define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b="1" dirty="0"/>
              </a:p>
              <a:p>
                <a:r>
                  <a:rPr lang="en-US" altLang="ko-KR" b="1" dirty="0"/>
                  <a:t> 4) Recursively the general formula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𝜞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𝜞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𝜞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𝜞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𝚪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𝚪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𝐭𝐫𝐚𝐜𝐞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  <m:sup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  <m:sup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bSup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𝐕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452455-925F-81A6-047F-81E2072A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6761"/>
                <a:ext cx="10244666" cy="6471515"/>
              </a:xfrm>
              <a:prstGeom prst="rect">
                <a:avLst/>
              </a:prstGeom>
              <a:blipFill>
                <a:blip r:embed="rId3"/>
                <a:stretch>
                  <a:fillRect l="-476" t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3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F74C1-DBA4-B13A-633E-A811C25E0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5CFA6-06EB-939E-5A79-C565C7C2E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6C848-05E1-1A19-7B88-83E170CBA0AB}"/>
                  </a:ext>
                </a:extLst>
              </p:cNvPr>
              <p:cNvSpPr txBox="1"/>
              <p:nvPr/>
            </p:nvSpPr>
            <p:spPr>
              <a:xfrm>
                <a:off x="314960" y="579120"/>
                <a:ext cx="1120648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Before Kalman, almost all systems are related to output feedback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root locus ,  assign the poles in part but not all in the LHP, Nyquist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remember PID controllers-  Output feedback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1" dirty="0"/>
                  <a:t>Kalman’s Ideas/contribution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Even if output feedback, the closed loop can be assigned to any eigen-value using the estimator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Even if output feedback, the optimal controller of Linear Quadratic Regulator can be designed.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How?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With the output as an input, design the estimator for the state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Then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 design the state feedback. 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6C848-05E1-1A19-7B88-83E170CB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" y="579120"/>
                <a:ext cx="11206480" cy="4801314"/>
              </a:xfrm>
              <a:prstGeom prst="rect">
                <a:avLst/>
              </a:prstGeom>
              <a:blipFill>
                <a:blip r:embed="rId2"/>
                <a:stretch>
                  <a:fillRect l="-381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57EA9F-CF14-92AC-93EE-69868A5E4923}"/>
              </a:ext>
            </a:extLst>
          </p:cNvPr>
          <p:cNvCxnSpPr>
            <a:cxnSpLocks/>
          </p:cNvCxnSpPr>
          <p:nvPr/>
        </p:nvCxnSpPr>
        <p:spPr>
          <a:xfrm>
            <a:off x="0" y="49530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304484-80FD-1821-D994-A1D6BBBC7609}"/>
              </a:ext>
            </a:extLst>
          </p:cNvPr>
          <p:cNvSpPr txBox="1"/>
          <p:nvPr/>
        </p:nvSpPr>
        <p:spPr>
          <a:xfrm>
            <a:off x="71104" y="123521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%% State – Output Feedback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701B5-E4B2-054D-6190-45ABBBBC6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32B0683A-8280-6680-70BF-51D0C51C58B7}"/>
              </a:ext>
            </a:extLst>
          </p:cNvPr>
          <p:cNvGrpSpPr/>
          <p:nvPr/>
        </p:nvGrpSpPr>
        <p:grpSpPr>
          <a:xfrm>
            <a:off x="1254204" y="3832346"/>
            <a:ext cx="873760" cy="690880"/>
            <a:chOff x="1283159" y="1208225"/>
            <a:chExt cx="873760" cy="690880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0DD52BE-F9BC-376F-07C4-4E8D27BF550A}"/>
                </a:ext>
              </a:extLst>
            </p:cNvPr>
            <p:cNvSpPr/>
            <p:nvPr/>
          </p:nvSpPr>
          <p:spPr>
            <a:xfrm>
              <a:off x="1283159" y="1208225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7FBE60E-FAB7-D6DB-7181-A191C0782C8A}"/>
                    </a:ext>
                  </a:extLst>
                </p:cNvPr>
                <p:cNvSpPr txBox="1"/>
                <p:nvPr/>
              </p:nvSpPr>
              <p:spPr>
                <a:xfrm>
                  <a:off x="1587327" y="1311695"/>
                  <a:ext cx="3792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BC60A0B-FC8E-5AF6-7BD9-465C2F0E8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27" y="1311695"/>
                  <a:ext cx="37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FB6C6FE-F792-F387-8CB8-AE283B96FD27}"/>
              </a:ext>
            </a:extLst>
          </p:cNvPr>
          <p:cNvGrpSpPr/>
          <p:nvPr/>
        </p:nvGrpSpPr>
        <p:grpSpPr>
          <a:xfrm>
            <a:off x="7517526" y="3798355"/>
            <a:ext cx="873760" cy="690880"/>
            <a:chOff x="7467254" y="1190718"/>
            <a:chExt cx="873760" cy="69088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5200019-EEE7-6149-A300-9233F7E50818}"/>
                </a:ext>
              </a:extLst>
            </p:cNvPr>
            <p:cNvSpPr/>
            <p:nvPr/>
          </p:nvSpPr>
          <p:spPr>
            <a:xfrm>
              <a:off x="7467254" y="1190718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7C0AF4E-84E4-44B9-BD87-63351ABC4928}"/>
                    </a:ext>
                  </a:extLst>
                </p:cNvPr>
                <p:cNvSpPr txBox="1"/>
                <p:nvPr/>
              </p:nvSpPr>
              <p:spPr>
                <a:xfrm>
                  <a:off x="7714500" y="1397658"/>
                  <a:ext cx="3792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D6D3372-8F92-C47F-7C9D-241148C7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500" y="1397658"/>
                  <a:ext cx="3792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06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A9E6448-5DD1-C59F-EC5B-453E7AF0FA54}"/>
              </a:ext>
            </a:extLst>
          </p:cNvPr>
          <p:cNvGrpSpPr/>
          <p:nvPr/>
        </p:nvGrpSpPr>
        <p:grpSpPr>
          <a:xfrm>
            <a:off x="4851172" y="4923430"/>
            <a:ext cx="873760" cy="690880"/>
            <a:chOff x="4672560" y="2738120"/>
            <a:chExt cx="873760" cy="69088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4306641-3134-3755-799B-14F1ECCD2FFF}"/>
                </a:ext>
              </a:extLst>
            </p:cNvPr>
            <p:cNvSpPr/>
            <p:nvPr/>
          </p:nvSpPr>
          <p:spPr>
            <a:xfrm>
              <a:off x="4672560" y="2738120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E48394E-E75A-ABD1-CEE6-A3FF201382FF}"/>
                    </a:ext>
                  </a:extLst>
                </p:cNvPr>
                <p:cNvSpPr txBox="1"/>
                <p:nvPr/>
              </p:nvSpPr>
              <p:spPr>
                <a:xfrm>
                  <a:off x="4960909" y="2945060"/>
                  <a:ext cx="3792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DBEA65-B439-317A-67FC-BF6336BB1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909" y="2945060"/>
                  <a:ext cx="3792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677" r="-322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D482EDA4-2945-8A73-DC0B-C500FE914AD8}"/>
              </a:ext>
            </a:extLst>
          </p:cNvPr>
          <p:cNvSpPr/>
          <p:nvPr/>
        </p:nvSpPr>
        <p:spPr>
          <a:xfrm>
            <a:off x="3064444" y="3929446"/>
            <a:ext cx="550718" cy="4839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123804A-E74C-C06A-E874-DE8AC994853E}"/>
              </a:ext>
            </a:extLst>
          </p:cNvPr>
          <p:cNvSpPr/>
          <p:nvPr/>
        </p:nvSpPr>
        <p:spPr>
          <a:xfrm>
            <a:off x="9313773" y="3925725"/>
            <a:ext cx="550718" cy="4839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41559E-CA47-8384-C7A8-4EAA64C69F31}"/>
              </a:ext>
            </a:extLst>
          </p:cNvPr>
          <p:cNvGrpSpPr/>
          <p:nvPr/>
        </p:nvGrpSpPr>
        <p:grpSpPr>
          <a:xfrm>
            <a:off x="4883936" y="3798355"/>
            <a:ext cx="873760" cy="690880"/>
            <a:chOff x="4713663" y="1162064"/>
            <a:chExt cx="873760" cy="69088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196E98D-0EA4-9CCE-9D3D-881736919C11}"/>
                </a:ext>
              </a:extLst>
            </p:cNvPr>
            <p:cNvSpPr/>
            <p:nvPr/>
          </p:nvSpPr>
          <p:spPr>
            <a:xfrm>
              <a:off x="4713663" y="1162064"/>
              <a:ext cx="873760" cy="690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B9282DA-A31D-A2EC-A3FD-3C15BB14B81B}"/>
                </a:ext>
              </a:extLst>
            </p:cNvPr>
            <p:cNvSpPr txBox="1"/>
            <p:nvPr/>
          </p:nvSpPr>
          <p:spPr>
            <a:xfrm>
              <a:off x="4742320" y="1311695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Delay </a:t>
              </a:r>
              <a:endParaRPr lang="ko-KR" altLang="en-US" dirty="0"/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5F512A5-9C88-D330-A6F0-F00558ACC9B2}"/>
              </a:ext>
            </a:extLst>
          </p:cNvPr>
          <p:cNvCxnSpPr>
            <a:cxnSpLocks/>
            <a:stCxn id="99" idx="3"/>
            <a:endCxn id="107" idx="2"/>
          </p:cNvCxnSpPr>
          <p:nvPr/>
        </p:nvCxnSpPr>
        <p:spPr>
          <a:xfrm flipV="1">
            <a:off x="2127964" y="4171416"/>
            <a:ext cx="936480" cy="6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C062E4-2845-C41E-BECA-60B34CFADAF6}"/>
              </a:ext>
            </a:extLst>
          </p:cNvPr>
          <p:cNvCxnSpPr>
            <a:cxnSpLocks/>
          </p:cNvCxnSpPr>
          <p:nvPr/>
        </p:nvCxnSpPr>
        <p:spPr>
          <a:xfrm>
            <a:off x="3629491" y="4203194"/>
            <a:ext cx="1283102" cy="1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5407B5A-5E31-CBE1-66D9-ACF4AFA7A1A0}"/>
              </a:ext>
            </a:extLst>
          </p:cNvPr>
          <p:cNvCxnSpPr>
            <a:cxnSpLocks/>
          </p:cNvCxnSpPr>
          <p:nvPr/>
        </p:nvCxnSpPr>
        <p:spPr>
          <a:xfrm>
            <a:off x="5757696" y="4143795"/>
            <a:ext cx="1766743" cy="27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085FFDB-FEBE-6754-975F-1E7161C58FF6}"/>
              </a:ext>
            </a:extLst>
          </p:cNvPr>
          <p:cNvCxnSpPr>
            <a:cxnSpLocks/>
          </p:cNvCxnSpPr>
          <p:nvPr/>
        </p:nvCxnSpPr>
        <p:spPr>
          <a:xfrm>
            <a:off x="8369542" y="4157605"/>
            <a:ext cx="994088" cy="20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6085D26-1E33-505A-65BE-243E9DEFC870}"/>
              </a:ext>
            </a:extLst>
          </p:cNvPr>
          <p:cNvCxnSpPr>
            <a:cxnSpLocks/>
          </p:cNvCxnSpPr>
          <p:nvPr/>
        </p:nvCxnSpPr>
        <p:spPr>
          <a:xfrm>
            <a:off x="9510533" y="4392440"/>
            <a:ext cx="0" cy="174582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E6DF38C-9106-FE36-C30E-54565F36C183}"/>
              </a:ext>
            </a:extLst>
          </p:cNvPr>
          <p:cNvCxnSpPr>
            <a:cxnSpLocks/>
          </p:cNvCxnSpPr>
          <p:nvPr/>
        </p:nvCxnSpPr>
        <p:spPr>
          <a:xfrm flipV="1">
            <a:off x="697612" y="4203194"/>
            <a:ext cx="0" cy="1966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A433DE8-3068-C320-C1B8-CC85FC4B7308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697612" y="4177786"/>
            <a:ext cx="556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36B83EC-E82E-15F1-D64F-007A60A0482F}"/>
              </a:ext>
            </a:extLst>
          </p:cNvPr>
          <p:cNvCxnSpPr>
            <a:cxnSpLocks/>
          </p:cNvCxnSpPr>
          <p:nvPr/>
        </p:nvCxnSpPr>
        <p:spPr>
          <a:xfrm flipH="1">
            <a:off x="5724932" y="5288206"/>
            <a:ext cx="1248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B8BC7F-0EBB-0A32-0AAB-07BE6C038602}"/>
              </a:ext>
            </a:extLst>
          </p:cNvPr>
          <p:cNvCxnSpPr>
            <a:cxnSpLocks/>
          </p:cNvCxnSpPr>
          <p:nvPr/>
        </p:nvCxnSpPr>
        <p:spPr>
          <a:xfrm flipV="1">
            <a:off x="6973720" y="4174601"/>
            <a:ext cx="0" cy="1125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DAC1A17-7512-D340-60ED-D80FC89E65F5}"/>
              </a:ext>
            </a:extLst>
          </p:cNvPr>
          <p:cNvCxnSpPr>
            <a:cxnSpLocks/>
            <a:endCxn id="107" idx="4"/>
          </p:cNvCxnSpPr>
          <p:nvPr/>
        </p:nvCxnSpPr>
        <p:spPr>
          <a:xfrm flipV="1">
            <a:off x="3339803" y="4413386"/>
            <a:ext cx="0" cy="855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CB1C2F8-560A-4D63-E576-61F8022BF624}"/>
              </a:ext>
            </a:extLst>
          </p:cNvPr>
          <p:cNvCxnSpPr>
            <a:cxnSpLocks/>
          </p:cNvCxnSpPr>
          <p:nvPr/>
        </p:nvCxnSpPr>
        <p:spPr>
          <a:xfrm flipH="1">
            <a:off x="3339803" y="5268869"/>
            <a:ext cx="15556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CFE4117-F916-3C7F-050E-B1F37D11BFD2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5721067" y="6119901"/>
            <a:ext cx="3758001" cy="18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20257B0-F545-2148-6016-515486F19576}"/>
              </a:ext>
            </a:extLst>
          </p:cNvPr>
          <p:cNvGrpSpPr/>
          <p:nvPr/>
        </p:nvGrpSpPr>
        <p:grpSpPr>
          <a:xfrm>
            <a:off x="4847307" y="5792822"/>
            <a:ext cx="873760" cy="690880"/>
            <a:chOff x="4672560" y="2738120"/>
            <a:chExt cx="873760" cy="6908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320C2BC-B1A2-C1C1-FDB2-BC0B97E07759}"/>
                </a:ext>
              </a:extLst>
            </p:cNvPr>
            <p:cNvSpPr/>
            <p:nvPr/>
          </p:nvSpPr>
          <p:spPr>
            <a:xfrm>
              <a:off x="4672560" y="2738120"/>
              <a:ext cx="873760" cy="6908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6EB5A38-ACAD-F225-10CA-A11A885CCFA4}"/>
                    </a:ext>
                  </a:extLst>
                </p:cNvPr>
                <p:cNvSpPr txBox="1"/>
                <p:nvPr/>
              </p:nvSpPr>
              <p:spPr>
                <a:xfrm>
                  <a:off x="4960909" y="2945060"/>
                  <a:ext cx="379268" cy="28571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3FDD6C7-6885-5FC8-4A68-20FA5141A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909" y="2945060"/>
                  <a:ext cx="379268" cy="285719"/>
                </a:xfrm>
                <a:prstGeom prst="rect">
                  <a:avLst/>
                </a:prstGeom>
                <a:blipFill>
                  <a:blip r:embed="rId9"/>
                  <a:stretch>
                    <a:fillRect l="-4762" t="-23404" r="-36508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0C02E8-79EF-A81F-CA24-5E9427E278A8}"/>
              </a:ext>
            </a:extLst>
          </p:cNvPr>
          <p:cNvCxnSpPr>
            <a:cxnSpLocks/>
          </p:cNvCxnSpPr>
          <p:nvPr/>
        </p:nvCxnSpPr>
        <p:spPr>
          <a:xfrm flipH="1" flipV="1">
            <a:off x="697612" y="6160736"/>
            <a:ext cx="4149695" cy="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17AF29AA-E936-6094-B081-3F252733C324}"/>
              </a:ext>
            </a:extLst>
          </p:cNvPr>
          <p:cNvCxnSpPr>
            <a:cxnSpLocks/>
          </p:cNvCxnSpPr>
          <p:nvPr/>
        </p:nvCxnSpPr>
        <p:spPr>
          <a:xfrm>
            <a:off x="9864491" y="4163858"/>
            <a:ext cx="743146" cy="10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0A76C86-C317-3D27-2FC5-EDC5CAFB1E2E}"/>
              </a:ext>
            </a:extLst>
          </p:cNvPr>
          <p:cNvSpPr txBox="1"/>
          <p:nvPr/>
        </p:nvSpPr>
        <p:spPr>
          <a:xfrm>
            <a:off x="7476999" y="4842921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Feedback 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EE912F-E2EC-D03A-DF0A-5292B990680A}"/>
              </a:ext>
            </a:extLst>
          </p:cNvPr>
          <p:cNvCxnSpPr>
            <a:cxnSpLocks/>
          </p:cNvCxnSpPr>
          <p:nvPr/>
        </p:nvCxnSpPr>
        <p:spPr>
          <a:xfrm>
            <a:off x="0" y="49530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B8005F-43D4-056E-ADBC-8459D79BF202}"/>
              </a:ext>
            </a:extLst>
          </p:cNvPr>
          <p:cNvSpPr txBox="1"/>
          <p:nvPr/>
        </p:nvSpPr>
        <p:spPr>
          <a:xfrm>
            <a:off x="71104" y="123521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%% State – Output Feedback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E5BF3-A470-1BAE-3ACD-97DB4F097B94}"/>
                  </a:ext>
                </a:extLst>
              </p:cNvPr>
              <p:cNvSpPr txBox="1"/>
              <p:nvPr/>
            </p:nvSpPr>
            <p:spPr>
              <a:xfrm>
                <a:off x="296566" y="993304"/>
                <a:ext cx="10800059" cy="1928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:     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Output feedback 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b="1" dirty="0">
                    <a:sym typeface="Wingdings" panose="05000000000000000000" pitchFamily="2" charset="2"/>
                  </a:rPr>
                  <a:t>It is in general no solution.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E5BF3-A470-1BAE-3ACD-97DB4F097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6" y="993304"/>
                <a:ext cx="10800059" cy="1928733"/>
              </a:xfrm>
              <a:prstGeom prst="rect">
                <a:avLst/>
              </a:prstGeom>
              <a:blipFill>
                <a:blip r:embed="rId10"/>
                <a:stretch>
                  <a:fillRect l="-508" b="-4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1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1004-B7B2-9DD0-B49A-966A0089E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238"/>
            <a:ext cx="9144000" cy="23876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9F270-798B-94E4-0962-E53FB8EF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433764"/>
            <a:ext cx="9038519" cy="5200147"/>
          </a:xfrm>
          <a:prstGeom prst="rect">
            <a:avLst/>
          </a:prstGeom>
          <a:ln w="254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667F12-543F-3BF7-F82B-7D93088249ED}"/>
                  </a:ext>
                </a:extLst>
              </p:cNvPr>
              <p:cNvSpPr txBox="1"/>
              <p:nvPr/>
            </p:nvSpPr>
            <p:spPr>
              <a:xfrm>
                <a:off x="3540406" y="6194987"/>
                <a:ext cx="24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667F12-543F-3BF7-F82B-7D9308824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06" y="6194987"/>
                <a:ext cx="2451825" cy="276999"/>
              </a:xfrm>
              <a:prstGeom prst="rect">
                <a:avLst/>
              </a:prstGeom>
              <a:blipFill>
                <a:blip r:embed="rId3"/>
                <a:stretch>
                  <a:fillRect l="-2488" t="-28261" r="-6468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13AA1214-544B-2F88-9D9F-42042BDA95E8}"/>
              </a:ext>
            </a:extLst>
          </p:cNvPr>
          <p:cNvSpPr/>
          <p:nvPr/>
        </p:nvSpPr>
        <p:spPr>
          <a:xfrm>
            <a:off x="6926580" y="5880735"/>
            <a:ext cx="556260" cy="51054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21C0C-F016-46CE-7436-E585C613EF06}"/>
                  </a:ext>
                </a:extLst>
              </p:cNvPr>
              <p:cNvSpPr txBox="1"/>
              <p:nvPr/>
            </p:nvSpPr>
            <p:spPr>
              <a:xfrm>
                <a:off x="1074420" y="5298334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21C0C-F016-46CE-7436-E585C613E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" y="5298334"/>
                <a:ext cx="1310640" cy="369332"/>
              </a:xfrm>
              <a:prstGeom prst="rect">
                <a:avLst/>
              </a:prstGeom>
              <a:blipFill>
                <a:blip r:embed="rId4"/>
                <a:stretch>
                  <a:fillRect t="-3279" r="-790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AB4890-673E-0ECC-2B71-B1942AC636AB}"/>
              </a:ext>
            </a:extLst>
          </p:cNvPr>
          <p:cNvCxnSpPr>
            <a:cxnSpLocks/>
          </p:cNvCxnSpPr>
          <p:nvPr/>
        </p:nvCxnSpPr>
        <p:spPr>
          <a:xfrm>
            <a:off x="0" y="49530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5147B-574B-9C63-FF68-BFF392A0C087}"/>
                  </a:ext>
                </a:extLst>
              </p:cNvPr>
              <p:cNvSpPr txBox="1"/>
              <p:nvPr/>
            </p:nvSpPr>
            <p:spPr>
              <a:xfrm>
                <a:off x="92875" y="0"/>
                <a:ext cx="11783439" cy="159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%%  Output Feedback  - Linear Quadratic Gaussian  -- Kalman’s Idea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:     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Output feedback, however by construction of the estimator(Observer), it has the solution, in general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5147B-574B-9C63-FF68-BFF392A0C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5" y="0"/>
                <a:ext cx="11783439" cy="1591461"/>
              </a:xfrm>
              <a:prstGeom prst="rect">
                <a:avLst/>
              </a:prstGeom>
              <a:blipFill>
                <a:blip r:embed="rId5"/>
                <a:stretch>
                  <a:fillRect l="-414" t="-1916" b="-21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6E0C9DD-F01D-6586-0968-3DB01387FD13}"/>
              </a:ext>
            </a:extLst>
          </p:cNvPr>
          <p:cNvSpPr/>
          <p:nvPr/>
        </p:nvSpPr>
        <p:spPr>
          <a:xfrm>
            <a:off x="1703070" y="5880735"/>
            <a:ext cx="681990" cy="510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88EA8-11F9-5688-EF14-F6285F36E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91CD-CE47-9D04-05BA-411FD1539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3F3AD7-951B-6CEF-85EE-39C5451EF591}"/>
                  </a:ext>
                </a:extLst>
              </p:cNvPr>
              <p:cNvSpPr txBox="1"/>
              <p:nvPr/>
            </p:nvSpPr>
            <p:spPr>
              <a:xfrm>
                <a:off x="221433" y="594811"/>
                <a:ext cx="11400790" cy="5986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Linear Quadratic Gaussian Problems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  - output feedback </a:t>
                </a:r>
              </a:p>
              <a:p>
                <a:r>
                  <a:rPr lang="en-US" altLang="ko-KR" dirty="0"/>
                  <a:t>    - pole placement :  any e-values are assigned  using estimator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Two design parameters</a:t>
                </a:r>
              </a:p>
              <a:p>
                <a:r>
                  <a:rPr lang="en-US" altLang="ko-KR" dirty="0"/>
                  <a:t>    -(Kalman Filter)  </a:t>
                </a:r>
                <a:r>
                  <a:rPr lang="en-US" altLang="ko-KR" dirty="0">
                    <a:sym typeface="Wingdings" panose="05000000000000000000" pitchFamily="2" charset="2"/>
                  </a:rPr>
                  <a:t> the minimum mean square error estimator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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Riccati</a:t>
                </a:r>
                <a:r>
                  <a:rPr lang="en-US" altLang="ko-KR" dirty="0">
                    <a:sym typeface="Wingdings" panose="05000000000000000000" pitchFamily="2" charset="2"/>
                  </a:rPr>
                  <a:t> equation with the initial conditions (forward) 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 Kalman gain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  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</m:acc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𝑭𝑷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𝑭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𝑷𝑯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p>
                    </m:sSup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𝑯𝑷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𝑮𝑾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𝑮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e>
                    </m:d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𝑐𝑜𝑣𝑎𝑟𝑖𝑎𝑛𝑐𝑒𝑠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P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cov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init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𝑖𝑎𝑙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𝑒𝑠𝑡𝑖𝑚𝑎𝑡𝑜𝑟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𝑚𝑒𝑎𝑠𝑢𝑟𝑒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𝑛𝑜𝑖𝑠𝑒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𝑝𝑟𝑜𝑐𝑒𝑠𝑠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𝑛𝑜𝑖𝑠𝑒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-(Linear Quadratic)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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Riccati</a:t>
                </a:r>
                <a:r>
                  <a:rPr lang="en-US" altLang="ko-KR" dirty="0">
                    <a:sym typeface="Wingdings" panose="05000000000000000000" pitchFamily="2" charset="2"/>
                  </a:rPr>
                  <a:t> equation with the final condition (backward)  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 the optimal feedback controller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Γ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 of the minimum quadratic cost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𝑺</m:t>
                          </m:r>
                        </m:e>
                      </m:acc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𝑭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+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𝑺𝑭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𝑺𝑯</m:t>
                      </m:r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𝑹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𝑯𝑺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𝑮𝑸</m:t>
                      </m:r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𝑮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</m:t>
                      </m:r>
                      <m:d>
                        <m:d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𝒇</m:t>
                          </m:r>
                        </m:sub>
                      </m:sSub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,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𝑸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𝑹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: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𝒕𝒉𝒆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𝒘𝒆𝒊𝒈𝒉𝒕𝒊𝒏𝒈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𝒐𝒇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𝒕𝒉𝒆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𝒔𝒕𝒂𝒕𝒆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𝒂𝒏𝒅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𝒄𝒐𝒏𝒕𝒓𝒐𝒍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𝑞𝑢𝑎𝑑𝑟𝑎𝑡𝑖𝑐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𝑤𝑒𝑖𝑔h𝑡𝑖𝑛𝑔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𝑡h𝑒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𝑓𝑖𝑛𝑎𝑙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𝑠𝑡𝑎𝑡𝑒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𝑅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𝑞𝑢𝑎𝑑𝑟𝑎𝑡𝑖𝑐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𝑤𝑒𝑖𝑔h𝑡𝑖𝑛𝑔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𝑡h𝑒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𝑐𝑜𝑛𝑡𝑟𝑜𝑙𝑙𝑒𝑟</m:t>
                      </m:r>
                    </m:oMath>
                  </m:oMathPara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 			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𝑞𝑢𝑎𝑑𝑟𝑎𝑡𝑖𝑐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𝑤𝑒𝑖𝑔h𝑡𝑖𝑛𝑔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𝑠𝑡𝑎𝑡𝑒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3F3AD7-951B-6CEF-85EE-39C5451E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3" y="594811"/>
                <a:ext cx="11400790" cy="5986191"/>
              </a:xfrm>
              <a:prstGeom prst="rect">
                <a:avLst/>
              </a:prstGeom>
              <a:blipFill>
                <a:blip r:embed="rId2"/>
                <a:stretch>
                  <a:fillRect l="-321"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E81FC9-2C45-2B1B-395E-75D451E401E1}"/>
              </a:ext>
            </a:extLst>
          </p:cNvPr>
          <p:cNvCxnSpPr>
            <a:cxnSpLocks/>
          </p:cNvCxnSpPr>
          <p:nvPr/>
        </p:nvCxnSpPr>
        <p:spPr>
          <a:xfrm>
            <a:off x="0" y="49530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DB9D97-6E24-B112-85CA-5915D38E5E36}"/>
              </a:ext>
            </a:extLst>
          </p:cNvPr>
          <p:cNvSpPr txBox="1"/>
          <p:nvPr/>
        </p:nvSpPr>
        <p:spPr>
          <a:xfrm>
            <a:off x="71104" y="123521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%% State – Output Feedback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34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88D9-7B52-CA05-DF8E-BDEB29BD8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91740B-A48E-6042-5BD3-10FE8DC82AE4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4109BB-8327-5C14-4718-05E96CA8E714}"/>
              </a:ext>
            </a:extLst>
          </p:cNvPr>
          <p:cNvSpPr txBox="1"/>
          <p:nvPr/>
        </p:nvSpPr>
        <p:spPr>
          <a:xfrm>
            <a:off x="217713" y="-146441"/>
            <a:ext cx="9339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                                      </a:t>
            </a:r>
          </a:p>
          <a:p>
            <a:r>
              <a:rPr lang="en-US" altLang="ko-KR" dirty="0"/>
              <a:t>Ch.9 Stochastic Control and the Linear Quadratic Gaussian Control Problem</a:t>
            </a:r>
          </a:p>
          <a:p>
            <a:endParaRPr lang="en-US" altLang="ko-KR" dirty="0"/>
          </a:p>
          <a:p>
            <a:r>
              <a:rPr lang="en-US" altLang="ko-KR" dirty="0"/>
              <a:t>9.1 Dynamic Programming: An illustration </a:t>
            </a:r>
          </a:p>
          <a:p>
            <a:r>
              <a:rPr lang="en-US" altLang="ko-KR" dirty="0"/>
              <a:t>9.2 Stochastic Dynamic System</a:t>
            </a:r>
          </a:p>
          <a:p>
            <a:r>
              <a:rPr lang="en-US" altLang="ko-KR" dirty="0"/>
              <a:t>	9.2.1 Stochastic Control Problem with Perfect Observation</a:t>
            </a:r>
          </a:p>
          <a:p>
            <a:r>
              <a:rPr lang="en-US" altLang="ko-KR" dirty="0"/>
              <a:t>9.3 Dynamic Programming Algorithm </a:t>
            </a:r>
          </a:p>
          <a:p>
            <a:r>
              <a:rPr lang="en-US" altLang="ko-KR" dirty="0"/>
              <a:t>9.4 Stochastic LQ Problems with Perfect Information</a:t>
            </a:r>
          </a:p>
          <a:p>
            <a:r>
              <a:rPr lang="en-US" altLang="ko-KR" dirty="0"/>
              <a:t>9.41 Application of the Dynamic Programming Algorithm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5080-34BA-96CE-FA5D-EED08E94E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0B10D7-DB9A-2B2E-5AEB-AA0FB6FA79F4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63CB8A-5416-4F49-67F1-562AD7CF2E4E}"/>
              </a:ext>
            </a:extLst>
          </p:cNvPr>
          <p:cNvSpPr txBox="1"/>
          <p:nvPr/>
        </p:nvSpPr>
        <p:spPr>
          <a:xfrm>
            <a:off x="370114" y="222891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%%  Dynamic Programming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5E61D-51F4-569A-486A-3C7D02B2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8" y="607928"/>
            <a:ext cx="6119251" cy="4624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1BACA-94BE-FD12-2EDC-553C782E7DBD}"/>
                  </a:ext>
                </a:extLst>
              </p:cNvPr>
              <p:cNvSpPr txBox="1"/>
              <p:nvPr/>
            </p:nvSpPr>
            <p:spPr>
              <a:xfrm>
                <a:off x="6620933" y="677334"/>
                <a:ext cx="4830040" cy="581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Forward Method     </a:t>
                </a:r>
              </a:p>
              <a:p>
                <a:r>
                  <a:rPr lang="en-US" altLang="ko-KR" dirty="0"/>
                  <a:t>    calculate from the start to the end</a:t>
                </a:r>
              </a:p>
              <a:p>
                <a:r>
                  <a:rPr lang="en-US" altLang="ko-KR" dirty="0"/>
                  <a:t>2. Backward Method (dynamic programing)</a:t>
                </a:r>
              </a:p>
              <a:p>
                <a:r>
                  <a:rPr lang="en-US" altLang="ko-KR" dirty="0"/>
                  <a:t> 1)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=4  = 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  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2) at N=2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=3+4=7 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=3+4=6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=2+2=4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=4+2  −→  </m:t>
                    </m:r>
                    <m:acc>
                      <m:accPr>
                        <m:chr m:val="̅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3) at N=1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b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=5</m:t>
                    </m:r>
                  </m:oMath>
                </a14:m>
                <a:r>
                  <a:rPr lang="en-US" altLang="ko-KR" dirty="0"/>
                  <a:t>        </a:t>
                </a:r>
              </a:p>
              <a:p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d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7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4) at N=0</a:t>
                </a:r>
              </a:p>
              <a:p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)=3+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=8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1BACA-94BE-FD12-2EDC-553C782E7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933" y="677334"/>
                <a:ext cx="4830040" cy="5818901"/>
              </a:xfrm>
              <a:prstGeom prst="rect">
                <a:avLst/>
              </a:prstGeom>
              <a:blipFill>
                <a:blip r:embed="rId4"/>
                <a:stretch>
                  <a:fillRect l="-1010" t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5C1DF7-F738-4D21-AE32-D69C68EE6DA7}"/>
              </a:ext>
            </a:extLst>
          </p:cNvPr>
          <p:cNvSpPr txBox="1"/>
          <p:nvPr/>
        </p:nvSpPr>
        <p:spPr>
          <a:xfrm>
            <a:off x="524933" y="5571067"/>
            <a:ext cx="371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 of Multiplications</a:t>
            </a:r>
          </a:p>
          <a:p>
            <a:r>
              <a:rPr lang="en-US" altLang="ko-KR" dirty="0"/>
              <a:t>1) forward:  4+ 4+4+4+4+4 = 24</a:t>
            </a:r>
          </a:p>
          <a:p>
            <a:r>
              <a:rPr lang="en-US" altLang="ko-KR" dirty="0"/>
              <a:t>2) backward: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87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42FF-AE74-F063-D40A-897F3A7A1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5D013B-A902-19FC-6863-D2DE48C0D608}"/>
              </a:ext>
            </a:extLst>
          </p:cNvPr>
          <p:cNvCxnSpPr>
            <a:cxnSpLocks/>
          </p:cNvCxnSpPr>
          <p:nvPr/>
        </p:nvCxnSpPr>
        <p:spPr>
          <a:xfrm>
            <a:off x="0" y="59222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01FFA9-6786-C27F-4BE7-1C4F2C3B4E64}"/>
                  </a:ext>
                </a:extLst>
              </p:cNvPr>
              <p:cNvSpPr txBox="1"/>
              <p:nvPr/>
            </p:nvSpPr>
            <p:spPr>
              <a:xfrm>
                <a:off x="217713" y="-146441"/>
                <a:ext cx="106627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                                                                      </a:t>
                </a:r>
              </a:p>
              <a:p>
                <a:r>
                  <a:rPr lang="en-US" altLang="ko-KR" dirty="0"/>
                  <a:t>Ch.9 Stochastic Control and the Linear Quadratic Gaussian Control Problem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9.2 Stochastic Dynamical System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Discrete-time stochastic dynamical process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 ,  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state vector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b="0" dirty="0"/>
                  <a:t> , 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control vector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white-noise process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initial state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𝑝𝑑𝑓</m:t>
                    </m:r>
                  </m:oMath>
                </a14:m>
                <a:r>
                  <a:rPr lang="en-US" altLang="ko-KR" dirty="0"/>
                  <a:t> is given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Observation Process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white-noise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 Control Process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𝑖𝑛𝑓𝑜𝑟𝑚𝑎𝑡𝑖𝑜𝑛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h𝑖𝑠𝑡𝑟𝑜𝑟𝑦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. 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01FFA9-6786-C27F-4BE7-1C4F2C3B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3" y="-146441"/>
                <a:ext cx="10662723" cy="5909310"/>
              </a:xfrm>
              <a:prstGeom prst="rect">
                <a:avLst/>
              </a:prstGeom>
              <a:blipFill>
                <a:blip r:embed="rId3"/>
                <a:stretch>
                  <a:fillRect l="-629" b="-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8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2286</Words>
  <Application>Microsoft Office PowerPoint</Application>
  <PresentationFormat>와이드스크린</PresentationFormat>
  <Paragraphs>411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 </vt:lpstr>
      <vt:lpstr> </vt:lpstr>
      <vt:lpstr>PowerPoint 프레젠테이션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9</cp:revision>
  <dcterms:created xsi:type="dcterms:W3CDTF">2024-12-13T14:02:26Z</dcterms:created>
  <dcterms:modified xsi:type="dcterms:W3CDTF">2024-12-25T08:57:41Z</dcterms:modified>
</cp:coreProperties>
</file>