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83" r:id="rId4"/>
    <p:sldId id="284" r:id="rId5"/>
    <p:sldId id="285" r:id="rId6"/>
    <p:sldId id="286" r:id="rId7"/>
    <p:sldId id="287" r:id="rId8"/>
    <p:sldId id="288" r:id="rId9"/>
    <p:sldId id="292" r:id="rId10"/>
    <p:sldId id="275" r:id="rId11"/>
    <p:sldId id="289" r:id="rId12"/>
    <p:sldId id="291" r:id="rId13"/>
    <p:sldId id="290" r:id="rId14"/>
    <p:sldId id="294" r:id="rId15"/>
    <p:sldId id="302" r:id="rId16"/>
    <p:sldId id="301" r:id="rId17"/>
    <p:sldId id="303" r:id="rId18"/>
    <p:sldId id="304" r:id="rId19"/>
    <p:sldId id="305" r:id="rId20"/>
    <p:sldId id="30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A51E-591F-8552-8984-25B53BFC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D5BCBF-FA92-B023-150F-45F5F6E6BB5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98DF0-7FE6-B41B-3F31-F593B825AEFF}"/>
                  </a:ext>
                </a:extLst>
              </p:cNvPr>
              <p:cNvSpPr txBox="1"/>
              <p:nvPr/>
            </p:nvSpPr>
            <p:spPr>
              <a:xfrm>
                <a:off x="251011" y="0"/>
                <a:ext cx="10605248" cy="6726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2.10 Gauss – Markov Process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Stochstic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𝐺𝑎𝑢𝑠𝑠𝑖𝑎𝑛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(2.36)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where                       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1,   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-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- the initial is independent of the noise,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684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  ∀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                                  (2.37)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684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541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mean and covariance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826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The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the dynamics as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2.38</m:t>
                          </m:r>
                        </m:e>
                      </m:d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the dynamics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compare Theorem 2.30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3A698DF0-7FE6-B41B-3F31-F593B825A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" y="0"/>
                <a:ext cx="10605248" cy="6726008"/>
              </a:xfrm>
              <a:prstGeom prst="rect">
                <a:avLst/>
              </a:prstGeom>
              <a:blipFill>
                <a:blip r:embed="rId2"/>
                <a:stretch>
                  <a:fillRect l="-460" t="-544" b="-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5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72D4-B907-068D-ECA9-18547D29E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5A3857-8C6E-0E8F-58E9-87E77FE55542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FCB1A-9B73-1F83-49EE-594BB6B605F1}"/>
                  </a:ext>
                </a:extLst>
              </p:cNvPr>
              <p:cNvSpPr txBox="1"/>
              <p:nvPr/>
            </p:nvSpPr>
            <p:spPr>
              <a:xfrm>
                <a:off x="126125" y="172756"/>
                <a:ext cx="11428328" cy="6283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3.2.3 Batch and Sequential Measurements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Find a sample mean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1) Batch Process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2) Recursive Process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				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				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which is equivalent to the average by the Batch Method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FCB1A-9B73-1F83-49EE-594BB6B6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" y="172756"/>
                <a:ext cx="11428328" cy="6283387"/>
              </a:xfrm>
              <a:prstGeom prst="rect">
                <a:avLst/>
              </a:prstGeom>
              <a:blipFill>
                <a:blip r:embed="rId2"/>
                <a:stretch>
                  <a:fillRect l="-587" t="-485" b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6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3002-5B54-AA33-40F2-370C34428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3824ED-99EC-4E7A-16C7-5BE8359C0B17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97FFA-F220-34FE-FFCD-82FE621F6DDF}"/>
                  </a:ext>
                </a:extLst>
              </p:cNvPr>
              <p:cNvSpPr txBox="1"/>
              <p:nvPr/>
            </p:nvSpPr>
            <p:spPr>
              <a:xfrm>
                <a:off x="257503" y="4801"/>
                <a:ext cx="11676993" cy="5798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3.2.3 Batch / Recursive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Recursive for Kalman </a:t>
                </a:r>
              </a:p>
              <a:p>
                <a:r>
                  <a:rPr lang="en-US" altLang="ko-KR" dirty="0"/>
                  <a:t>1) The measurement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Hx</m:t>
                    </m:r>
                    <m: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ν</m:t>
                    </m:r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2) The Error covariance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ko-KR" b="0" i="1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𝑉𝐻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By Induction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97FFA-F220-34FE-FFCD-82FE621F6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" y="4801"/>
                <a:ext cx="11676993" cy="5798832"/>
              </a:xfrm>
              <a:prstGeom prst="rect">
                <a:avLst/>
              </a:prstGeom>
              <a:blipFill>
                <a:blip r:embed="rId2"/>
                <a:stretch>
                  <a:fillRect l="-418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E31560B-B0F4-65E9-43FD-8B80B7B01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59" y="5191128"/>
            <a:ext cx="7042332" cy="1452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210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D400-6308-58AA-FC03-6E9653F7A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B340AA-C20B-61AA-52B5-8ADED6C1E51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47987-0FAE-37BB-E4B7-AB04E5E0AE4B}"/>
                  </a:ext>
                </a:extLst>
              </p:cNvPr>
              <p:cNvSpPr txBox="1"/>
              <p:nvPr/>
            </p:nvSpPr>
            <p:spPr>
              <a:xfrm>
                <a:off x="257339" y="85649"/>
                <a:ext cx="10377488" cy="6686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Example :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algn="just" latinLnBrk="1">
                  <a:lnSpc>
                    <a:spcPct val="11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Assumption: </a:t>
                </a: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,   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Initialization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Initial condition on the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 condition of estimator(error) covariance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 For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before measurement </a:t>
                </a:r>
              </a:p>
              <a:p>
                <a:pPr marL="110236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0236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After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endParaRPr lang="en-US" altLang="ko-KR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 For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before measurement Calculate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0236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0236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After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  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,…,  and so on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47987-0FAE-37BB-E4B7-AB04E5E0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9" y="85649"/>
                <a:ext cx="10377488" cy="6686702"/>
              </a:xfrm>
              <a:prstGeom prst="rect">
                <a:avLst/>
              </a:prstGeom>
              <a:blipFill>
                <a:blip r:embed="rId2"/>
                <a:stretch>
                  <a:fillRect l="-470" t="-273" b="-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39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6099A-6E1F-4B88-A17B-04007033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18DC03-8CD2-E3AB-7EAB-91B4AC2F276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E487A-9D8D-4DFF-CFA5-623D6D76E82B}"/>
                  </a:ext>
                </a:extLst>
              </p:cNvPr>
              <p:cNvSpPr txBox="1"/>
              <p:nvPr/>
            </p:nvSpPr>
            <p:spPr>
              <a:xfrm>
                <a:off x="183765" y="147145"/>
                <a:ext cx="11062303" cy="5486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Some Comments</a:t>
                </a:r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algn="just" latinLnBrk="1">
                  <a:lnSpc>
                    <a:spcPct val="11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Implementation</a:t>
                </a:r>
              </a:p>
              <a:p>
                <a:pPr marL="342900" lvl="0" indent="-342900" algn="just" latinLnBrk="1">
                  <a:lnSpc>
                    <a:spcPct val="115000"/>
                  </a:lnSpc>
                  <a:spcAft>
                    <a:spcPts val="1000"/>
                  </a:spcAft>
                  <a:buAutoNum type="arabicPeriod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For initial conditions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If known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If unknown,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=0,  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𝐼𝑑𝑒𝑛𝑑𝑖𝑡𝑦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 Kalman Gain can be calculate before measurement.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algn="just" latinLnBrk="1">
                  <a:lnSpc>
                    <a:spcPct val="11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v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So does  the estimator converge to the real state?  </a:t>
                </a:r>
              </a:p>
              <a:p>
                <a:pPr marL="342900" lvl="0" indent="-342900" algn="just" latinLnBrk="1">
                  <a:lnSpc>
                    <a:spcPct val="115000"/>
                  </a:lnSpc>
                  <a:spcAft>
                    <a:spcPts val="1000"/>
                  </a:spcAft>
                  <a:buAutoNum type="arabicPeriod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real state is stable, hopeful the estimator converges to the real state. However the state is unstable, it may not converge. </a:t>
                </a:r>
              </a:p>
              <a:p>
                <a:pPr marL="342900" lvl="0" indent="-342900" algn="just" latinLnBrk="1">
                  <a:lnSpc>
                    <a:spcPct val="115000"/>
                  </a:lnSpc>
                  <a:spcAft>
                    <a:spcPts val="1000"/>
                  </a:spcAft>
                  <a:buAutoNum type="arabicPeriod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state model is known and it is linear, then Kalman developed the best estimator of minimum variance sense. 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E487A-9D8D-4DFF-CFA5-623D6D76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" y="147145"/>
                <a:ext cx="11062303" cy="5486567"/>
              </a:xfrm>
              <a:prstGeom prst="rect">
                <a:avLst/>
              </a:prstGeom>
              <a:blipFill>
                <a:blip r:embed="rId2"/>
                <a:stretch>
                  <a:fillRect l="-551" t="-333" r="-4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5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2D1FC-4D7C-F2D5-830E-EBED7D929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FF04C0-1801-5E6C-F73E-7357647216B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12955A-A8D0-D7CB-5E56-05B58391CE73}"/>
                  </a:ext>
                </a:extLst>
              </p:cNvPr>
              <p:cNvSpPr txBox="1"/>
              <p:nvPr/>
            </p:nvSpPr>
            <p:spPr>
              <a:xfrm>
                <a:off x="183765" y="147145"/>
                <a:ext cx="11062303" cy="6271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Some Comments</a:t>
                </a:r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algn="just" latinLnBrk="1">
                  <a:lnSpc>
                    <a:spcPct val="11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Orthogonality between error and the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Define 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−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Then using some matrix calculation (page94)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Since </a:t>
                </a: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 −→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0</m:t>
                    </m:r>
                  </m:oMath>
                </a14:m>
                <a:endParaRPr lang="en-US" altLang="ko-KR" b="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Two random variables are orthogonal. independent</a:t>
                </a: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12955A-A8D0-D7CB-5E56-05B58391C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" y="147145"/>
                <a:ext cx="11062303" cy="6271782"/>
              </a:xfrm>
              <a:prstGeom prst="rect">
                <a:avLst/>
              </a:prstGeom>
              <a:blipFill>
                <a:blip r:embed="rId2"/>
                <a:stretch>
                  <a:fillRect l="-441" t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44D2AD6-F4AD-2EB5-C0BB-E2B801F2937D}"/>
              </a:ext>
            </a:extLst>
          </p:cNvPr>
          <p:cNvCxnSpPr/>
          <p:nvPr/>
        </p:nvCxnSpPr>
        <p:spPr>
          <a:xfrm flipV="1">
            <a:off x="7714593" y="3825766"/>
            <a:ext cx="1481959" cy="135583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BD9FAA-21E0-63B9-7A96-5892F371B7FB}"/>
              </a:ext>
            </a:extLst>
          </p:cNvPr>
          <p:cNvCxnSpPr/>
          <p:nvPr/>
        </p:nvCxnSpPr>
        <p:spPr>
          <a:xfrm flipV="1">
            <a:off x="7714593" y="5078627"/>
            <a:ext cx="3394131" cy="102973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092746-FC7B-AE1E-C349-96C79264866B}"/>
              </a:ext>
            </a:extLst>
          </p:cNvPr>
          <p:cNvCxnSpPr>
            <a:cxnSpLocks/>
          </p:cNvCxnSpPr>
          <p:nvPr/>
        </p:nvCxnSpPr>
        <p:spPr>
          <a:xfrm flipV="1">
            <a:off x="9196552" y="3825766"/>
            <a:ext cx="0" cy="13043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6C8747-525B-910B-C7C8-1D012D7DC497}"/>
                  </a:ext>
                </a:extLst>
              </p:cNvPr>
              <p:cNvSpPr txBox="1"/>
              <p:nvPr/>
            </p:nvSpPr>
            <p:spPr>
              <a:xfrm>
                <a:off x="8295561" y="3841300"/>
                <a:ext cx="3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6C8747-525B-910B-C7C8-1D012D7D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61" y="3841300"/>
                <a:ext cx="320023" cy="276999"/>
              </a:xfrm>
              <a:prstGeom prst="rect">
                <a:avLst/>
              </a:prstGeom>
              <a:blipFill>
                <a:blip r:embed="rId3"/>
                <a:stretch>
                  <a:fillRect l="-5769" r="-384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41B4C5-AA60-A4DF-FF28-7BF8B744ED31}"/>
                  </a:ext>
                </a:extLst>
              </p:cNvPr>
              <p:cNvSpPr txBox="1"/>
              <p:nvPr/>
            </p:nvSpPr>
            <p:spPr>
              <a:xfrm>
                <a:off x="8876529" y="5384765"/>
                <a:ext cx="3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41B4C5-AA60-A4DF-FF28-7BF8B744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529" y="5384765"/>
                <a:ext cx="320023" cy="276999"/>
              </a:xfrm>
              <a:prstGeom prst="rect">
                <a:avLst/>
              </a:prstGeom>
              <a:blipFill>
                <a:blip r:embed="rId4"/>
                <a:stretch>
                  <a:fillRect l="-5660" t="-19565" r="-4905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EADD6-565A-1890-D5BA-46E6E2B3517C}"/>
                  </a:ext>
                </a:extLst>
              </p:cNvPr>
              <p:cNvSpPr txBox="1"/>
              <p:nvPr/>
            </p:nvSpPr>
            <p:spPr>
              <a:xfrm>
                <a:off x="9436707" y="4289130"/>
                <a:ext cx="885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EADD6-565A-1890-D5BA-46E6E2B35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707" y="4289130"/>
                <a:ext cx="885307" cy="276999"/>
              </a:xfrm>
              <a:prstGeom prst="rect">
                <a:avLst/>
              </a:prstGeom>
              <a:blipFill>
                <a:blip r:embed="rId5"/>
                <a:stretch>
                  <a:fillRect l="-2069" t="-22222" r="-2620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4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24FDC-0DB7-3EA2-75CE-74E43810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825DF8-BAEC-105A-8E35-B3552A596C5A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788772-9F3A-2D6A-B84E-A4772DAFD5EE}"/>
                  </a:ext>
                </a:extLst>
              </p:cNvPr>
              <p:cNvSpPr txBox="1"/>
              <p:nvPr/>
            </p:nvSpPr>
            <p:spPr>
              <a:xfrm>
                <a:off x="225556" y="217714"/>
                <a:ext cx="10366244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3.4 The Discrete Kalman Filter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Non- drift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</m:oMath>
                </a14:m>
                <a:endParaRPr lang="en-US" b="0" i="0" dirty="0">
                  <a:latin typeface="Cambria Math"/>
                </a:endParaRPr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/>
                          </a:rPr>
                          <m:t>      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),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0, 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2. Drift (system has own dynamics)  </a:t>
                </a:r>
              </a:p>
              <a:p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: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788772-9F3A-2D6A-B84E-A4772DAFD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6" y="217714"/>
                <a:ext cx="10366244" cy="5355312"/>
              </a:xfrm>
              <a:prstGeom prst="rect">
                <a:avLst/>
              </a:prstGeom>
              <a:blipFill>
                <a:blip r:embed="rId2"/>
                <a:stretch>
                  <a:fillRect l="-588" t="-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62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DE56-FD1A-5FC1-77F8-D497EED68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B2AE91-6D94-E5CC-DBFE-B0E0E44AEADC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415435-73DC-B02E-CF1A-08C3076A656C}"/>
              </a:ext>
            </a:extLst>
          </p:cNvPr>
          <p:cNvSpPr txBox="1"/>
          <p:nvPr/>
        </p:nvSpPr>
        <p:spPr>
          <a:xfrm>
            <a:off x="225556" y="217714"/>
            <a:ext cx="10366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3FF34D-EA96-FB6A-FF5F-1A0959C3301C}"/>
                  </a:ext>
                </a:extLst>
              </p:cNvPr>
              <p:cNvSpPr/>
              <p:nvPr/>
            </p:nvSpPr>
            <p:spPr>
              <a:xfrm>
                <a:off x="354696" y="217714"/>
                <a:ext cx="10988218" cy="6556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Kalman</a:t>
                </a:r>
              </a:p>
              <a:p>
                <a:pPr latinLnBrk="1"/>
                <a:endParaRPr lang="en-US" i="1" dirty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: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FF0000"/>
                    </a:solidFill>
                  </a:rPr>
                  <a:t>Prediction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1) Mean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(3.42)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2) Variance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3FF34D-EA96-FB6A-FF5F-1A0959C33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6" y="217714"/>
                <a:ext cx="10988218" cy="6556667"/>
              </a:xfrm>
              <a:prstGeom prst="rect">
                <a:avLst/>
              </a:prstGeom>
              <a:blipFill>
                <a:blip r:embed="rId2"/>
                <a:stretch>
                  <a:fillRect l="-444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67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04189-4EE0-332B-E15E-5B20C3C0C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C5D37C-AAC4-57B0-8142-0D134AF2D8CF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814B5CC-34DB-E623-B73D-44E6CBDAB765}"/>
                  </a:ext>
                </a:extLst>
              </p:cNvPr>
              <p:cNvSpPr/>
              <p:nvPr/>
            </p:nvSpPr>
            <p:spPr>
              <a:xfrm>
                <a:off x="286678" y="-150507"/>
                <a:ext cx="8424936" cy="530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Kalman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FF0000"/>
                    </a:solidFill>
                  </a:rPr>
                  <a:t>Estimation</a:t>
                </a:r>
              </a:p>
              <a:p>
                <a:pPr marL="342900" indent="-342900" latinLnBrk="1">
                  <a:buAutoNum type="arabicParenR"/>
                </a:pPr>
                <a:r>
                  <a:rPr lang="en-US" dirty="0"/>
                  <a:t>Mean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2)  Variance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(3.45)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b="1" dirty="0"/>
              </a:p>
              <a:p>
                <a:endParaRPr lang="en-US" dirty="0"/>
              </a:p>
              <a:p>
                <a:r>
                  <a:rPr lang="en-US" dirty="0">
                    <a:sym typeface="Wingdings" pitchFamily="2" charset="2"/>
                  </a:rPr>
                  <a:t> Hence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Kalman</a:t>
                </a:r>
                <a:r>
                  <a:rPr lang="en-US" dirty="0"/>
                  <a:t> Gain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814B5CC-34DB-E623-B73D-44E6CBDAB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8" y="-150507"/>
                <a:ext cx="8424936" cy="5302092"/>
              </a:xfrm>
              <a:prstGeom prst="rect">
                <a:avLst/>
              </a:prstGeom>
              <a:blipFill>
                <a:blip r:embed="rId2"/>
                <a:stretch>
                  <a:fillRect l="-724" b="-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3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6DB16-EAC2-C983-CB26-EDC95AAF5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19023E-3746-53D7-E812-85637AC6BA6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EEBF3FCE-B7DF-0109-7952-9D47DDAC971D}"/>
                  </a:ext>
                </a:extLst>
              </p:cNvPr>
              <p:cNvSpPr/>
              <p:nvPr/>
            </p:nvSpPr>
            <p:spPr>
              <a:xfrm>
                <a:off x="391073" y="260648"/>
                <a:ext cx="8424936" cy="4361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buFont typeface="Wingdings" panose="05000000000000000000" pitchFamily="2" charset="2"/>
                  <a:buChar char="v"/>
                </a:pPr>
                <a:r>
                  <a:rPr lang="en-US" b="1" i="1" dirty="0"/>
                  <a:t>Kalman</a:t>
                </a:r>
              </a:p>
              <a:p>
                <a:pPr marL="342900" indent="-342900" latinLnBrk="1">
                  <a:buFont typeface="Wingdings" pitchFamily="2" charset="2"/>
                  <a:buChar char="q"/>
                </a:pPr>
                <a:endParaRPr lang="en-US" b="1" i="1" dirty="0"/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/>
                  <a:t>Error Covariance before and after measurement </a:t>
                </a:r>
              </a:p>
              <a:p>
                <a:pPr marL="342900" indent="-342900" latinLnBrk="1">
                  <a:buFont typeface="Wingdings" pitchFamily="2" charset="2"/>
                  <a:buChar char="q"/>
                </a:pPr>
                <a:endParaRPr lang="en-US" b="1" i="1" dirty="0"/>
              </a:p>
              <a:p>
                <a:pPr latinLnBrk="1"/>
                <a:r>
                  <a:rPr lang="en-US" b="1" i="1" dirty="0"/>
                  <a:t>  </a:t>
                </a:r>
              </a:p>
              <a:p>
                <a:pPr marL="342900" indent="-342900" latinLnBrk="1">
                  <a:buAutoNum type="arabicParenR"/>
                </a:pPr>
                <a:r>
                  <a:rPr lang="en-US" b="1" i="1" dirty="0"/>
                  <a:t>After measurement   (estimation)</a:t>
                </a:r>
              </a:p>
              <a:p>
                <a:pPr latinLnBrk="1"/>
                <a:endParaRPr lang="en-US" b="1" i="1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i="1" dirty="0"/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/>
                  <a:t>2)  Before measurement (prediction)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)^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latinLnBrk="1"/>
                <a:endParaRPr lang="en-US" b="1" i="1" dirty="0"/>
              </a:p>
              <a:p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EEBF3FCE-B7DF-0109-7952-9D47DDAC9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3" y="260648"/>
                <a:ext cx="8424936" cy="4361963"/>
              </a:xfrm>
              <a:prstGeom prst="rect">
                <a:avLst/>
              </a:prstGeom>
              <a:blipFill>
                <a:blip r:embed="rId2"/>
                <a:stretch>
                  <a:fillRect l="-724" t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5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EF39-FC6A-0199-4838-D7861987C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27FF6B-101B-5072-4EA6-81509D208F4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A54CF3-540A-B5A6-B750-CA2EA8DEA38F}"/>
                  </a:ext>
                </a:extLst>
              </p:cNvPr>
              <p:cNvSpPr txBox="1"/>
              <p:nvPr/>
            </p:nvSpPr>
            <p:spPr>
              <a:xfrm>
                <a:off x="223866" y="148471"/>
                <a:ext cx="7344817" cy="2904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Kalman</a:t>
                </a:r>
              </a:p>
              <a:p>
                <a:r>
                  <a:rPr lang="en-US" dirty="0"/>
                  <a:t>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Innovation </a:t>
                </a:r>
              </a:p>
              <a:p>
                <a:endParaRPr lang="en-US" dirty="0"/>
              </a:p>
              <a:p>
                <a:r>
                  <a:rPr lang="en-US" dirty="0"/>
                  <a:t>  The residual is 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 ,  </a:t>
                </a:r>
                <a:r>
                  <a:rPr lang="en-US" dirty="0">
                    <a:sym typeface="Wingdings" pitchFamily="2" charset="2"/>
                  </a:rPr>
                  <a:t> innovation process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 pitchFamily="2" charset="2"/>
                      </a:rPr>
                      <m:t>   (3.48)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 (proof :see  page 98)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A54CF3-540A-B5A6-B750-CA2EA8DE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66" y="148471"/>
                <a:ext cx="7344817" cy="2904385"/>
              </a:xfrm>
              <a:prstGeom prst="rect">
                <a:avLst/>
              </a:prstGeom>
              <a:blipFill>
                <a:blip r:embed="rId2"/>
                <a:stretch>
                  <a:fillRect l="-581" t="-1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57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B530-CE83-C67A-6ED6-2F46AB10D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007ECD-83A4-EDCC-0849-FB252F2080F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612B18-5511-396D-3637-99EBF932E23B}"/>
                  </a:ext>
                </a:extLst>
              </p:cNvPr>
              <p:cNvSpPr txBox="1"/>
              <p:nvPr/>
            </p:nvSpPr>
            <p:spPr>
              <a:xfrm>
                <a:off x="110067" y="118532"/>
                <a:ext cx="11785600" cy="6898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Conditional Expectations and Discrete-Time Kalman Filtering - </a:t>
                </a: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400" dirty="0"/>
                  <a:t>.11 Nonlinear Stochastic Process – </a:t>
                </a:r>
              </a:p>
              <a:p>
                <a:endParaRPr lang="en-US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3.1 </a:t>
                </a:r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Minimum Variance Estimation</a:t>
                </a:r>
              </a:p>
              <a:p>
                <a:endParaRPr lang="en-US" altLang="ko-KR" kern="100" dirty="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Problem statement – static parameter estimation</a:t>
                </a:r>
                <a:endParaRPr lang="ko-KR" alt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(3.1)</m:t>
                      </m:r>
                    </m:oMath>
                  </m:oMathPara>
                </a14:m>
                <a:endParaRPr lang="en-US" alt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Given measurement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find a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𝑒𝑟𝑟𝑜𝑟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in some sense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Minimum Variance Estimator</a:t>
                </a:r>
              </a:p>
              <a:p>
                <a:endParaRPr lang="en-US" altLang="ko-KR" kern="100" dirty="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𝑀𝑉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Linear Regression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ax</m:t>
                      </m:r>
                      <m: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US" altLang="ko-KR" kern="100" dirty="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=1,2,3 , </m:t>
                    </m:r>
                  </m:oMath>
                </a14:m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unknown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subject to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sub>
                          </m:sSub>
                        </m:fName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ko-KR" alt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Sol: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−→ 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612B18-5511-396D-3637-99EBF932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" y="118532"/>
                <a:ext cx="11785600" cy="6898363"/>
              </a:xfrm>
              <a:prstGeom prst="rect">
                <a:avLst/>
              </a:prstGeom>
              <a:blipFill>
                <a:blip r:embed="rId2"/>
                <a:stretch>
                  <a:fillRect l="-414" t="-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0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C95D-0E95-A009-F4E4-5C954F25E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0182BC-27FF-2C7C-5C61-7C774ED67B8C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3C3E0C-B2DE-C072-C72E-72CDA7A9879D}"/>
                  </a:ext>
                </a:extLst>
              </p:cNvPr>
              <p:cNvSpPr txBox="1"/>
              <p:nvPr/>
            </p:nvSpPr>
            <p:spPr>
              <a:xfrm>
                <a:off x="395535" y="260648"/>
                <a:ext cx="11469893" cy="6194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 Two radars measured the position of an airplane  (similar to  Ex.3.9)</a:t>
                </a:r>
              </a:p>
              <a:p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,   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~ 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dirty="0"/>
              </a:p>
              <a:p>
                <a:r>
                  <a:rPr lang="en-US" b="0" i="1" dirty="0">
                    <a:latin typeface="Cambria Math"/>
                  </a:rPr>
                  <a:t>  </a:t>
                </a:r>
                <a:r>
                  <a:rPr lang="en-US" b="0" dirty="0">
                    <a:latin typeface="Cambria Math"/>
                  </a:rPr>
                  <a:t>The estimator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z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𝑢𝑛𝑘𝑛𝑜𝑤𝑛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𝑐𝑜𝑛𝑠𝑡𝑎𝑛𝑡</m:t>
                    </m:r>
                  </m:oMath>
                </a14:m>
                <a:r>
                  <a:rPr lang="en-US" b="0" i="1" dirty="0">
                    <a:latin typeface="Cambria Math"/>
                  </a:rPr>
                  <a:t>, </a:t>
                </a: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  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𝑓𝑖𝑛𝑑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, 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Sol; 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,   </m:t>
                    </m:r>
                    <m:r>
                      <a:rPr lang="en-US" b="0" i="1" smtClean="0">
                        <a:latin typeface="Cambria Math"/>
                      </a:rPr>
                      <m:t>𝑠𝑢𝑏𝑗𝑒𝑐𝑡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Define  (Lagrange multiplier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 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  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=0   −→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With the constraint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The best minimum estimator  is </a:t>
                </a:r>
              </a:p>
              <a:p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 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𝐾𝑎𝑙𝑚𝑎𝑛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𝑔𝑎𝑖𝑛</m:t>
                    </m:r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3C3E0C-B2DE-C072-C72E-72CDA7A9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260648"/>
                <a:ext cx="11469893" cy="6194837"/>
              </a:xfrm>
              <a:prstGeom prst="rect">
                <a:avLst/>
              </a:prstGeom>
              <a:blipFill>
                <a:blip r:embed="rId2"/>
                <a:stretch>
                  <a:fillRect l="-478" t="-5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90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35D-67A6-BB77-0FB8-E702BBF0F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08CAD3-1EF7-54D3-B0C0-F433A7F3D604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127D39-F009-E8F6-9B19-C7923919D439}"/>
                  </a:ext>
                </a:extLst>
              </p:cNvPr>
              <p:cNvSpPr txBox="1"/>
              <p:nvPr/>
            </p:nvSpPr>
            <p:spPr>
              <a:xfrm>
                <a:off x="279400" y="186728"/>
                <a:ext cx="10896600" cy="299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Theorem 3.6 the minimum variance estimator  - the conditional expectation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Consider (3.1) x, v are R.Vs, z is a measurement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3.6. Given the equation (3.1).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estimate is a function of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then the minimum variance estimate is the conditional mean. i.e.,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𝑀𝑉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d>
                        <m:dPr>
                          <m:begChr m:val="|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2C127D39-F009-E8F6-9B19-C7923919D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86728"/>
                <a:ext cx="10896600" cy="2997937"/>
              </a:xfrm>
              <a:prstGeom prst="rect">
                <a:avLst/>
              </a:prstGeom>
              <a:blipFill>
                <a:blip r:embed="rId2"/>
                <a:stretch>
                  <a:fillRect l="-504" t="-1222" r="-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5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D2DA-2526-46C3-5547-D6F746E2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7AAAB1-D617-D293-902B-5EAE9DA8C13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936A13-3B1A-ED53-7D73-65AD748575FB}"/>
                  </a:ext>
                </a:extLst>
              </p:cNvPr>
              <p:cNvSpPr txBox="1"/>
              <p:nvPr/>
            </p:nvSpPr>
            <p:spPr>
              <a:xfrm>
                <a:off x="203199" y="147541"/>
                <a:ext cx="11345333" cy="5841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Ex. 3.8 – The conditional expectation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independent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0≤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−→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−→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   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Since </a:t>
                </a:r>
              </a:p>
              <a:p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independent</a:t>
                </a:r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0&lt;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&lt;2 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There are 5 regions interested.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  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4B936A13-3B1A-ED53-7D73-65AD7485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147541"/>
                <a:ext cx="11345333" cy="5841086"/>
              </a:xfrm>
              <a:prstGeom prst="rect">
                <a:avLst/>
              </a:prstGeom>
              <a:blipFill>
                <a:blip r:embed="rId2"/>
                <a:stretch>
                  <a:fillRect l="-430" t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538538-908C-8127-B305-9FCC07C00A17}"/>
              </a:ext>
            </a:extLst>
          </p:cNvPr>
          <p:cNvCxnSpPr/>
          <p:nvPr/>
        </p:nvCxnSpPr>
        <p:spPr>
          <a:xfrm>
            <a:off x="6206067" y="2065867"/>
            <a:ext cx="497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E234A1-3B03-CD4F-1B15-9A22C05DCE25}"/>
              </a:ext>
            </a:extLst>
          </p:cNvPr>
          <p:cNvCxnSpPr/>
          <p:nvPr/>
        </p:nvCxnSpPr>
        <p:spPr>
          <a:xfrm>
            <a:off x="7679267" y="939800"/>
            <a:ext cx="0" cy="15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221B22-917D-2D10-5706-B8967AF1C2F8}"/>
              </a:ext>
            </a:extLst>
          </p:cNvPr>
          <p:cNvSpPr/>
          <p:nvPr/>
        </p:nvSpPr>
        <p:spPr>
          <a:xfrm>
            <a:off x="7679267" y="1422400"/>
            <a:ext cx="2082800" cy="64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53C7F2-C1DC-57AA-95E3-E4B28E6B54A5}"/>
                  </a:ext>
                </a:extLst>
              </p:cNvPr>
              <p:cNvSpPr txBox="1"/>
              <p:nvPr/>
            </p:nvSpPr>
            <p:spPr>
              <a:xfrm>
                <a:off x="6978144" y="801300"/>
                <a:ext cx="599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E53C7F2-C1DC-57AA-95E3-E4B28E6B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144" y="801300"/>
                <a:ext cx="599523" cy="276999"/>
              </a:xfrm>
              <a:prstGeom prst="rect">
                <a:avLst/>
              </a:prstGeom>
              <a:blipFill>
                <a:blip r:embed="rId3"/>
                <a:stretch>
                  <a:fillRect l="-11224" r="-1224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65B47-C728-19D1-25CC-13C7D7FC6622}"/>
                  </a:ext>
                </a:extLst>
              </p:cNvPr>
              <p:cNvSpPr txBox="1"/>
              <p:nvPr/>
            </p:nvSpPr>
            <p:spPr>
              <a:xfrm>
                <a:off x="10532531" y="2139506"/>
                <a:ext cx="1016001" cy="286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E1B65B47-C728-19D1-25CC-13C7D7FC6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31" y="2139506"/>
                <a:ext cx="1016001" cy="286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51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0EF73-E887-6710-60CB-290832A48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142251-5A9F-C2D2-4D42-C4A22AFBE9F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F5727F-952B-1DB5-3811-F60ECF22BA22}"/>
                  </a:ext>
                </a:extLst>
              </p:cNvPr>
              <p:cNvSpPr txBox="1"/>
              <p:nvPr/>
            </p:nvSpPr>
            <p:spPr>
              <a:xfrm>
                <a:off x="0" y="174551"/>
                <a:ext cx="11802533" cy="650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Ex. 3.8 – The conditional expectation  - continued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0">
                        <a:latin typeface="Cambria Math" panose="02040503050406030204" pitchFamily="18" charset="0"/>
                      </a:rPr>
                      <m:t>&gt;2 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, 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The others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corresponding intervals</a:t>
                </a: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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−→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=1/2</m:t>
                        </m:r>
                      </m:e>
                    </m:nary>
                  </m:oMath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   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2.3)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−→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8F5727F-952B-1DB5-3811-F60ECF22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551"/>
                <a:ext cx="11802533" cy="6508898"/>
              </a:xfrm>
              <a:prstGeom prst="rect">
                <a:avLst/>
              </a:prstGeom>
              <a:blipFill>
                <a:blip r:embed="rId2"/>
                <a:stretch>
                  <a:fillRect l="-413" t="-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52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B735-EEF7-CA69-047D-A9A6078A9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306E09-E59F-EA68-B26C-5C80C6C34DB1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64E9A15-A399-E1E1-62E7-31D486EA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075"/>
            <a:ext cx="3826933" cy="2349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7EC139-4825-5965-3750-2632951D9BF5}"/>
                  </a:ext>
                </a:extLst>
              </p:cNvPr>
              <p:cNvSpPr txBox="1"/>
              <p:nvPr/>
            </p:nvSpPr>
            <p:spPr>
              <a:xfrm>
                <a:off x="372533" y="204826"/>
                <a:ext cx="16257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Ex. Continued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plot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487EC139-4825-5965-3750-2632951D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" y="204826"/>
                <a:ext cx="1625766" cy="1477328"/>
              </a:xfrm>
              <a:prstGeom prst="rect">
                <a:avLst/>
              </a:prstGeom>
              <a:blipFill>
                <a:blip r:embed="rId3"/>
                <a:stretch>
                  <a:fillRect l="-2996" t="-2479" r="-2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8388-6810-825B-B3FC-A60F33BD92C9}"/>
                  </a:ext>
                </a:extLst>
              </p:cNvPr>
              <p:cNvSpPr txBox="1"/>
              <p:nvPr/>
            </p:nvSpPr>
            <p:spPr>
              <a:xfrm>
                <a:off x="4693709" y="1134533"/>
                <a:ext cx="4264024" cy="297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 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Unconditional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 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769A8388-6810-825B-B3FC-A60F33BD9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09" y="1134533"/>
                <a:ext cx="4264024" cy="2976456"/>
              </a:xfrm>
              <a:prstGeom prst="rect">
                <a:avLst/>
              </a:prstGeom>
              <a:blipFill>
                <a:blip r:embed="rId4"/>
                <a:stretch>
                  <a:fillRect l="-1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AB640BA5-FC62-750D-5BF4-818AE76EB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4" y="4066362"/>
            <a:ext cx="3945468" cy="25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D52FA-E264-08B2-92AC-B0A20A314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C93E47-C21B-57B3-EBCB-5FD7F6A24A3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3DD66D-15F4-3106-9694-7F9F58108567}"/>
                  </a:ext>
                </a:extLst>
              </p:cNvPr>
              <p:cNvSpPr txBox="1"/>
              <p:nvPr/>
            </p:nvSpPr>
            <p:spPr>
              <a:xfrm>
                <a:off x="441434" y="204826"/>
                <a:ext cx="11676993" cy="676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conditional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Estimate of a Gaussian R.V.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Modelling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𝐻𝑥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(3.2)</m:t>
                      </m:r>
                    </m:oMath>
                  </m:oMathPara>
                </a14:m>
                <a:endPara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⊥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independent.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𝑀𝑉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d>
                      <m:dPr>
                        <m:begChr m:val="|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Preview : d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ue to Theorem 3.6 </a:t>
                </a:r>
              </a:p>
              <a:p>
                <a:pPr marL="5080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𝑀𝑉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d>
                      <m:dPr>
                        <m:begChr m:val="|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800" b="1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ko-KR" altLang="ko-KR" sz="18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ko-KR" sz="1800" b="1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b="1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ko-KR" altLang="ko-KR" sz="18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Procedure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a Gaussian(it needs to prove) :  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𝐻</m:t>
                    </m:r>
                    <m:acc>
                      <m:accPr>
                        <m:chr m:val="̅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𝐻𝑀</m:t>
                    </m:r>
                    <m:sSup>
                      <m:sSupPr>
                        <m:ctrlP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theorem 2.30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acc>
                          <m:accPr>
                            <m:chr m:val="̅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𝐻𝑀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𝐻𝑀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acc>
                              <m:accPr>
                                <m:chr m:val="̅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3DD66D-15F4-3106-9694-7F9F5810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204826"/>
                <a:ext cx="11676993" cy="6769802"/>
              </a:xfrm>
              <a:prstGeom prst="rect">
                <a:avLst/>
              </a:prstGeom>
              <a:blipFill>
                <a:blip r:embed="rId2"/>
                <a:stretch>
                  <a:fillRect l="-418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70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C91B2-23BD-A99C-AA43-484EE29C9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3B94B9-030D-E106-A079-DCC8BC81812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2E37F6-1765-7556-E287-29EF9CB8B9E9}"/>
                  </a:ext>
                </a:extLst>
              </p:cNvPr>
              <p:cNvSpPr txBox="1"/>
              <p:nvPr/>
            </p:nvSpPr>
            <p:spPr>
              <a:xfrm>
                <a:off x="441434" y="204826"/>
                <a:ext cx="11676993" cy="577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conditional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Estimate of a Gaussian R.V.</a:t>
                </a: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en-US" altLang="ko-KR" dirty="0"/>
                  <a:t>2)  </a:t>
                </a:r>
                <a:r>
                  <a:rPr lang="en-US" altLang="ko-KR" b="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𝑋𝑉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    Hence 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ko-KR" sz="1800" b="0" i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𝐻𝑥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𝐻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ko-KR" altLang="ko-KR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ko-KR" altLang="ko-KR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𝐻𝑥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3)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𝑋𝑍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dirty="0"/>
                  <a:t> is a normalized constant i.e.,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4) In conclusion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2E37F6-1765-7556-E287-29EF9CB8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204826"/>
                <a:ext cx="11676993" cy="5775171"/>
              </a:xfrm>
              <a:prstGeom prst="rect">
                <a:avLst/>
              </a:prstGeom>
              <a:blipFill>
                <a:blip r:embed="rId2"/>
                <a:stretch>
                  <a:fillRect l="-418" t="-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23FD-96AA-88B5-6CAF-7313CB37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030DC8-961D-EACB-F87F-61E405B2C2BC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CDEDF6-6323-74FD-74CF-95EA86ADF49A}"/>
                  </a:ext>
                </a:extLst>
              </p:cNvPr>
              <p:cNvSpPr txBox="1"/>
              <p:nvPr/>
            </p:nvSpPr>
            <p:spPr>
              <a:xfrm>
                <a:off x="441434" y="204826"/>
                <a:ext cx="11676993" cy="6417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Some comments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/>
                  <a:t>Some comments </a:t>
                </a:r>
              </a:p>
              <a:p>
                <a:endParaRPr lang="en-US" altLang="ko-K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Cambria Math" panose="02040503050406030204" pitchFamily="18" charset="0"/>
                  </a:rPr>
                  <a:t>The best Estimator in MV sense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which is a </a:t>
                </a:r>
                <a:r>
                  <a:rPr lang="en-US" altLang="ko-KR" b="1" i="0" dirty="0">
                    <a:latin typeface="Cambria Math" panose="02040503050406030204" pitchFamily="18" charset="0"/>
                  </a:rPr>
                  <a:t>Gaussian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 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Cambria Math" panose="02040503050406030204" pitchFamily="18" charset="0"/>
                  </a:rPr>
                  <a:t>Its mean and covariance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are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H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 startAt="3"/>
                </a:pPr>
                <a:r>
                  <a:rPr lang="en-US" altLang="ko-KR" dirty="0">
                    <a:latin typeface="Cambria Math" panose="02040503050406030204" pitchFamily="18" charset="0"/>
                  </a:rPr>
                  <a:t>By the iterated expectation the mean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is 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0" dirty="0">
                    <a:latin typeface="Cambria Math" panose="02040503050406030204" pitchFamily="18" charset="0"/>
                  </a:rPr>
                  <a:t>4. The covariance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is independent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the measurement  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0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 scalar case, </a:t>
                </a:r>
              </a:p>
              <a:p>
                <a:endParaRPr lang="en-US" altLang="ko-KR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  </a:t>
                </a:r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balancing the uncertainty (covariance)  is done with each that of state and the noise.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b="0" i="0" dirty="0">
                    <a:latin typeface="Cambria Math" panose="02040503050406030204" pitchFamily="18" charset="0"/>
                  </a:rPr>
                  <a:t>     </a:t>
                </a:r>
                <a:r>
                  <a:rPr lang="en-US" altLang="ko-KR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The optimal gain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  is calculated before measurement.</a:t>
                </a:r>
              </a:p>
              <a:p>
                <a:r>
                  <a:rPr lang="en-US" altLang="ko-KR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CDEDF6-6323-74FD-74CF-95EA86ADF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204826"/>
                <a:ext cx="11676993" cy="6417911"/>
              </a:xfrm>
              <a:prstGeom prst="rect">
                <a:avLst/>
              </a:prstGeom>
              <a:blipFill>
                <a:blip r:embed="rId2"/>
                <a:stretch>
                  <a:fillRect l="-418" t="-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18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1941</Words>
  <Application>Microsoft Office PowerPoint</Application>
  <PresentationFormat>와이드스크린</PresentationFormat>
  <Paragraphs>302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10</cp:revision>
  <dcterms:created xsi:type="dcterms:W3CDTF">2024-10-29T08:45:16Z</dcterms:created>
  <dcterms:modified xsi:type="dcterms:W3CDTF">2024-11-13T11:04:16Z</dcterms:modified>
</cp:coreProperties>
</file>