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9" r:id="rId3"/>
    <p:sldId id="288" r:id="rId4"/>
    <p:sldId id="289" r:id="rId5"/>
    <p:sldId id="300" r:id="rId6"/>
    <p:sldId id="290" r:id="rId7"/>
    <p:sldId id="314" r:id="rId8"/>
    <p:sldId id="315" r:id="rId9"/>
    <p:sldId id="316" r:id="rId10"/>
    <p:sldId id="317" r:id="rId11"/>
    <p:sldId id="310" r:id="rId12"/>
    <p:sldId id="311" r:id="rId13"/>
    <p:sldId id="318" r:id="rId14"/>
    <p:sldId id="319" r:id="rId15"/>
    <p:sldId id="321" r:id="rId16"/>
    <p:sldId id="320" r:id="rId17"/>
    <p:sldId id="322" r:id="rId18"/>
    <p:sldId id="323" r:id="rId19"/>
    <p:sldId id="324" r:id="rId20"/>
    <p:sldId id="325" r:id="rId21"/>
    <p:sldId id="32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0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AC33B-239C-CA7B-1746-B46407663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9E758-ADA9-D366-FFBC-18C3CA21F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707A3-328B-42E2-758A-1CA76A08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4F85B-E0C5-2516-A447-0055239F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8C8C2-7373-DB58-6FFC-AA9DCC0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4BC9D-4CA5-022B-3BB2-29D8850A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F0940-479E-4CE0-088C-12325F33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56211-7933-F28F-0D97-0D10BAAD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5A2FD-A6F3-E202-649B-B789703E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8973-787F-0044-30F2-34B674C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96E597-1FF6-FF16-B787-42E394064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66787-51C8-C393-E507-607BE292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C7ACA-7B9A-80F2-3489-962ECA9F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9B7EA-96C8-4227-5072-1B989767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09B1C-A164-0FFB-F9B4-6116A019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3D58F-4A52-5EBF-59F0-8B9921DA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B40B0-2A28-74DD-5774-C6638E4C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72405-E2F8-21D1-1A91-7BABD362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87FB5-6448-A29B-0925-858D3BE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95B6C-184E-F561-F75E-5FB67F84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0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02AE5-1FFE-2E56-7F8B-6478B9E4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6DB7-EF99-2AAB-2530-C48EBD5B0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D7AC2-C828-BD14-661E-AE7B6E95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0492F-3DAB-FC8E-1C35-5630AE51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7552D-1E31-84E9-E677-FF157492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303A-AAC9-4CBD-7316-D87D271A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FFA33-C52F-6631-B3DB-CEC3C5495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66FE7A-6C54-6A85-793A-9B48E5930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4C18C-739F-13B5-E66B-2D3D459E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7A3FF-387D-2274-850E-E1BED006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EBD99-07F0-78B7-0B18-E0D6F63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5B06A-B88F-6645-EE24-85CEF270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4E241-DE8F-6440-58EA-13ED89EC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0F258-368F-15FF-404D-9A3F7425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AC177-EA61-A906-D3DD-AFA90EFBC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F7EAF-0EDB-FDCB-6ACA-29C034346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F637F2-3957-03F4-FF51-7F6F67BC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BB9AE9-88DA-7BDE-02BB-981D6673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AF0CFA-976D-1091-F822-7890CC0C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4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F3577-0544-5333-5CE5-37D38981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B50521-44AF-F960-E459-980FCB1B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C0FEE7-2E88-ADCB-B18E-B1BD5202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DDA2EB-D925-11F8-5023-42054C1B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1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457FC-0DE4-392A-374C-5F92CBC9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4E7E3-3C1C-4B27-BC25-9DFE518E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F4592-FF9F-E742-9326-9CFCBF9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86C4-4359-0A5C-A96F-8FC49D0B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2D77E-6643-F711-AE8D-AC7523E3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792A7-7A4B-9A36-8C79-FB05827EC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50A16-1177-82F3-3553-3DF51346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D7F54-3F0D-D8AD-7BFD-A8FA4376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033D2-B898-BF28-0483-88AA269A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7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8DAF2-5F5A-2C32-F63B-5FE60254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0CDC64-2E47-261B-A6CE-92018BDAF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972D0-1E54-134B-3B3D-3E8DB51A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0ED0F-078E-8DD0-5CE7-E071837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D2187-770D-0EC4-0CE9-76DBE11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AB55D-3BCC-C7DC-FEF0-A867DBE9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CA1B5-37AB-C3AF-6293-229DAFBC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C828B-80F0-672E-86C6-30C35DCC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0A4C3-3DAB-148A-067C-1584C5638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3E9B-C4FB-49BD-8088-DAF6C5E41893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F0F2E-551A-49C5-4C37-BE2F55A01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1522A-B228-6640-57F7-7FB74E3AB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34BA4-9AD8-5455-B70F-E829E9DFE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2A3A32-50DB-2D9B-C3C8-EF223748F719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0536D3-EDFE-F42F-DC28-8B304B4A53AA}"/>
              </a:ext>
            </a:extLst>
          </p:cNvPr>
          <p:cNvSpPr txBox="1"/>
          <p:nvPr/>
        </p:nvSpPr>
        <p:spPr>
          <a:xfrm>
            <a:off x="342899" y="228777"/>
            <a:ext cx="117051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Stochastic Process and Stochastic Calculus</a:t>
            </a:r>
          </a:p>
          <a:p>
            <a:endParaRPr lang="en-US" altLang="ko-KR" dirty="0"/>
          </a:p>
          <a:p>
            <a:r>
              <a:rPr lang="en-US" altLang="ko-KR" dirty="0"/>
              <a:t>5.1 </a:t>
            </a:r>
            <a:r>
              <a:rPr lang="en-US" altLang="ko-KR" b="1" dirty="0"/>
              <a:t>Random Walk and Brownian Motion</a:t>
            </a:r>
          </a:p>
          <a:p>
            <a:r>
              <a:rPr lang="en-US" altLang="ko-KR" dirty="0"/>
              <a:t>5.2 </a:t>
            </a:r>
            <a:r>
              <a:rPr lang="en-US" altLang="ko-KR" b="1" dirty="0"/>
              <a:t>Mean-Square Calculus</a:t>
            </a:r>
          </a:p>
          <a:p>
            <a:r>
              <a:rPr lang="en-US" altLang="ko-KR" dirty="0"/>
              <a:t>5.3 Wiener Integrals</a:t>
            </a:r>
          </a:p>
          <a:p>
            <a:r>
              <a:rPr lang="en-US" altLang="ko-KR" dirty="0"/>
              <a:t>5.4 </a:t>
            </a:r>
            <a:r>
              <a:rPr lang="en-US" altLang="ko-KR" b="1" dirty="0"/>
              <a:t>Ito Integrals</a:t>
            </a:r>
          </a:p>
          <a:p>
            <a:r>
              <a:rPr lang="en-US" altLang="ko-KR" dirty="0"/>
              <a:t>5.5 Second-order Ito integrals</a:t>
            </a:r>
          </a:p>
          <a:p>
            <a:r>
              <a:rPr lang="en-US" altLang="ko-KR" dirty="0"/>
              <a:t>5.6 Stochastic Differential Equations and Exponentials</a:t>
            </a:r>
          </a:p>
          <a:p>
            <a:r>
              <a:rPr lang="en-US" altLang="ko-KR" dirty="0"/>
              <a:t>5.7 </a:t>
            </a:r>
            <a:r>
              <a:rPr lang="en-US" altLang="ko-KR" b="1" dirty="0"/>
              <a:t>The Ito Stochastic differential</a:t>
            </a:r>
          </a:p>
          <a:p>
            <a:r>
              <a:rPr lang="en-US" altLang="ko-KR" dirty="0"/>
              <a:t>5.8 </a:t>
            </a:r>
            <a:r>
              <a:rPr lang="en-US" altLang="ko-KR" b="1" dirty="0"/>
              <a:t>Continuous-Time Gauss-Markov Processes</a:t>
            </a:r>
          </a:p>
          <a:p>
            <a:r>
              <a:rPr lang="en-US" altLang="ko-KR" dirty="0"/>
              <a:t>5.9 Propagation of the Probability Density Function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497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38121-F70B-DB29-738F-B5AC6B079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CC136B-3EBD-62C3-2FFF-699F729542A8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04C279D-9F1C-4AF7-8C2D-B57FA0ED2DE9}"/>
                  </a:ext>
                </a:extLst>
              </p:cNvPr>
              <p:cNvSpPr/>
              <p:nvPr/>
            </p:nvSpPr>
            <p:spPr>
              <a:xfrm>
                <a:off x="142298" y="113251"/>
                <a:ext cx="8424936" cy="6405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b="1" dirty="0"/>
                  <a:t>5.2 Mean Square Calculus</a:t>
                </a:r>
              </a:p>
              <a:p>
                <a:pPr lvl="0" latinLnBrk="1"/>
                <a:endParaRPr lang="en-US" b="1" dirty="0"/>
              </a:p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b="1" dirty="0"/>
                  <a:t>Brownian is not differentiable : Important fact in stochastic differential, </a:t>
                </a:r>
              </a:p>
              <a:p>
                <a:pPr lvl="0" latinLnBrk="1"/>
                <a:r>
                  <a:rPr lang="en-US" b="1" dirty="0"/>
                  <a:t>Brownian motion. </a:t>
                </a:r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𝜕𝜏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𝜕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𝜕𝜏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  <m:r>
                              <a:rPr lang="en-US" i="1">
                                <a:latin typeface="Cambria Math"/>
                              </a:rPr>
                              <m:t>  </m:t>
                            </m:r>
                            <m:r>
                              <a:rPr lang="en-US" i="1">
                                <a:latin typeface="Cambria Math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/>
                              </a:rPr>
                              <m:t>  </m:t>
                            </m:r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  <m:r>
                              <a:rPr lang="en-US" i="1">
                                <a:latin typeface="Cambria Math"/>
                              </a:rPr>
                              <m:t>&lt;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e>
                        </m:eqArr>
                        <m:r>
                          <a:rPr lang="en-US" b="0" i="1" smtClean="0">
                            <a:latin typeface="Cambria Math"/>
                          </a:rPr>
                          <m:t> 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begChr m:val="{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e>
                            </m:eqArr>
                            <m:r>
                              <a:rPr lang="en-US" i="1">
                                <a:latin typeface="Cambria Math"/>
                              </a:rPr>
                              <m:t> =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𝑖𝑓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 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&lt;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𝑖𝑓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&gt;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eqArr>
                                <m:r>
                                  <a:rPr lang="en-US" i="1">
                                    <a:latin typeface="Cambria Math"/>
                                  </a:rPr>
                                  <m:t>  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marL="285750" indent="-285750" latinLnBrk="1">
                  <a:buFont typeface="Wingdings"/>
                  <a:buChar char="à"/>
                </a:pPr>
                <a:r>
                  <a:rPr lang="en-US" i="1" dirty="0">
                    <a:latin typeface="Cambria Math"/>
                    <a:sym typeface="Wingdings" pitchFamily="2" charset="2"/>
                  </a:rPr>
                  <a:t>Not differentiable</a:t>
                </a:r>
              </a:p>
              <a:p>
                <a:pPr marL="285750" indent="-285750" latinLnBrk="1">
                  <a:buFont typeface="Wingdings"/>
                  <a:buChar char="à"/>
                </a:pPr>
                <a:r>
                  <a:rPr lang="en-US" i="1" dirty="0">
                    <a:latin typeface="Cambria Math"/>
                    <a:sym typeface="Wingdings" pitchFamily="2" charset="2"/>
                  </a:rPr>
                  <a:t>Brownian is not differentiable  at any points. </a:t>
                </a:r>
              </a:p>
              <a:p>
                <a:pPr marL="285750" indent="-285750" latinLnBrk="1">
                  <a:buFont typeface="Wingdings"/>
                  <a:buChar char="à"/>
                </a:pPr>
                <a:endParaRPr lang="en-US" i="1" dirty="0">
                  <a:latin typeface="Cambria Math"/>
                  <a:sym typeface="Wingdings" pitchFamily="2" charset="2"/>
                </a:endParaRPr>
              </a:p>
              <a:p>
                <a:pPr marL="285750" indent="-285750" latinLnBrk="1">
                  <a:buFont typeface="Wingdings"/>
                  <a:buChar char="à"/>
                </a:pPr>
                <a:endParaRPr lang="en-US" i="1" dirty="0">
                  <a:latin typeface="Cambria Math"/>
                  <a:sym typeface="Wingdings" pitchFamily="2" charset="2"/>
                </a:endParaRPr>
              </a:p>
              <a:p>
                <a:pPr marL="285750" indent="-285750" latinLnBrk="1">
                  <a:buFont typeface="Wingdings"/>
                  <a:buChar char="à"/>
                </a:pPr>
                <a:endParaRPr lang="en-US" i="1" dirty="0">
                  <a:latin typeface="Cambria Math"/>
                  <a:sym typeface="Wingdings" pitchFamily="2" charset="2"/>
                </a:endParaRPr>
              </a:p>
              <a:p>
                <a:pPr marL="285750" indent="-285750" latinLnBrk="1">
                  <a:buFont typeface="Wingdings"/>
                  <a:buChar char="à"/>
                </a:pPr>
                <a:endParaRPr lang="en-US" i="1" dirty="0">
                  <a:latin typeface="Cambria Math"/>
                  <a:sym typeface="Wingdings" pitchFamily="2" charset="2"/>
                </a:endParaRPr>
              </a:p>
              <a:p>
                <a:pPr marL="285750" indent="-285750" latinLnBrk="1">
                  <a:buFont typeface="Wingdings"/>
                  <a:buChar char="à"/>
                </a:pPr>
                <a:endParaRPr lang="en-US" i="1" dirty="0">
                  <a:latin typeface="Cambria Math"/>
                  <a:sym typeface="Wingdings" pitchFamily="2" charset="2"/>
                </a:endParaRPr>
              </a:p>
              <a:p>
                <a:pPr marL="285750" indent="-285750" latinLnBrk="1">
                  <a:buFont typeface="Wingdings"/>
                  <a:buChar char="à"/>
                </a:pPr>
                <a:endParaRPr lang="en-US" i="1" dirty="0">
                  <a:latin typeface="Cambria Math"/>
                </a:endParaRPr>
              </a:p>
              <a:p>
                <a:pPr latinLnBrk="1"/>
                <a:endParaRPr lang="en-US" i="1" dirty="0">
                  <a:latin typeface="Cambria Math"/>
                </a:endParaRPr>
              </a:p>
              <a:p>
                <a:pPr latinLnBrk="1"/>
                <a:endParaRPr lang="en-US" i="1" dirty="0">
                  <a:latin typeface="Cambria Math"/>
                </a:endParaRPr>
              </a:p>
              <a:p>
                <a:pPr latinLnBrk="1"/>
                <a:endParaRPr lang="en-US" i="1" dirty="0">
                  <a:latin typeface="Cambria Math"/>
                </a:endParaRPr>
              </a:p>
              <a:p>
                <a:pPr latinLnBrk="1"/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04C279D-9F1C-4AF7-8C2D-B57FA0ED2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98" y="113251"/>
                <a:ext cx="8424936" cy="6405023"/>
              </a:xfrm>
              <a:prstGeom prst="rect">
                <a:avLst/>
              </a:prstGeom>
              <a:blipFill>
                <a:blip r:embed="rId2"/>
                <a:stretch>
                  <a:fillRect l="-579" t="-571" r="-5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2DB102D-46A2-254A-F2BA-EA1D401DED63}"/>
                  </a:ext>
                </a:extLst>
              </p:cNvPr>
              <p:cNvSpPr/>
              <p:nvPr/>
            </p:nvSpPr>
            <p:spPr>
              <a:xfrm>
                <a:off x="267504" y="3789040"/>
                <a:ext cx="8496944" cy="2066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b="1" dirty="0">
                    <a:solidFill>
                      <a:srgbClr val="FF0000"/>
                    </a:solidFill>
                  </a:rPr>
                  <a:t>White noise : Engineer assumption:</a:t>
                </a:r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b="1" dirty="0"/>
                  <a:t>White noise,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𝐖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e>
                    </m:d>
                    <m:r>
                      <a:rPr lang="en-US" b="1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/>
                  <a:t> is a derivative of Brownian by definition as</a:t>
                </a:r>
                <a:endParaRPr lang="en-US" dirty="0"/>
              </a:p>
              <a:p>
                <a:pPr lvl="0" latinLnBrk="1"/>
                <a:r>
                  <a:rPr lang="en-US" dirty="0"/>
                  <a:t>1) The two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  <m:r>
                      <a:rPr lang="en-US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are independent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 i="1"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  <a:p>
                <a:pPr lvl="0" latinLnBrk="1"/>
                <a:r>
                  <a:rPr lang="en-US" dirty="0"/>
                  <a:t>2) E[W(t)] = 0</a:t>
                </a:r>
              </a:p>
              <a:p>
                <a:pPr lvl="0" latinLnBrk="1"/>
                <a:r>
                  <a:rPr lang="en-US" dirty="0"/>
                  <a:t>3) </a:t>
                </a:r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r>
                        <a:rPr lang="en-US">
                          <a:latin typeface="Cambria Math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W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  <m:r>
                            <a:rPr lang="en-US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W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τ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2DB102D-46A2-254A-F2BA-EA1D401DED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04" y="3789040"/>
                <a:ext cx="8496944" cy="2066976"/>
              </a:xfrm>
              <a:prstGeom prst="rect">
                <a:avLst/>
              </a:prstGeom>
              <a:blipFill>
                <a:blip r:embed="rId3"/>
                <a:stretch>
                  <a:fillRect l="-646" t="-1770" b="-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3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79F11-D48B-9B3F-90CA-A68D9D5B5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4647A7-A784-7712-A2B5-42D3AF9334A3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0EA053-12D3-3826-BDE3-9F60BA4B0F67}"/>
                  </a:ext>
                </a:extLst>
              </p:cNvPr>
              <p:cNvSpPr txBox="1"/>
              <p:nvPr/>
            </p:nvSpPr>
            <p:spPr>
              <a:xfrm>
                <a:off x="197125" y="0"/>
                <a:ext cx="11178446" cy="6101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5.3 :  Wiener Integral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dirty="0"/>
                  <a:t>skip </a:t>
                </a:r>
              </a:p>
              <a:p>
                <a:r>
                  <a:rPr lang="en-US" dirty="0"/>
                  <a:t>5.4 Ito Integral </a:t>
                </a:r>
              </a:p>
              <a:p>
                <a:endParaRPr lang="en-US" dirty="0"/>
              </a:p>
              <a:p>
                <a:r>
                  <a:rPr lang="en-US" dirty="0">
                    <a:latin typeface="Cambria Math" panose="02040503050406030204" pitchFamily="18" charset="0"/>
                  </a:rPr>
                  <a:t>Consider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/>
                  <a:t>- Riemann Integral</a:t>
                </a:r>
              </a:p>
              <a:p>
                <a:pPr latinLnBrk="1"/>
                <a:r>
                  <a:rPr lang="en-US" dirty="0"/>
                  <a:t>    Define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inf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r>
                        <a:rPr lang="en-US" b="0" i="0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U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n</m:t>
                    </m:r>
                    <m:r>
                      <a:rPr lang="en-US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Riemann value of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I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𝑈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Problem in stochastic Gaussian  process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atinLnBrk="1"/>
                <a:endParaRPr lang="en-US" b="0" i="0" dirty="0">
                  <a:latin typeface="Cambria Math"/>
                </a:endParaRPr>
              </a:p>
              <a:p>
                <a:pPr latinLnBrk="1"/>
                <a:r>
                  <a:rPr lang="en-US" dirty="0">
                    <a:latin typeface="Cambria Math"/>
                  </a:rPr>
                  <a:t>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pr</m:t>
                    </m:r>
                    <m:r>
                      <a:rPr lang="en-US" b="0" i="1" dirty="0" smtClean="0">
                        <a:latin typeface="Cambria Math"/>
                      </a:rPr>
                      <m:t>𝑜𝑏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inf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nor/>
                              </m:rPr>
                              <a:rPr lang="en-US" dirty="0"/>
                              <m:t>    −   </m:t>
                            </m:r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sup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lim>
                            </m:limLow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&gt;  </m:t>
                    </m:r>
                    <m:r>
                      <a:rPr lang="en-US" b="0" i="1" dirty="0" smtClean="0">
                        <a:latin typeface="Cambria Math"/>
                      </a:rPr>
                      <m:t>𝛿</m:t>
                    </m:r>
                    <m:r>
                      <a:rPr lang="en-US" b="0" i="1" dirty="0" smtClean="0">
                        <a:latin typeface="Cambria Math"/>
                      </a:rPr>
                      <m:t>&gt;0 ,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atinLnBrk="1"/>
                <a:endParaRPr lang="en-US" dirty="0"/>
              </a:p>
              <a:p>
                <a:r>
                  <a:rPr lang="en-US" dirty="0"/>
                  <a:t> It is not Riemann </a:t>
                </a:r>
                <a:r>
                  <a:rPr lang="en-US" dirty="0" err="1"/>
                  <a:t>integrable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0EA053-12D3-3826-BDE3-9F60BA4B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" y="0"/>
                <a:ext cx="11178446" cy="6101991"/>
              </a:xfrm>
              <a:prstGeom prst="rect">
                <a:avLst/>
              </a:prstGeom>
              <a:blipFill>
                <a:blip r:embed="rId2"/>
                <a:stretch>
                  <a:fillRect l="-436" t="-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57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69DE8-7ACA-A975-5B17-7A664DAE2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D612D8-5955-4F77-859C-B481E7B17105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B852FE-48B8-03F5-3487-CD7E7D0BDB82}"/>
                  </a:ext>
                </a:extLst>
              </p:cNvPr>
              <p:cNvSpPr txBox="1"/>
              <p:nvPr/>
            </p:nvSpPr>
            <p:spPr>
              <a:xfrm>
                <a:off x="231303" y="-170808"/>
                <a:ext cx="8682948" cy="5666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  <a:p>
                <a:r>
                  <a:rPr lang="en-US" dirty="0"/>
                  <a:t>5.4 Ito Integral</a:t>
                </a:r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Ito Integral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I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 −→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Riemann integral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inf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U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Ex. Riemann Integral 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B852FE-48B8-03F5-3487-CD7E7D0BD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03" y="-170808"/>
                <a:ext cx="8682948" cy="5666872"/>
              </a:xfrm>
              <a:prstGeom prst="rect">
                <a:avLst/>
              </a:prstGeom>
              <a:blipFill>
                <a:blip r:embed="rId2"/>
                <a:stretch>
                  <a:fillRect l="-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41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6C1FF-F3D8-992B-D49E-8639AD964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ACB048-0483-FACD-4773-1AE7BE9A1E78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2F51332-37AD-3B53-EB38-1657C0D9392A}"/>
                  </a:ext>
                </a:extLst>
              </p:cNvPr>
              <p:cNvSpPr/>
              <p:nvPr/>
            </p:nvSpPr>
            <p:spPr>
              <a:xfrm>
                <a:off x="253041" y="51108"/>
                <a:ext cx="11685917" cy="65568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/>
                  <a:t>5.4 Ito Integral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/>
                  <a:t>Example 5.20 – </a:t>
                </a:r>
                <a:r>
                  <a:rPr lang="en-US" b="1" dirty="0"/>
                  <a:t>strange fact</a:t>
                </a:r>
                <a:r>
                  <a:rPr lang="en-US" dirty="0"/>
                  <a:t>:  if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dirty="0"/>
                  <a:t>                               I 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   in mean square </a:t>
                </a:r>
              </a:p>
              <a:p>
                <a:pPr latinLnBrk="1"/>
                <a:r>
                  <a:rPr lang="en-US" dirty="0"/>
                  <a:t>Proof: By the definition of Ito integral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𝐼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)[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[ 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The second term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β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The first term is a little bit strange .</a:t>
                </a:r>
              </a:p>
              <a:p>
                <a:pPr latinLnBrk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𝑖𝑓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k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−2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 ∀ 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Hence in the limit, the first term </a:t>
                </a:r>
                <a:r>
                  <a:rPr lang="en-US" b="1" dirty="0"/>
                  <a:t>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𝛔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𝐭</m:t>
                    </m:r>
                  </m:oMath>
                </a14:m>
                <a:r>
                  <a:rPr lang="en-US" dirty="0"/>
                  <a:t> in mean square sense</a:t>
                </a:r>
              </a:p>
              <a:p>
                <a:pPr latinLnBrk="1"/>
                <a:r>
                  <a:rPr lang="en-US" dirty="0">
                    <a:sym typeface="Wingdings" pitchFamily="2" charset="2"/>
                  </a:rPr>
                  <a:t></a:t>
                </a:r>
              </a:p>
              <a:p>
                <a:pPr latinLnBrk="1"/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i="1" smtClean="0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)[</m:t>
                            </m:r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𝒕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)−</m:t>
                    </m:r>
                    <m:f>
                      <m:f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𝝈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2F51332-37AD-3B53-EB38-1657C0D93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1" y="51108"/>
                <a:ext cx="11685917" cy="6556860"/>
              </a:xfrm>
              <a:prstGeom prst="rect">
                <a:avLst/>
              </a:prstGeom>
              <a:blipFill>
                <a:blip r:embed="rId2"/>
                <a:stretch>
                  <a:fillRect l="-2871" t="-465" b="-4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335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97C16-70BE-12C1-FA07-F69AFA04B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3F5C1-FE1F-5D53-DE60-48C629CD6BE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D0A22A-E433-8C83-B321-276C8DCFBD5F}"/>
                  </a:ext>
                </a:extLst>
              </p:cNvPr>
              <p:cNvSpPr txBox="1"/>
              <p:nvPr/>
            </p:nvSpPr>
            <p:spPr>
              <a:xfrm>
                <a:off x="0" y="-85194"/>
                <a:ext cx="11952514" cy="6617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Ch.5.7  The Ito Stochastic Differential  Ch.5.5 / 5.6 skip</a:t>
                </a:r>
              </a:p>
              <a:p>
                <a:pPr lvl="0" latinLnBrk="1"/>
                <a:endParaRPr lang="en-US" b="1" dirty="0"/>
              </a:p>
              <a:p>
                <a:pPr lvl="0" latinLnBrk="1"/>
                <a:r>
                  <a:rPr lang="en-US" b="1" dirty="0"/>
                  <a:t>Theorem 5.23</a:t>
                </a:r>
              </a:p>
              <a:p>
                <a:pPr lvl="0" latinLnBrk="1"/>
                <a:endParaRPr lang="en-US" b="1" dirty="0"/>
              </a:p>
              <a:p>
                <a:pPr latinLnBrk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be the unique solution </a:t>
                </a:r>
                <a:r>
                  <a:rPr lang="en-US" dirty="0"/>
                  <a:t>to the vector Ito stochastic differential equation,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𝐝𝐱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𝐭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 </m:t>
                          </m:r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𝒅𝒕</m:t>
                      </m:r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𝑮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𝒅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                            (</m:t>
                      </m:r>
                      <m:r>
                        <a:rPr lang="en-US" b="1" i="1">
                          <a:latin typeface="Cambria Math"/>
                        </a:rPr>
                        <m:t>𝟓</m:t>
                      </m:r>
                      <m:r>
                        <a:rPr lang="en-US" b="1" i="1">
                          <a:latin typeface="Cambria Math"/>
                        </a:rPr>
                        <m:t>.</m:t>
                      </m:r>
                      <m:r>
                        <a:rPr lang="en-US" b="1" i="1">
                          <a:latin typeface="Cambria Math"/>
                        </a:rPr>
                        <m:t>𝟒𝟖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r>
                        <a:rPr lang="en-US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lit/>
                        </m:rPr>
                        <a:rPr lang="en-US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n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𝐺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𝑛𝑥𝑚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𝑄𝑑𝑡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𝛟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𝐭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/>
                  <a:t> be a scalar-valued real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 that is continuously differentiable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</m:oMath>
                </a14:m>
                <a:r>
                  <a:rPr lang="en-US" dirty="0"/>
                  <a:t> and that has continuous second derivatives with respect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</m:oMath>
                </a14:m>
                <a:r>
                  <a:rPr lang="en-US" dirty="0"/>
                  <a:t>. The stochastic differential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ϕ</m:t>
                    </m:r>
                  </m:oMath>
                </a14:m>
                <a:r>
                  <a:rPr lang="en-US" dirty="0"/>
                  <a:t> is then</a:t>
                </a:r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dϕ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𝑡𝑟𝑎𝑐𝑒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𝐺𝑄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(5.49)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r>
                  <a:rPr lang="en-US" dirty="0"/>
                  <a:t>%% consider a transform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1)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not the solution of the SDE, 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dx</m:t>
                          </m:r>
                          <m:r>
                            <a:rPr lang="en-US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+2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  ∵</m:t>
                      </m:r>
                      <m:r>
                        <a:rPr lang="en-US" i="1">
                          <a:latin typeface="Cambria Math"/>
                        </a:rPr>
                        <m:t>𝑡𝑎𝑦𝑙𝑜𝑟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𝑠𝑒𝑟𝑖𝑒𝑠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𝑜𝑟</m:t>
                      </m:r>
                      <m:r>
                        <a:rPr lang="en-US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>
                          <a:latin typeface="Cambria Math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x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dx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=2</m:t>
                      </m:r>
                      <m:r>
                        <a:rPr lang="en-US" i="1">
                          <a:latin typeface="Cambria Math"/>
                        </a:rPr>
                        <m:t>𝑥𝑑𝑥</m:t>
                      </m:r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𝑎𝑠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𝑓𝑖𝑟𝑠𝑡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𝑎𝑝𝑝𝑟𝑜𝑥𝑖𝑚𝑎𝑡𝑒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𝐝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𝟐</m:t>
                      </m:r>
                      <m:r>
                        <a:rPr lang="en-US" b="1" i="1">
                          <a:latin typeface="Cambria Math"/>
                        </a:rPr>
                        <m:t>𝒙𝒅𝒙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2) If </a:t>
                </a: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> is  the solution of the SDE,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d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𝑄𝑑𝑡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0"/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/>
                      </a:rPr>
                      <m:t>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𝑑𝑡</m:t>
                    </m:r>
                    <m:r>
                      <a:rPr lang="en-US" altLang="ko-KR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𝑡𝑟𝑎𝑐𝑒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𝐺𝑄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𝑑𝑡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𝒅𝒙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𝒅𝒕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D0A22A-E433-8C83-B321-276C8DCFB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5194"/>
                <a:ext cx="11952514" cy="6617196"/>
              </a:xfrm>
              <a:prstGeom prst="rect">
                <a:avLst/>
              </a:prstGeom>
              <a:blipFill>
                <a:blip r:embed="rId2"/>
                <a:stretch>
                  <a:fillRect l="-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20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FF5EF-BA62-79C0-5253-2ADFA4A34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70CFED-1B91-E8C3-EACD-2E46E39DBA38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D2B17FE-EFB1-82EB-0804-B291CA31E7BE}"/>
                  </a:ext>
                </a:extLst>
              </p:cNvPr>
              <p:cNvSpPr/>
              <p:nvPr/>
            </p:nvSpPr>
            <p:spPr>
              <a:xfrm>
                <a:off x="208086" y="239559"/>
                <a:ext cx="11431463" cy="6276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/>
                  <a:t>Example. 5.24  : 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/>
                  <a:t>Consider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(5.51)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Sol: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ϕ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/>
                  <a:t> so that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ϕ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=0,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𝜕𝜙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Using (5.49)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dϕ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               (5.52) 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Substitute (5.51) into (5.52)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σ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+2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Take the Expectation on both sides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t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+2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+2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] 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r>
                            <a:rPr lang="en-US" i="1">
                              <a:latin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∵</m:t>
                      </m:r>
                      <m:r>
                        <a:rPr lang="en-US" i="1">
                          <a:latin typeface="Cambria Math"/>
                        </a:rPr>
                        <m:t>𝑖𝑛𝑑𝑒𝑝𝑒𝑛𝑑𝑒𝑛𝑡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  ∵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Hence </a:t>
                </a:r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D2B17FE-EFB1-82EB-0804-B291CA31E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86" y="239559"/>
                <a:ext cx="11431463" cy="6276783"/>
              </a:xfrm>
              <a:prstGeom prst="rect">
                <a:avLst/>
              </a:prstGeom>
              <a:blipFill>
                <a:blip r:embed="rId2"/>
                <a:stretch>
                  <a:fillRect l="-427" t="-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73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D5666-CF0F-D19C-C933-8A22AD010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F5AD19-1D79-4A4F-0C53-6152E789FC34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DA99D-A5E6-2779-29EC-2F29345FDB10}"/>
                  </a:ext>
                </a:extLst>
              </p:cNvPr>
              <p:cNvSpPr txBox="1"/>
              <p:nvPr/>
            </p:nvSpPr>
            <p:spPr>
              <a:xfrm>
                <a:off x="142874" y="201578"/>
                <a:ext cx="11058525" cy="3227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latinLnBrk="1"/>
                <a:r>
                  <a:rPr lang="en-US" dirty="0"/>
                  <a:t>Ch.5.8 Continuous – Time Gauss-Markov Processes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Consider continuous time Gauss-Markov process(linear system)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     (5.56)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endParaRPr lang="en-US" b="1" dirty="0"/>
              </a:p>
              <a:p>
                <a:pPr lvl="0" latinLnBrk="1"/>
                <a:r>
                  <a:rPr lang="en-US" b="1" dirty="0"/>
                  <a:t>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b="1" dirty="0"/>
                  <a:t> 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𝐭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                             (5.58)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b="1" dirty="0"/>
                  <a:t>The correlation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𝐹𝑋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𝐺𝑄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DA99D-A5E6-2779-29EC-2F29345FD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4" y="201578"/>
                <a:ext cx="11058525" cy="3227422"/>
              </a:xfrm>
              <a:prstGeom prst="rect">
                <a:avLst/>
              </a:prstGeom>
              <a:blipFill>
                <a:blip r:embed="rId2"/>
                <a:stretch>
                  <a:fillRect l="-441" t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F9E95B-B207-76EC-BD35-6A22E2360F21}"/>
                  </a:ext>
                </a:extLst>
              </p:cNvPr>
              <p:cNvSpPr txBox="1"/>
              <p:nvPr/>
            </p:nvSpPr>
            <p:spPr>
              <a:xfrm>
                <a:off x="240854" y="3146346"/>
                <a:ext cx="1145584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Proof: (Using Theorem 5.23 in the vector case)</a:t>
                </a:r>
              </a:p>
              <a:p>
                <a:r>
                  <a:rPr lang="en-US" dirty="0"/>
                  <a:t>1) Mean </a:t>
                </a:r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𝐭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                             (5.58)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∵ 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 −→ 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F9E95B-B207-76EC-BD35-6A22E236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54" y="3146346"/>
                <a:ext cx="11455846" cy="2031325"/>
              </a:xfrm>
              <a:prstGeom prst="rect">
                <a:avLst/>
              </a:prstGeom>
              <a:blipFill>
                <a:blip r:embed="rId3"/>
                <a:stretch>
                  <a:fillRect l="-479" t="-1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71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A232D-D3BE-230F-9263-B42101D67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7F559BD-05E4-BD48-5277-4D524686E68E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B1EF66-6E51-EF1E-C677-F3AAEA484B1A}"/>
                  </a:ext>
                </a:extLst>
              </p:cNvPr>
              <p:cNvSpPr txBox="1"/>
              <p:nvPr/>
            </p:nvSpPr>
            <p:spPr>
              <a:xfrm>
                <a:off x="256724" y="164583"/>
                <a:ext cx="10830376" cy="6666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latinLnBrk="1"/>
                <a:r>
                  <a:rPr lang="en-US" dirty="0"/>
                  <a:t>Continue  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/>
                  <a:t>2) Correlation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0" latinLnBrk="1"/>
                <a:r>
                  <a:rPr lang="en-US" dirty="0"/>
                  <a:t> Define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Then by theorem 5.23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trace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GQG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𝝓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𝒙𝒙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Since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𝟐</m:t>
                      </m:r>
                      <m:r>
                        <a:rPr lang="en-US" b="1" i="1">
                          <a:latin typeface="Cambria Math"/>
                        </a:rPr>
                        <m:t>𝒅𝒊𝒂𝒈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𝒏</m:t>
                      </m:r>
                      <m:r>
                        <a:rPr lang="en-US" b="1" i="1">
                          <a:latin typeface="Cambria Math"/>
                        </a:rPr>
                        <m:t>,</m:t>
                      </m:r>
                      <m:r>
                        <a:rPr lang="en-US" b="1" i="1">
                          <a:latin typeface="Cambria Math"/>
                        </a:rPr>
                        <m:t>𝒏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And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𝐺𝑄𝐺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𝐺𝑑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Fx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𝐺𝑑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 </m:t>
                      </m:r>
                      <m:r>
                        <a:rPr lang="en-US" i="1">
                          <a:latin typeface="Cambria Math"/>
                        </a:rPr>
                        <m:t>𝐺𝑄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>
                    <a:sym typeface="Wingdings" pitchFamily="2" charset="2"/>
                  </a:rPr>
                  <a:t> 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ϕ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Fx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𝐺𝑑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Fx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t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𝐺𝑑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r>
                            <a:rPr lang="en-US" i="1">
                              <a:latin typeface="Cambria Math"/>
                            </a:rPr>
                            <m:t>𝐺𝑄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>
                    <a:sym typeface="Wingdings" pitchFamily="2" charset="2"/>
                  </a:rPr>
                  <a:t> Since </a:t>
                </a:r>
                <a:r>
                  <a:rPr lang="en-US" dirty="0"/>
                  <a:t> Brownian is independent any other random process,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Gd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It follows </a:t>
                </a:r>
              </a:p>
              <a:p>
                <a:pPr latinLnBrk="1"/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ϕ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r>
                          <a:rPr lang="en-US" i="1">
                            <a:latin typeface="Cambria Math"/>
                          </a:rPr>
                          <m:t>𝐺𝑄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e>
                    </m:d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Denote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𝐺𝑄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B1EF66-6E51-EF1E-C677-F3AAEA484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24" y="164583"/>
                <a:ext cx="10830376" cy="6666761"/>
              </a:xfrm>
              <a:prstGeom prst="rect">
                <a:avLst/>
              </a:prstGeom>
              <a:blipFill>
                <a:blip r:embed="rId2"/>
                <a:stretch>
                  <a:fillRect l="-450" t="-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24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839D8-46A0-5055-53CF-30C65684A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8C59D7-441F-55C4-A0EC-4C69980D7C7F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C1704-7C92-356E-4770-26D5B6B6BCED}"/>
                  </a:ext>
                </a:extLst>
              </p:cNvPr>
              <p:cNvSpPr txBox="1"/>
              <p:nvPr/>
            </p:nvSpPr>
            <p:spPr>
              <a:xfrm>
                <a:off x="280095" y="198407"/>
                <a:ext cx="11540430" cy="4834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/>
                  <a:t>Correlation – (Error) Covariance </a:t>
                </a:r>
              </a:p>
              <a:p>
                <a:endParaRPr lang="en-US" dirty="0"/>
              </a:p>
              <a:p>
                <a:pPr lvl="0" latinLnBrk="1"/>
                <a:r>
                  <a:rPr lang="en-US" b="1" dirty="0"/>
                  <a:t>The (error covariance)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𝐄</m:t>
                    </m:r>
                    <m:r>
                      <a:rPr lang="en-US" b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𝐭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𝐭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𝐭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𝐭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𝐓</m:t>
                        </m:r>
                      </m:sup>
                    </m:sSup>
                    <m:r>
                      <a:rPr lang="en-US" b="1">
                        <a:latin typeface="Cambria Math"/>
                      </a:rPr>
                      <m:t>]= 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𝑷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𝒕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r>
                        <a:rPr lang="en-US" i="1">
                          <a:latin typeface="Cambria Math"/>
                        </a:rPr>
                        <m:t>𝐹𝑃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𝐺𝑄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                                   (5.59)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Proof :</a:t>
                </a:r>
              </a:p>
              <a:p>
                <a:pPr latinLnBrk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Then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𝑑𝑡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𝐅𝐞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𝐭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𝒅𝒕</m:t>
                      </m:r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𝑮𝒅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Denote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, as the same procedure for the correlation,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𝐹𝑃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𝐺𝑄𝐺</m:t>
                      </m:r>
                      <m:r>
                        <a:rPr lang="en-US" i="1">
                          <a:latin typeface="Cambria Math"/>
                        </a:rPr>
                        <m:t>              (5.59)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%%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−→   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𝐺𝑄𝐺</m:t>
                    </m:r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−→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𝐺𝑄𝐺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C1704-7C92-356E-4770-26D5B6B6B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95" y="198407"/>
                <a:ext cx="11540430" cy="4834785"/>
              </a:xfrm>
              <a:prstGeom prst="rect">
                <a:avLst/>
              </a:prstGeom>
              <a:blipFill>
                <a:blip r:embed="rId2"/>
                <a:stretch>
                  <a:fillRect l="-475" t="-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292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472C1-3344-A920-C4BF-82FC494DC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9750FF2-2EA4-454A-DC8D-653213F027D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9BB761-17CE-127C-ED79-3CE79298A2C0}"/>
                  </a:ext>
                </a:extLst>
              </p:cNvPr>
              <p:cNvSpPr txBox="1"/>
              <p:nvPr/>
            </p:nvSpPr>
            <p:spPr>
              <a:xfrm>
                <a:off x="166935" y="234355"/>
                <a:ext cx="11386889" cy="5528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%% Engineering  Method  - without using Ito Integral </a:t>
                </a:r>
              </a:p>
              <a:p>
                <a:endParaRPr lang="en-US" dirty="0"/>
              </a:p>
              <a:p>
                <a:pPr latinLnBrk="1"/>
                <a:r>
                  <a:rPr lang="en-US" dirty="0"/>
                  <a:t>Consider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𝐺𝑤</m:t>
                      </m:r>
                      <m:r>
                        <a:rPr lang="en-US" i="1">
                          <a:latin typeface="Cambria Math"/>
                        </a:rPr>
                        <m:t>,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𝜷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𝒅𝒕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          (</m:t>
                      </m:r>
                      <m:r>
                        <a:rPr lang="en-US" i="1">
                          <a:latin typeface="Cambria Math"/>
                        </a:rPr>
                        <m:t>𝑒</m:t>
                      </m:r>
                      <m:r>
                        <a:rPr lang="en-US" i="1">
                          <a:latin typeface="Cambria Math"/>
                        </a:rPr>
                        <m:t>.1)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%%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is not defined but as it is   %%</a:t>
                </a:r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=0, 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The solution of (e.1) is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𝐹𝑡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 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𝐺𝑤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  (</m:t>
                      </m:r>
                      <m:r>
                        <a:rPr lang="en-US" i="1">
                          <a:latin typeface="Cambria Math"/>
                        </a:rPr>
                        <m:t>𝑒</m:t>
                      </m:r>
                      <m:r>
                        <a:rPr lang="en-US" i="1">
                          <a:latin typeface="Cambria Math"/>
                        </a:rPr>
                        <m:t>.2)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1) The mean is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𝐹𝑡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nary>
                            <m:naryPr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𝐺𝑤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𝐹𝑡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𝐺𝐸</m:t>
                          </m:r>
                          <m:r>
                            <a:rPr lang="en-US" i="1">
                              <a:latin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] 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𝐹𝑡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which is equivalent to the solution of (5.58)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9BB761-17CE-127C-ED79-3CE79298A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5" y="234355"/>
                <a:ext cx="11386889" cy="5528886"/>
              </a:xfrm>
              <a:prstGeom prst="rect">
                <a:avLst/>
              </a:prstGeom>
              <a:blipFill>
                <a:blip r:embed="rId2"/>
                <a:stretch>
                  <a:fillRect l="-428" t="-5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5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B02AD-2CCB-258C-FC56-C20105DA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AA44F7-CAB9-4FA7-AABC-C895E660EE5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B11DF7-DB14-F59F-64B2-101E0D907AC6}"/>
              </a:ext>
            </a:extLst>
          </p:cNvPr>
          <p:cNvSpPr txBox="1"/>
          <p:nvPr/>
        </p:nvSpPr>
        <p:spPr>
          <a:xfrm>
            <a:off x="261257" y="204826"/>
            <a:ext cx="760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Concepts: The Problems in continuous stochastic differential processes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496199-A340-D325-AF04-11379A051C41}"/>
                  </a:ext>
                </a:extLst>
              </p:cNvPr>
              <p:cNvSpPr txBox="1"/>
              <p:nvPr/>
            </p:nvSpPr>
            <p:spPr>
              <a:xfrm>
                <a:off x="283028" y="943490"/>
                <a:ext cx="8424936" cy="452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/>
                  <a:t>Ch.5 Stochastic Processes and Stochastic Calculus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Continuous time process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𝑛𝑜𝑖𝑠𝑒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 marL="285750" indent="-285750">
                  <a:buFont typeface="Wingdings"/>
                  <a:buChar char="à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𝑎𝑡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latin typeface="Cambria Math"/>
                  </a:rPr>
                  <a:t>  1)  </a:t>
                </a:r>
                <a:r>
                  <a:rPr lang="en-US" b="0" i="0" dirty="0">
                    <a:latin typeface="Cambria Math"/>
                  </a:rPr>
                  <a:t> v is  but not differentiable,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i="0" dirty="0">
                  <a:latin typeface="Cambria Math"/>
                </a:endParaRPr>
              </a:p>
              <a:p>
                <a:endParaRPr lang="en-US" dirty="0">
                  <a:latin typeface="Cambria Math"/>
                </a:endParaRPr>
              </a:p>
              <a:p>
                <a:r>
                  <a:rPr lang="en-US" dirty="0">
                    <a:latin typeface="Cambria Math"/>
                  </a:rPr>
                  <a:t> 2)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?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𝐴𝑥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𝐵𝑤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   −→  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, 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  ?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496199-A340-D325-AF04-11379A051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8" y="943490"/>
                <a:ext cx="8424936" cy="4524380"/>
              </a:xfrm>
              <a:prstGeom prst="rect">
                <a:avLst/>
              </a:prstGeom>
              <a:blipFill>
                <a:blip r:embed="rId2"/>
                <a:stretch>
                  <a:fillRect l="-724" t="-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617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BDD15-CDE5-97FF-53CD-1EF4D05B5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25D8D47-2726-A03B-D97E-7D0B27DCF680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BA53208A-96F0-EC36-6849-07A98BFED036}"/>
                  </a:ext>
                </a:extLst>
              </p:cNvPr>
              <p:cNvSpPr/>
              <p:nvPr/>
            </p:nvSpPr>
            <p:spPr>
              <a:xfrm>
                <a:off x="211509" y="124247"/>
                <a:ext cx="11075615" cy="4837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%% Engineering  Method  - without using Ito Integral </a:t>
                </a:r>
              </a:p>
              <a:p>
                <a:pPr latinLnBrk="1"/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2) The error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𝐹𝑡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𝐹𝑡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  <m:r>
                        <a:rPr lang="en-US" i="1">
                          <a:latin typeface="Cambria Math"/>
                        </a:rPr>
                        <m:t>+ 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𝐺𝑄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𝐹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𝜏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 Denote </a:t>
                </a:r>
              </a:p>
              <a:p>
                <a:pPr latinLnBrk="1"/>
                <a:r>
                  <a:rPr lang="en-US" dirty="0"/>
                  <a:t>  </a:t>
                </a:r>
              </a:p>
              <a:p>
                <a:pPr latinLnBrk="1"/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then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 satisfies the differential equation </a:t>
                </a:r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𝐹𝑃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𝐺𝑄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>
                    <a:sym typeface="Wingdings" pitchFamily="2" charset="2"/>
                  </a:rPr>
                  <a:t> Which is the same results to the Ito solution. 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BA53208A-96F0-EC36-6849-07A98BFED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9" y="124247"/>
                <a:ext cx="11075615" cy="4837799"/>
              </a:xfrm>
              <a:prstGeom prst="rect">
                <a:avLst/>
              </a:prstGeom>
              <a:blipFill>
                <a:blip r:embed="rId2"/>
                <a:stretch>
                  <a:fillRect l="-495" t="-630" b="-10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409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E8E61-475F-5D84-D04E-D3979A752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DB143D-72AF-CCDF-4EE5-31BEBC3C3428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26D936-C022-48AE-A64F-44ADF107DFFE}"/>
                  </a:ext>
                </a:extLst>
              </p:cNvPr>
              <p:cNvSpPr txBox="1"/>
              <p:nvPr/>
            </p:nvSpPr>
            <p:spPr>
              <a:xfrm>
                <a:off x="335334" y="105197"/>
                <a:ext cx="10580315" cy="6854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dirty="0"/>
                  <a:t>%% But without Ito formula,  the result is incorrect 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One more a strange formula (e.1)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𝐺𝑤</m:t>
                      </m:r>
                      <m:r>
                        <a:rPr lang="en-US" i="1">
                          <a:latin typeface="Cambria Math"/>
                        </a:rPr>
                        <m:t>,  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𝜷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𝒅𝒕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          (</m:t>
                      </m:r>
                      <m:r>
                        <a:rPr lang="en-US" i="1">
                          <a:latin typeface="Cambria Math"/>
                        </a:rPr>
                        <m:t>𝑒</m:t>
                      </m:r>
                      <m:r>
                        <a:rPr lang="en-US" i="1">
                          <a:latin typeface="Cambria Math"/>
                        </a:rPr>
                        <m:t>.1)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=0, 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Now the error covariance is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The RHS is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Fx</m:t>
                          </m:r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Gw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Fx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Gw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Take the expectation, then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dt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Fx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Gw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x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Fx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Gw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F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</m:oMath>
                </a14:m>
                <a:r>
                  <a:rPr lang="en-US" dirty="0"/>
                  <a:t> is a white noise,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Gw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𝐺𝐸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=0, </m:t>
                    </m:r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𝐹𝑃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              (</m:t>
                      </m:r>
                      <m:r>
                        <a:rPr lang="en-US" i="1">
                          <a:latin typeface="Cambria Math"/>
                        </a:rPr>
                        <m:t>𝑒</m:t>
                      </m:r>
                      <m:r>
                        <a:rPr lang="en-US" i="1">
                          <a:latin typeface="Cambria Math"/>
                        </a:rPr>
                        <m:t>.3)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b="1" dirty="0">
                    <a:solidFill>
                      <a:srgbClr val="FF0000"/>
                    </a:solidFill>
                  </a:rPr>
                  <a:t>is incorrect !!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26D936-C022-48AE-A64F-44ADF107D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34" y="105197"/>
                <a:ext cx="10580315" cy="6854890"/>
              </a:xfrm>
              <a:prstGeom prst="rect">
                <a:avLst/>
              </a:prstGeom>
              <a:blipFill>
                <a:blip r:embed="rId2"/>
                <a:stretch>
                  <a:fillRect l="-461" t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25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26326-DFD8-6B96-CF92-238EC66FF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1B35A2-8CCC-CF18-7A13-0D07944DB710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64E64D-5AA5-8730-0289-DF7B6B11C8D6}"/>
                  </a:ext>
                </a:extLst>
              </p:cNvPr>
              <p:cNvSpPr txBox="1"/>
              <p:nvPr/>
            </p:nvSpPr>
            <p:spPr>
              <a:xfrm>
                <a:off x="307656" y="208721"/>
                <a:ext cx="11438030" cy="5628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Concepts - continue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Continuous time process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Stochastic Calculus </a:t>
                </a:r>
              </a:p>
              <a:p>
                <a:r>
                  <a:rPr lang="en-US" dirty="0"/>
                  <a:t>    </a:t>
                </a:r>
              </a:p>
              <a:p>
                <a:r>
                  <a:rPr lang="en-US" dirty="0"/>
                  <a:t>      1)  </a:t>
                </a:r>
                <a:r>
                  <a:rPr lang="en-US" b="1" dirty="0"/>
                  <a:t>Riemann Calculus</a:t>
                </a:r>
              </a:p>
              <a:p>
                <a:endParaRPr lang="en-US" dirty="0"/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𝑑𝑓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2)  </a:t>
                </a:r>
                <a:r>
                  <a:rPr lang="en-US" b="1" dirty="0"/>
                  <a:t>Stochastic Calculus (1900~)  </a:t>
                </a:r>
                <a:r>
                  <a:rPr lang="en-US" dirty="0"/>
                  <a:t>: Ito calculus , </a:t>
                </a:r>
                <a:r>
                  <a:rPr lang="en-US" dirty="0" err="1"/>
                  <a:t>Stratonovich</a:t>
                </a:r>
                <a:r>
                  <a:rPr lang="en-US" dirty="0"/>
                  <a:t> calculus </a:t>
                </a:r>
              </a:p>
              <a:p>
                <a:endParaRPr lang="en-US" dirty="0"/>
              </a:p>
              <a:p>
                <a:r>
                  <a:rPr lang="en-US" dirty="0"/>
                  <a:t>        problem : </a:t>
                </a:r>
              </a:p>
              <a:p>
                <a:endParaRPr lang="en-US" dirty="0"/>
              </a:p>
              <a:p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is continuous but not differentiable at any point.</a:t>
                </a:r>
              </a:p>
              <a:p>
                <a:endParaRPr lang="en-US" dirty="0"/>
              </a:p>
              <a:p>
                <a:r>
                  <a:rPr lang="en-US" dirty="0"/>
                  <a:t>        i.e. 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𝑎𝑥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 ,   </m:t>
                    </m:r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𝑤h𝑖𝑡𝑒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𝑛𝑜𝑖𝑠𝑒</m:t>
                    </m:r>
                    <m:r>
                      <a:rPr lang="en-US" b="0" i="1" smtClean="0">
                        <a:latin typeface="Cambria Math"/>
                      </a:rPr>
                      <m:t>  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𝐵𝑟𝑜𝑤𝑛𝑖𝑎𝑛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64E64D-5AA5-8730-0289-DF7B6B11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56" y="208721"/>
                <a:ext cx="11438030" cy="5628464"/>
              </a:xfrm>
              <a:prstGeom prst="rect">
                <a:avLst/>
              </a:prstGeom>
              <a:blipFill>
                <a:blip r:embed="rId2"/>
                <a:stretch>
                  <a:fillRect l="-533" t="-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55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C6DF-A90E-C47A-F421-C76A899D6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923DE3-2FC8-701A-46AF-B7937F8EC36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7B0351-CEAC-D103-BF2B-42B0BE72986E}"/>
                  </a:ext>
                </a:extLst>
              </p:cNvPr>
              <p:cNvSpPr txBox="1"/>
              <p:nvPr/>
            </p:nvSpPr>
            <p:spPr>
              <a:xfrm>
                <a:off x="326030" y="204529"/>
                <a:ext cx="10733856" cy="4387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Concepts - continue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Def. 2.43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is a Gaussian process if  </a:t>
                </a:r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 joint Gaussian, i.e.,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                     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  <m:r>
                          <a:rPr lang="en-US" b="0" i="0" smtClean="0">
                            <a:latin typeface="Cambria Math"/>
                          </a:rPr>
                          <m:t>  ~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Cexp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  <m:r>
                          <a:rPr lang="en-US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  <m:r>
                          <a:rPr lang="en-US" b="0" i="0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func>
                  </m:oMath>
                </a14:m>
                <a:r>
                  <a:rPr lang="en-US" dirty="0"/>
                  <a:t>) )</a:t>
                </a:r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Def. 2.44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is a Gaussian process if  for any linear combination </a:t>
                </a:r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is a  Gaussian, </a:t>
                </a:r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Def. 2.42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be a random process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/>
                  <a:t> For any partition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,…,&lt;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the increment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/>
                      </a:rPr>
                      <m:t> 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  <m:r>
                          <a:rPr lang="en-US">
                            <a:latin typeface="Cambria Math"/>
                          </a:rPr>
                          <m:t>−1 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are mutually independent,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b="1" dirty="0"/>
                  <a:t>independent increment process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7B0351-CEAC-D103-BF2B-42B0BE729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30" y="204529"/>
                <a:ext cx="10733856" cy="4387676"/>
              </a:xfrm>
              <a:prstGeom prst="rect">
                <a:avLst/>
              </a:prstGeom>
              <a:blipFill>
                <a:blip r:embed="rId2"/>
                <a:stretch>
                  <a:fillRect l="-454" t="-834" r="-14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D6A993BF-886A-E881-2116-5036EA212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55" y="4428695"/>
            <a:ext cx="3240360" cy="242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097D8E8F-B826-C21F-D9F0-ED6F0074A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5" y="4407991"/>
            <a:ext cx="3267977" cy="2450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23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09451-5E23-D0A5-A3A7-6D42096B2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072EDC0-8968-24B0-881A-475D3ECE49D0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815023-9A41-1645-7312-B34D5F051053}"/>
                  </a:ext>
                </a:extLst>
              </p:cNvPr>
              <p:cNvSpPr txBox="1"/>
              <p:nvPr/>
            </p:nvSpPr>
            <p:spPr>
              <a:xfrm>
                <a:off x="273704" y="160986"/>
                <a:ext cx="11461096" cy="5319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5.1 Random walk and Brownian motion</a:t>
                </a:r>
              </a:p>
              <a:p>
                <a:endParaRPr lang="en-US" dirty="0"/>
              </a:p>
              <a:p>
                <a:pPr lvl="0" latinLnBrk="1"/>
                <a:r>
                  <a:rPr lang="en-US" dirty="0"/>
                  <a:t>Def. 5.1 A scalar Brownian motion process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defined as a process such that</a:t>
                </a:r>
              </a:p>
              <a:p>
                <a:pPr lvl="0" latinLnBrk="1"/>
                <a:endParaRPr lang="en-US" dirty="0"/>
              </a:p>
              <a:p>
                <a:pPr marL="342900" lvl="0" indent="-342900" latinLnBrk="1">
                  <a:buAutoNum type="arabicParenR"/>
                </a:pP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≥0}</m:t>
                    </m:r>
                  </m:oMath>
                </a14:m>
                <a:r>
                  <a:rPr lang="en-US" dirty="0"/>
                  <a:t> is a Gaussian random variable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/>
                  <a:t>2)    Mean and variance </a:t>
                </a:r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=0, 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min</m:t>
                      </m:r>
                      <m:r>
                        <a:rPr lang="en-US">
                          <a:latin typeface="Cambria Math"/>
                        </a:rPr>
                        <m:t>⁡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3)  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≥0}</m:t>
                    </m:r>
                  </m:oMath>
                </a14:m>
                <a:r>
                  <a:rPr lang="en-US" dirty="0"/>
                  <a:t> has independent increments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/>
                  <a:t>4) </a:t>
                </a:r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Remark: </a:t>
                </a:r>
              </a:p>
              <a:p>
                <a:r>
                  <a:rPr lang="en-US" dirty="0"/>
                  <a:t> -  </a:t>
                </a:r>
                <a:r>
                  <a:rPr lang="en-US" dirty="0" err="1"/>
                  <a:t>pdf</a:t>
                </a:r>
                <a:r>
                  <a:rPr lang="en-US" dirty="0"/>
                  <a:t> :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</m:ra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815023-9A41-1645-7312-B34D5F05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04" y="160986"/>
                <a:ext cx="11461096" cy="5319726"/>
              </a:xfrm>
              <a:prstGeom prst="rect">
                <a:avLst/>
              </a:prstGeom>
              <a:blipFill>
                <a:blip r:embed="rId2"/>
                <a:stretch>
                  <a:fillRect l="-479" t="-5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03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460DE-3E02-4938-322D-B84B9918B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BC6019-63C7-47C0-9FB2-053C26ED5D08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07DD1C-9DE5-041B-0F13-B620F665F111}"/>
                  </a:ext>
                </a:extLst>
              </p:cNvPr>
              <p:cNvSpPr txBox="1"/>
              <p:nvPr/>
            </p:nvSpPr>
            <p:spPr>
              <a:xfrm>
                <a:off x="175924" y="201259"/>
                <a:ext cx="11101675" cy="646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5.1 Random walk –continue</a:t>
                </a:r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Proposition 5.2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min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Proof: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             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                          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           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] 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                      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r>
                  <a:rPr lang="en-US" i="1" dirty="0">
                    <a:latin typeface="Cambria Math"/>
                  </a:rPr>
                  <a:t>%% Remember </a:t>
                </a:r>
              </a:p>
              <a:p>
                <a:r>
                  <a:rPr lang="en-US" b="0" dirty="0"/>
                  <a:t>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/>
                  </a:rPr>
                  <a:t> </a:t>
                </a:r>
                <a:r>
                  <a:rPr lang="en-US" dirty="0">
                    <a:latin typeface="Cambria Math"/>
                  </a:rPr>
                  <a:t>are not independent   %%</a:t>
                </a:r>
              </a:p>
              <a:p>
                <a:endParaRPr lang="en-US" dirty="0">
                  <a:latin typeface="Cambria Math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>
                    <a:latin typeface="Cambria Math"/>
                  </a:rPr>
                  <a:t>Transition probability (Brownian is a Markov)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US" dirty="0">
                  <a:latin typeface="Cambria Math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US" dirty="0">
                  <a:latin typeface="Cambria Math"/>
                </a:endParaRPr>
              </a:p>
              <a:p>
                <a:endParaRPr lang="en-US" dirty="0">
                  <a:latin typeface="Cambria Math"/>
                </a:endParaRPr>
              </a:p>
              <a:p>
                <a:endParaRPr lang="en-US" b="0" dirty="0">
                  <a:latin typeface="Cambria Math"/>
                </a:endParaRPr>
              </a:p>
              <a:p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07DD1C-9DE5-041B-0F13-B620F665F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24" y="201259"/>
                <a:ext cx="11101675" cy="6469015"/>
              </a:xfrm>
              <a:prstGeom prst="rect">
                <a:avLst/>
              </a:prstGeom>
              <a:blipFill>
                <a:blip r:embed="rId2"/>
                <a:stretch>
                  <a:fillRect l="-494" t="-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1">
            <a:extLst>
              <a:ext uri="{FF2B5EF4-FFF2-40B4-BE49-F238E27FC236}">
                <a16:creationId xmlns:a16="http://schemas.microsoft.com/office/drawing/2014/main" id="{2E4C55FA-21D9-B7E8-C7A5-96AFDEAABC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47" y="4947051"/>
            <a:ext cx="3312368" cy="9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4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479A8-D845-C56E-B33D-ED540A0DF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FCC822-3BDA-4E28-D45C-68597C8D3461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2E9ABC-DF4F-05A5-F421-9A1C5481DF07}"/>
                  </a:ext>
                </a:extLst>
              </p:cNvPr>
              <p:cNvSpPr txBox="1"/>
              <p:nvPr/>
            </p:nvSpPr>
            <p:spPr>
              <a:xfrm>
                <a:off x="207977" y="104056"/>
                <a:ext cx="7344816" cy="4952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5.2 mean square calculus</a:t>
                </a:r>
              </a:p>
              <a:p>
                <a:endParaRPr lang="en-US" dirty="0"/>
              </a:p>
              <a:p>
                <a:r>
                  <a:rPr lang="en-US" dirty="0"/>
                  <a:t>In deterministic </a:t>
                </a:r>
              </a:p>
              <a:p>
                <a:endParaRPr lang="en-US" dirty="0"/>
              </a:p>
              <a:p>
                <a:pPr marL="285750" lvl="0" indent="-285750" latinLnBrk="1">
                  <a:buFont typeface="Arial" pitchFamily="34" charset="0"/>
                  <a:buChar char="•"/>
                </a:pPr>
                <a:r>
                  <a:rPr lang="en-US" dirty="0"/>
                  <a:t>Convergent, limit  :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𝐿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∀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ϵ</m:t>
                    </m:r>
                    <m:r>
                      <a:rPr lang="en-US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, there is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δ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h𝑜𝑙𝑑𝑠</m:t>
                      </m:r>
                      <m:r>
                        <a:rPr lang="en-US" i="1">
                          <a:latin typeface="Cambria Math"/>
                        </a:rPr>
                        <m:t>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𝜖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/>
                  <a:t>Def. 5.3 A function is continuous at a point,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</m:oMath>
                </a14:m>
                <a:r>
                  <a:rPr lang="en-US" dirty="0"/>
                  <a:t>, if and only if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/>
                  <a:t>Def.5.4 A function is differentiable at a point,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</m:oMath>
                </a14:m>
                <a:r>
                  <a:rPr lang="en-US" dirty="0"/>
                  <a:t>, if and only if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2E9ABC-DF4F-05A5-F421-9A1C5481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77" y="104056"/>
                <a:ext cx="7344816" cy="4952125"/>
              </a:xfrm>
              <a:prstGeom prst="rect">
                <a:avLst/>
              </a:prstGeom>
              <a:blipFill>
                <a:blip r:embed="rId2"/>
                <a:stretch>
                  <a:fillRect l="-664" t="-6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07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AE45-C724-1497-B2B9-C9C9BA1DC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609987C-3F6B-6491-D8A3-B78ED1EE83AE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771B8F-E1F9-C568-3707-08CA3E032B5B}"/>
                  </a:ext>
                </a:extLst>
              </p:cNvPr>
              <p:cNvSpPr txBox="1"/>
              <p:nvPr/>
            </p:nvSpPr>
            <p:spPr>
              <a:xfrm>
                <a:off x="312642" y="82285"/>
                <a:ext cx="8064896" cy="386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5.2 mean square calculus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Def. 5.5 random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𝑝𝑟𝑜𝑏𝑎𝑏𝑖𝑙𝑖𝑡𝑦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 , 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→∞ 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: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Def. 5.7 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→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𝒎𝒆𝒂𝒏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𝒔𝒒𝒖𝒂𝒓𝒆</m:t>
                    </m:r>
                    <m:r>
                      <a:rPr lang="en-US" b="1" i="1" smtClean="0">
                        <a:latin typeface="Cambria Math"/>
                      </a:rPr>
                      <m:t>   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771B8F-E1F9-C568-3707-08CA3E03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42" y="82285"/>
                <a:ext cx="8064896" cy="3866058"/>
              </a:xfrm>
              <a:prstGeom prst="rect">
                <a:avLst/>
              </a:prstGeom>
              <a:blipFill>
                <a:blip r:embed="rId2"/>
                <a:stretch>
                  <a:fillRect l="-605"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0AB7A0-1C0E-5C35-F0DD-D91B20E72DA8}"/>
                  </a:ext>
                </a:extLst>
              </p:cNvPr>
              <p:cNvSpPr txBox="1"/>
              <p:nvPr/>
            </p:nvSpPr>
            <p:spPr>
              <a:xfrm>
                <a:off x="323528" y="4147458"/>
                <a:ext cx="85689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/>
                  <a:t>Terminology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covariance: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xx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τ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𝜏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correlation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xx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0AB7A0-1C0E-5C35-F0DD-D91B20E7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147458"/>
                <a:ext cx="8568952" cy="1754326"/>
              </a:xfrm>
              <a:prstGeom prst="rect">
                <a:avLst/>
              </a:prstGeom>
              <a:blipFill>
                <a:blip r:embed="rId3"/>
                <a:stretch>
                  <a:fillRect l="-569" t="-1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84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17013-A76D-CB28-0841-2D8A75400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7A182F8-E5D6-2502-2A62-F70E22735260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E4581445-15B4-CBEE-1EE7-90C80A46E969}"/>
                  </a:ext>
                </a:extLst>
              </p:cNvPr>
              <p:cNvSpPr/>
              <p:nvPr/>
            </p:nvSpPr>
            <p:spPr>
              <a:xfrm>
                <a:off x="114196" y="158484"/>
                <a:ext cx="11664145" cy="4125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5.2 mean square calculus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/>
                  <a:t>Theorem 5.12 </a:t>
                </a:r>
              </a:p>
              <a:p>
                <a:pPr latinLnBrk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 is mean square continuous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xx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continuous</a:t>
                </a:r>
                <a:r>
                  <a:rPr lang="en-US" dirty="0"/>
                  <a:t> at the diagonal point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/>
                  <a:t>Theorem 5.14 :</a:t>
                </a:r>
              </a:p>
              <a:p>
                <a:pPr lvl="0" latinLnBrk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mean square differentiable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𝜕𝜏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exist</a:t>
                </a:r>
                <a:r>
                  <a:rPr lang="en-US" dirty="0"/>
                  <a:t>s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0" latinLnBrk="1"/>
                <a:endParaRPr lang="en-US" dirty="0"/>
              </a:p>
              <a:p>
                <a:pPr marL="285750" lvl="0" indent="-285750" latinLnBrk="1">
                  <a:buFont typeface="Wingdings" pitchFamily="2" charset="2"/>
                  <a:buChar char="Ø"/>
                </a:pPr>
                <a:r>
                  <a:rPr lang="en-US" dirty="0"/>
                  <a:t>Example 5.17 : Brownian Motion is mean-square continuous</a:t>
                </a:r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dirty="0"/>
                  <a:t>Proof: The correlation of Brownian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xx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min</m:t>
                    </m:r>
                    <m:r>
                      <a:rPr lang="en-US">
                        <a:latin typeface="Cambria Math"/>
                      </a:rPr>
                      <m:t>⁡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𝜏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τ</m:t>
                    </m:r>
                    <m:r>
                      <a:rPr lang="en-US">
                        <a:latin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xx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which is continuous , which implies the Brownian is continuous in mean square sense </a:t>
                </a:r>
              </a:p>
              <a:p>
                <a:pPr lvl="0" latinLnBrk="1"/>
                <a:endParaRPr lang="en-US" dirty="0"/>
              </a:p>
            </p:txBody>
          </p:sp>
        </mc:Choice>
        <mc:Fallback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E4581445-15B4-CBEE-1EE7-90C80A46E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96" y="158484"/>
                <a:ext cx="11664145" cy="4125168"/>
              </a:xfrm>
              <a:prstGeom prst="rect">
                <a:avLst/>
              </a:prstGeom>
              <a:blipFill>
                <a:blip r:embed="rId2"/>
                <a:stretch>
                  <a:fillRect l="-470" t="-8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53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14940</TotalTime>
  <Words>2032</Words>
  <Application>Microsoft Office PowerPoint</Application>
  <PresentationFormat>와이드스크린</PresentationFormat>
  <Paragraphs>347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snkim Kim</dc:creator>
  <cp:lastModifiedBy>snkim Kim</cp:lastModifiedBy>
  <cp:revision>31</cp:revision>
  <dcterms:created xsi:type="dcterms:W3CDTF">2024-10-29T08:45:16Z</dcterms:created>
  <dcterms:modified xsi:type="dcterms:W3CDTF">2024-12-11T11:37:12Z</dcterms:modified>
</cp:coreProperties>
</file>