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9" r:id="rId2"/>
    <p:sldId id="290" r:id="rId3"/>
    <p:sldId id="291" r:id="rId4"/>
    <p:sldId id="293" r:id="rId5"/>
    <p:sldId id="292" r:id="rId6"/>
    <p:sldId id="300" r:id="rId7"/>
    <p:sldId id="301" r:id="rId8"/>
    <p:sldId id="302" r:id="rId9"/>
    <p:sldId id="303" r:id="rId10"/>
    <p:sldId id="297" r:id="rId11"/>
    <p:sldId id="298" r:id="rId12"/>
    <p:sldId id="304" r:id="rId13"/>
    <p:sldId id="299" r:id="rId14"/>
    <p:sldId id="29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2" autoAdjust="0"/>
    <p:restoredTop sz="94784" autoAdjust="0"/>
  </p:normalViewPr>
  <p:slideViewPr>
    <p:cSldViewPr>
      <p:cViewPr>
        <p:scale>
          <a:sx n="100" d="100"/>
          <a:sy n="100" d="100"/>
        </p:scale>
        <p:origin x="8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EFDBD-EE22-4FC1-8F3E-AE73B103B15E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76AFA-056C-4C44-8DC9-485A6CCD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10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48CDD-3019-A938-59A5-E4835853C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4B4887-9444-49DD-5447-62C54AE6E8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EA8242-0C7C-424F-858F-49CE985AD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79453-B7BC-E945-1D0E-20FDA0EFB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76AFA-056C-4C44-8DC9-485A6CCD77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54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CB608-8BBA-EC3D-40A0-EDBBEFC52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808F5D-2C4E-FF43-5FFE-D9F924DDB8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BB71E8-1EA7-00AC-3DAE-79AB2C583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D0E9F-0A17-24B5-D218-FE14985E2B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76AFA-056C-4C44-8DC9-485A6CCD77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00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3A621-40CC-1BBF-1BF0-5ED2AD64B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7F2A4C-CC9C-B3A9-29EE-79E2F12618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79733D-A2F2-7212-E076-75B6968B3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64580-CE8A-6F57-4839-772A1B618A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76AFA-056C-4C44-8DC9-485A6CCD77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5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7F423-DEA0-9DD7-A1E4-7AD2C6D5E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47249B-BE65-6AC5-41F9-55CD691D2B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18B7E2-ADE4-CD80-AC43-2436CA9174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42800-9919-00D8-6E54-F06AD2DB6C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76AFA-056C-4C44-8DC9-485A6CCD77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63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B52A6-D99C-99D7-4994-F4A638303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CEBFA8-A155-2961-F4F3-420D2453B2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82182D-6347-8344-AFA9-F32CC25FE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6A927-A672-7279-598D-3D508F6A34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76AFA-056C-4C44-8DC9-485A6CCD77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98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A0492-5435-9875-7D34-60D453756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6FDF9E-0D49-4ADB-4788-E7B4C95345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87B4A5-0EA6-0D45-A263-2E67173F9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D31DB-56F4-CAD0-F9D0-41FDD6F207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76AFA-056C-4C44-8DC9-485A6CCD77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4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D70EB-A432-2486-1243-8639F949F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E1F883-5C5D-0642-2C00-41F4533C4F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301D5D-455E-F2BE-5C4F-0874799BC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97A9F-5F73-A2B9-94DF-9393764D93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76AFA-056C-4C44-8DC9-485A6CCD77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45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29890-16E1-23F3-AEC8-7407226A6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47873A-5F97-A1BD-A0FB-E5A62FB7DC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630B3D-D396-6A14-0BF0-023F9DB665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F2D41-44BE-802C-F08A-F337010C6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76AFA-056C-4C44-8DC9-485A6CCD77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24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865B2-E1B3-AA89-0048-7D8B92BC1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086BAD-A64D-D1C0-82A0-95ADD621EF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048A14-E402-2C54-B889-DDADC3E411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5C34C-4C45-7976-5D30-A4C9827C90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76AFA-056C-4C44-8DC9-485A6CCD77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9547E-35FC-B2A8-BE96-280906BA9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52676A-6D73-9B92-05AA-458001251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990255-0755-45E7-572C-13E751506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EF286-D2BC-A4D8-0DF6-DC87D1353A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76AFA-056C-4C44-8DC9-485A6CCD77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94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0BF13-94A5-BBF7-07DE-2326ED132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03DAC-FB0B-4625-A9CF-92C6CC465B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E2C5E1-BD13-AC8F-D139-E3AADA103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13412-B6FD-1866-1527-F6BB4067B4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76AFA-056C-4C44-8DC9-485A6CCD77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86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A980E-8720-54EE-9541-B56AE9309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77A4A1-E2C2-314C-35E2-815EA7BAD4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094A78-0E1A-8E86-AEAB-2681D1BC43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CEEC7-DA1D-F58C-970E-F125968F75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76AFA-056C-4C44-8DC9-485A6CCD77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67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966CB-2322-2A6F-2044-FDB7D38F8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67A354-4635-BDF2-D777-9B3091FC47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2814A0-0A43-BEE1-AD21-2467C0A01B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11935-00AC-6EE1-A2EE-E64023EF47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76AFA-056C-4C44-8DC9-485A6CCD77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7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7A9-F871-40E2-9486-9B228A72D7D8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1FEE-05F6-4151-B6A2-55C8C610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8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7A9-F871-40E2-9486-9B228A72D7D8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1FEE-05F6-4151-B6A2-55C8C610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7A9-F871-40E2-9486-9B228A72D7D8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1FEE-05F6-4151-B6A2-55C8C610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0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7A9-F871-40E2-9486-9B228A72D7D8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1FEE-05F6-4151-B6A2-55C8C610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6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7A9-F871-40E2-9486-9B228A72D7D8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1FEE-05F6-4151-B6A2-55C8C610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7A9-F871-40E2-9486-9B228A72D7D8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1FEE-05F6-4151-B6A2-55C8C610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3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7A9-F871-40E2-9486-9B228A72D7D8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1FEE-05F6-4151-B6A2-55C8C610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9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7A9-F871-40E2-9486-9B228A72D7D8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1FEE-05F6-4151-B6A2-55C8C610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9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7A9-F871-40E2-9486-9B228A72D7D8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1FEE-05F6-4151-B6A2-55C8C610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5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7A9-F871-40E2-9486-9B228A72D7D8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1FEE-05F6-4151-B6A2-55C8C610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7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7A9-F871-40E2-9486-9B228A72D7D8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1FEE-05F6-4151-B6A2-55C8C610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0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8E7A9-F871-40E2-9486-9B228A72D7D8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51FEE-05F6-4151-B6A2-55C8C610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7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188D9-7B52-CA05-DF8E-BDEB29BD8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D91740B-A48E-6042-5BD3-10FE8DC82AE4}"/>
              </a:ext>
            </a:extLst>
          </p:cNvPr>
          <p:cNvCxnSpPr>
            <a:cxnSpLocks/>
          </p:cNvCxnSpPr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DC6F3E-4C46-C071-3ACE-B1B5D61F3FDD}"/>
              </a:ext>
            </a:extLst>
          </p:cNvPr>
          <p:cNvSpPr txBox="1"/>
          <p:nvPr/>
        </p:nvSpPr>
        <p:spPr>
          <a:xfrm>
            <a:off x="179512" y="1904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Ch.6 continuous-Time Gauss-Markov Systems:    </a:t>
            </a:r>
          </a:p>
          <a:p>
            <a:endParaRPr lang="en-US" altLang="ko-KR" dirty="0"/>
          </a:p>
          <a:p>
            <a:r>
              <a:rPr lang="en-US" altLang="ko-KR" b="1" dirty="0"/>
              <a:t>6.1 The Continuous- Time Kalman Filter</a:t>
            </a:r>
          </a:p>
          <a:p>
            <a:endParaRPr lang="en-US" altLang="ko-KR" b="1" dirty="0"/>
          </a:p>
          <a:p>
            <a:r>
              <a:rPr lang="en-US" altLang="ko-KR" b="1" dirty="0"/>
              <a:t>6.2 Properties of the continuous-time </a:t>
            </a:r>
            <a:r>
              <a:rPr lang="en-US" altLang="ko-KR" b="1" dirty="0" err="1"/>
              <a:t>Riccati</a:t>
            </a:r>
            <a:r>
              <a:rPr lang="en-US" altLang="ko-KR" b="1" dirty="0"/>
              <a:t> equation</a:t>
            </a:r>
          </a:p>
          <a:p>
            <a:endParaRPr lang="en-US" altLang="ko-KR" dirty="0"/>
          </a:p>
          <a:p>
            <a:r>
              <a:rPr lang="en-US" altLang="ko-KR" dirty="0"/>
              <a:t>6.3 Stationarity</a:t>
            </a:r>
          </a:p>
          <a:p>
            <a:endParaRPr lang="en-US" altLang="ko-KR" dirty="0"/>
          </a:p>
          <a:p>
            <a:r>
              <a:rPr lang="en-US" altLang="ko-KR" dirty="0"/>
              <a:t>6.4 Power Spectral Densities</a:t>
            </a:r>
          </a:p>
          <a:p>
            <a:endParaRPr lang="en-US" altLang="ko-KR" dirty="0"/>
          </a:p>
          <a:p>
            <a:r>
              <a:rPr lang="en-US" altLang="ko-KR" dirty="0"/>
              <a:t>6.5 Continuous-time Linear Systems Driven by Stationary Signals</a:t>
            </a:r>
          </a:p>
          <a:p>
            <a:endParaRPr lang="en-US" altLang="ko-KR" dirty="0"/>
          </a:p>
          <a:p>
            <a:r>
              <a:rPr lang="en-US" altLang="ko-KR" dirty="0"/>
              <a:t>6.6 Discrete-Time Linear Systems Driven by Stationary  Random Processes</a:t>
            </a:r>
          </a:p>
          <a:p>
            <a:endParaRPr lang="en-US" altLang="ko-KR" dirty="0"/>
          </a:p>
          <a:p>
            <a:r>
              <a:rPr lang="en-US" altLang="ko-KR" dirty="0"/>
              <a:t>6.6 </a:t>
            </a:r>
            <a:r>
              <a:rPr lang="en-US" altLang="ko-KR" b="1" dirty="0"/>
              <a:t>The Steady State Kalman Filter</a:t>
            </a:r>
            <a:r>
              <a:rPr lang="en-US" altLang="ko-KR" dirty="0"/>
              <a:t>: The Wiener Filter</a:t>
            </a:r>
          </a:p>
          <a:p>
            <a:r>
              <a:rPr lang="en-US" altLang="ko-KR" dirty="0"/>
              <a:t>                                                          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1275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BA74F-85C5-0FFF-A048-3751618A6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DD30F16-70F9-C140-69CC-07ECDEBF2B78}"/>
              </a:ext>
            </a:extLst>
          </p:cNvPr>
          <p:cNvCxnSpPr>
            <a:cxnSpLocks/>
          </p:cNvCxnSpPr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96FD36-62AA-9C31-30ED-4264F028F5E8}"/>
                  </a:ext>
                </a:extLst>
              </p:cNvPr>
              <p:cNvSpPr txBox="1"/>
              <p:nvPr/>
            </p:nvSpPr>
            <p:spPr>
              <a:xfrm>
                <a:off x="251520" y="188640"/>
                <a:ext cx="8136904" cy="669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7. 1 Linearized  Kalman Filter</a:t>
                </a:r>
              </a:p>
              <a:p>
                <a:endParaRPr lang="en-US" dirty="0"/>
              </a:p>
              <a:p>
                <a:r>
                  <a:rPr lang="en-US" dirty="0"/>
                  <a:t>Consider a non-linear stochastic differential equation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Assume a perturbation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By Taylor series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,…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small in mean-square sense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Here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linearized equation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a similar way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𝑑𝑣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dirty="0">
                    <a:sym typeface="Wingdings" panose="05000000000000000000" pitchFamily="2" charset="2"/>
                  </a:rPr>
                  <a:t> Linearized Kalman Filter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96FD36-62AA-9C31-30ED-4264F028F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88640"/>
                <a:ext cx="8136904" cy="6695294"/>
              </a:xfrm>
              <a:prstGeom prst="rect">
                <a:avLst/>
              </a:prstGeom>
              <a:blipFill>
                <a:blip r:embed="rId3"/>
                <a:stretch>
                  <a:fillRect l="-599" t="-546" b="-5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30AED1-ABAE-5813-13CD-77A578901D54}"/>
                  </a:ext>
                </a:extLst>
              </p:cNvPr>
              <p:cNvSpPr txBox="1"/>
              <p:nvPr/>
            </p:nvSpPr>
            <p:spPr>
              <a:xfrm>
                <a:off x="1043608" y="1196752"/>
                <a:ext cx="598625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30AED1-ABAE-5813-13CD-77A578901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196752"/>
                <a:ext cx="5986254" cy="553998"/>
              </a:xfrm>
              <a:prstGeom prst="rect">
                <a:avLst/>
              </a:prstGeom>
              <a:blipFill>
                <a:blip r:embed="rId4"/>
                <a:stretch>
                  <a:fillRect l="-2342" t="-2198" b="-252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238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42CF3-FBB4-1FE3-8F5A-287866E49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0E90A3C-6FF8-2CB6-83CD-1F40C222074A}"/>
              </a:ext>
            </a:extLst>
          </p:cNvPr>
          <p:cNvCxnSpPr>
            <a:cxnSpLocks/>
          </p:cNvCxnSpPr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6AF77CE-638E-6B56-C6C2-66D6B3296AE9}"/>
                  </a:ext>
                </a:extLst>
              </p:cNvPr>
              <p:cNvSpPr txBox="1"/>
              <p:nvPr/>
            </p:nvSpPr>
            <p:spPr>
              <a:xfrm>
                <a:off x="251520" y="188640"/>
                <a:ext cx="8136904" cy="5913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7.2  The Extended Kalman Filter- Continuous</a:t>
                </a:r>
              </a:p>
              <a:p>
                <a:endParaRPr lang="en-US" dirty="0"/>
              </a:p>
              <a:p>
                <a:r>
                  <a:rPr lang="en-US" dirty="0"/>
                  <a:t>Consider a non-linear stochastic differential equation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dynamics are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 err="1"/>
                  <a:t>Riccati</a:t>
                </a:r>
                <a:r>
                  <a:rPr lang="en-US" dirty="0"/>
                  <a:t> solution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is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𝐺𝑊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where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%% in contrast to discrete Kalman which has Prediction and Update stage, </a:t>
                </a:r>
              </a:p>
              <a:p>
                <a:r>
                  <a:rPr lang="en-US" dirty="0"/>
                  <a:t>       there is no prediction/update.   %%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6AF77CE-638E-6B56-C6C2-66D6B3296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88640"/>
                <a:ext cx="8136904" cy="5913991"/>
              </a:xfrm>
              <a:prstGeom prst="rect">
                <a:avLst/>
              </a:prstGeom>
              <a:blipFill>
                <a:blip r:embed="rId3"/>
                <a:stretch>
                  <a:fillRect l="-599" t="-619" b="-7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578DB3-4BF5-3DBC-661B-9FA9404D18E9}"/>
                  </a:ext>
                </a:extLst>
              </p:cNvPr>
              <p:cNvSpPr txBox="1"/>
              <p:nvPr/>
            </p:nvSpPr>
            <p:spPr>
              <a:xfrm>
                <a:off x="1043608" y="1196752"/>
                <a:ext cx="598625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578DB3-4BF5-3DBC-661B-9FA9404D1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196752"/>
                <a:ext cx="5986254" cy="553998"/>
              </a:xfrm>
              <a:prstGeom prst="rect">
                <a:avLst/>
              </a:prstGeom>
              <a:blipFill>
                <a:blip r:embed="rId4"/>
                <a:stretch>
                  <a:fillRect t="-21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711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B5B4C-C3D0-0EA2-6127-17613B99F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478E36A-1970-4764-DBFA-5B0554125DE9}"/>
              </a:ext>
            </a:extLst>
          </p:cNvPr>
          <p:cNvCxnSpPr>
            <a:cxnSpLocks/>
          </p:cNvCxnSpPr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8C5DBE-8254-EB5C-33F4-9845BE5A9EA5}"/>
                  </a:ext>
                </a:extLst>
              </p:cNvPr>
              <p:cNvSpPr txBox="1"/>
              <p:nvPr/>
            </p:nvSpPr>
            <p:spPr>
              <a:xfrm>
                <a:off x="179512" y="188640"/>
                <a:ext cx="8136904" cy="5991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7.2  The Extended Kalman Filter- Discrete(Iterative)</a:t>
                </a:r>
              </a:p>
              <a:p>
                <a:endParaRPr lang="en-US" dirty="0"/>
              </a:p>
              <a:p>
                <a:r>
                  <a:rPr lang="en-US" dirty="0"/>
                  <a:t>Consider a non-linear stochastic difference equation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 Linearize :</a:t>
                </a:r>
              </a:p>
              <a:p>
                <a:r>
                  <a:rPr lang="en-US" dirty="0"/>
                  <a:t>   		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: 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- Prediction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b="0" i="0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- Update(Estimate)</a:t>
                </a:r>
              </a:p>
              <a:p>
                <a:endParaRPr lang="en-US" dirty="0"/>
              </a:p>
              <a:p>
                <a:r>
                  <a:rPr lang="en-US" dirty="0"/>
                  <a:t>                    	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8C5DBE-8254-EB5C-33F4-9845BE5A9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8640"/>
                <a:ext cx="8136904" cy="5991320"/>
              </a:xfrm>
              <a:prstGeom prst="rect">
                <a:avLst/>
              </a:prstGeom>
              <a:blipFill>
                <a:blip r:embed="rId3"/>
                <a:stretch>
                  <a:fillRect l="-599" t="-6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CD6BD0-0A74-935A-6DAE-39E4693D0D93}"/>
                  </a:ext>
                </a:extLst>
              </p:cNvPr>
              <p:cNvSpPr txBox="1"/>
              <p:nvPr/>
            </p:nvSpPr>
            <p:spPr>
              <a:xfrm>
                <a:off x="827584" y="1124744"/>
                <a:ext cx="4152932" cy="5896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CD6BD0-0A74-935A-6DAE-39E4693D0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124744"/>
                <a:ext cx="4152932" cy="5896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490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940C2-761D-57A2-9EDA-7F2D1A532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E03504E-65DB-3356-2237-C8A544254E47}"/>
              </a:ext>
            </a:extLst>
          </p:cNvPr>
          <p:cNvCxnSpPr>
            <a:cxnSpLocks/>
          </p:cNvCxnSpPr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710C5F-86F0-24E1-864A-DF3ED63B1DC9}"/>
                  </a:ext>
                </a:extLst>
              </p:cNvPr>
              <p:cNvSpPr txBox="1"/>
              <p:nvPr/>
            </p:nvSpPr>
            <p:spPr>
              <a:xfrm>
                <a:off x="323528" y="188640"/>
                <a:ext cx="8136904" cy="6212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7.4  Filter Divergence (Ch.7.3 – skip)   </a:t>
                </a:r>
              </a:p>
              <a:p>
                <a:endParaRPr lang="en-US" dirty="0"/>
              </a:p>
              <a:p>
                <a:r>
                  <a:rPr lang="en-US" dirty="0"/>
                  <a:t>Ch.7.4.1 What is divergence?</a:t>
                </a:r>
              </a:p>
              <a:p>
                <a:r>
                  <a:rPr lang="en-US" dirty="0"/>
                  <a:t>    divergence if the actual estimation error  &gt; the predicted error                </a:t>
                </a:r>
              </a:p>
              <a:p>
                <a:r>
                  <a:rPr lang="en-US" dirty="0"/>
                  <a:t>Ch.7.4.2 The role of process noise weighting in SS</a:t>
                </a:r>
              </a:p>
              <a:p>
                <a:r>
                  <a:rPr lang="en-US" dirty="0"/>
                  <a:t> 1. Concept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b="1" dirty="0"/>
                  <a:t>Let  e-value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b="1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𝐞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𝐯𝐞𝐜𝐭𝐨𝐫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Pre- post multiply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0=2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𝐶𝑃𝑣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stable,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</a:t>
                </a:r>
                <a:r>
                  <a:rPr lang="en-US" dirty="0">
                    <a:sym typeface="Wingdings" panose="05000000000000000000" pitchFamily="2" charset="2"/>
                  </a:rPr>
                  <a:t>  it is necessary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𝑃𝑣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=0 </m:t>
                    </m:r>
                  </m:oMath>
                </a14:m>
                <a:r>
                  <a:rPr lang="en-US" b="0" dirty="0"/>
                  <a:t>	</a:t>
                </a:r>
              </a:p>
              <a:p>
                <a:r>
                  <a:rPr lang="en-US" dirty="0"/>
                  <a:t>   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𝑃𝑣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 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</a:t>
                </a:r>
                <a:r>
                  <a:rPr lang="en-US" dirty="0">
                    <a:sym typeface="Wingdings" panose="05000000000000000000" pitchFamily="2" charset="2"/>
                  </a:rPr>
                  <a:t> even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</m:t>
                    </m:r>
                  </m:oMath>
                </a14:m>
                <a:r>
                  <a:rPr lang="en-US" dirty="0"/>
                  <a:t> is large, it may be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 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= 0</a:t>
                </a:r>
              </a:p>
              <a:p>
                <a:r>
                  <a:rPr lang="en-US" dirty="0"/>
                  <a:t>    </a:t>
                </a:r>
                <a:r>
                  <a:rPr lang="en-US" dirty="0">
                    <a:sym typeface="Wingdings" panose="05000000000000000000" pitchFamily="2" charset="2"/>
                  </a:rPr>
                  <a:t> the error may diverge 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     insufficient perturbation due to the process noise.</a:t>
                </a:r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710C5F-86F0-24E1-864A-DF3ED63B1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88640"/>
                <a:ext cx="8136904" cy="6212085"/>
              </a:xfrm>
              <a:prstGeom prst="rect">
                <a:avLst/>
              </a:prstGeom>
              <a:blipFill>
                <a:blip r:embed="rId3"/>
                <a:stretch>
                  <a:fillRect l="-599" t="-589" b="-6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465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82CB6-BB3A-4EBE-E97D-FC815D2E4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C6D0706-2E18-D9A9-94B5-3B3C37AB5285}"/>
              </a:ext>
            </a:extLst>
          </p:cNvPr>
          <p:cNvCxnSpPr>
            <a:cxnSpLocks/>
          </p:cNvCxnSpPr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EF060A-F143-4D64-423D-F51D40ABEFF2}"/>
                  </a:ext>
                </a:extLst>
              </p:cNvPr>
              <p:cNvSpPr txBox="1"/>
              <p:nvPr/>
            </p:nvSpPr>
            <p:spPr>
              <a:xfrm>
                <a:off x="179512" y="116632"/>
                <a:ext cx="8568952" cy="509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Ch.7.4.3 Divergence </a:t>
                </a:r>
              </a:p>
              <a:p>
                <a:endParaRPr lang="en-US" dirty="0"/>
              </a:p>
              <a:p>
                <a:r>
                  <a:rPr lang="en-US" dirty="0"/>
                  <a:t>  Suppose the real system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𝐹𝑥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/>
              </a:p>
              <a:p>
                <a:pPr lvl="0" latinLnBrk="1"/>
                <a:r>
                  <a:rPr lang="en-US" dirty="0"/>
                  <a:t>  The (designed model mismatched ) filter is</a:t>
                </a:r>
              </a:p>
              <a:p>
                <a:pPr lvl="0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b="0" dirty="0"/>
              </a:p>
              <a:p>
                <a:pPr lvl="0" latinLnBrk="1"/>
                <a:r>
                  <a:rPr lang="en-US" dirty="0"/>
                  <a:t>	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/>
              </a:p>
              <a:p>
                <a:pPr lvl="0" latinLnBrk="1"/>
                <a:r>
                  <a:rPr lang="en-US" b="0" dirty="0"/>
                  <a:t>	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pPr lvl="0" latinLnBrk="1"/>
                <a:r>
                  <a:rPr lang="en-US" dirty="0"/>
                  <a:t>  Theorem 7.2  The closed-loop Kalman filter matrix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, has a zero e-values </a:t>
                </a:r>
                <a:r>
                  <a:rPr lang="en-US" dirty="0" err="1">
                    <a:sym typeface="Wingdings" panose="05000000000000000000" pitchFamily="2" charset="2"/>
                  </a:rPr>
                  <a:t>iff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</a:p>
              <a:p>
                <a:pPr lvl="0" latinLnBrk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𝑊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 have a common null vector. </a:t>
                </a:r>
              </a:p>
              <a:p>
                <a:pPr lvl="0" latinLnBrk="1"/>
                <a:r>
                  <a:rPr lang="en-US" dirty="0">
                    <a:sym typeface="Wingdings" panose="05000000000000000000" pitchFamily="2" charset="2"/>
                  </a:rPr>
                  <a:t> In order not to have a zero e-values, </a:t>
                </a:r>
                <a:r>
                  <a:rPr lang="en-US" b="1" dirty="0">
                    <a:sym typeface="Wingdings" panose="05000000000000000000" pitchFamily="2" charset="2"/>
                  </a:rPr>
                  <a:t>it may insert additional process noise</a:t>
                </a:r>
                <a:r>
                  <a:rPr lang="en-US" dirty="0">
                    <a:sym typeface="Wingdings" panose="05000000000000000000" pitchFamily="2" charset="2"/>
                  </a:rPr>
                  <a:t>. </a:t>
                </a:r>
              </a:p>
              <a:p>
                <a:pPr lvl="0" latinLnBrk="1"/>
                <a:endParaRPr lang="en-US" dirty="0">
                  <a:sym typeface="Wingdings" panose="05000000000000000000" pitchFamily="2" charset="2"/>
                </a:endParaRPr>
              </a:p>
              <a:p>
                <a:pPr lvl="0" latinLnBrk="1"/>
                <a:r>
                  <a:rPr lang="en-US" dirty="0">
                    <a:sym typeface="Wingdings" panose="05000000000000000000" pitchFamily="2" charset="2"/>
                  </a:rPr>
                  <a:t>%% </a:t>
                </a:r>
              </a:p>
              <a:p>
                <a:pPr lvl="0" latinLnBrk="1"/>
                <a:r>
                  <a:rPr lang="en-US" dirty="0">
                    <a:sym typeface="Wingdings" panose="05000000000000000000" pitchFamily="2" charset="2"/>
                  </a:rPr>
                  <a:t>  - Mismatched model estimator may cause a divergence</a:t>
                </a:r>
              </a:p>
              <a:p>
                <a:pPr lvl="0" latinLnBrk="1"/>
                <a:r>
                  <a:rPr lang="en-US" dirty="0">
                    <a:sym typeface="Wingdings" panose="05000000000000000000" pitchFamily="2" charset="2"/>
                  </a:rPr>
                  <a:t>  - Linearization of a non-linear system may cause divergence</a:t>
                </a:r>
              </a:p>
              <a:p>
                <a:pPr lvl="0" latinLnBrk="1"/>
                <a:endParaRPr lang="en-US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EF060A-F143-4D64-423D-F51D40ABE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6632"/>
                <a:ext cx="8568952" cy="5095690"/>
              </a:xfrm>
              <a:prstGeom prst="rect">
                <a:avLst/>
              </a:prstGeom>
              <a:blipFill>
                <a:blip r:embed="rId3"/>
                <a:stretch>
                  <a:fillRect l="-569" t="-5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0837EC59-ACF9-2885-6B43-9CB659EE9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7" y="4899898"/>
            <a:ext cx="86963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9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039F0-D62E-2F64-9964-3D8FD5130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45C811-8FAC-9411-0C16-3ECC6C0A8776}"/>
              </a:ext>
            </a:extLst>
          </p:cNvPr>
          <p:cNvCxnSpPr>
            <a:cxnSpLocks/>
          </p:cNvCxnSpPr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9479507-2782-8927-3470-92F395B1BD44}"/>
              </a:ext>
            </a:extLst>
          </p:cNvPr>
          <p:cNvSpPr txBox="1"/>
          <p:nvPr/>
        </p:nvSpPr>
        <p:spPr>
          <a:xfrm>
            <a:off x="107504" y="87015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6.1 The Continuous- Time Kalman Filter(Kalman-Bucy Filter)</a:t>
            </a:r>
          </a:p>
          <a:p>
            <a:endParaRPr lang="en-US" altLang="ko-KR" dirty="0"/>
          </a:p>
          <a:p>
            <a:r>
              <a:rPr lang="en-US" altLang="ko-KR" dirty="0"/>
              <a:t> 		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CCCB0-071A-CEB8-437D-6F28C29AE0C5}"/>
                  </a:ext>
                </a:extLst>
              </p:cNvPr>
              <p:cNvSpPr txBox="1"/>
              <p:nvPr/>
            </p:nvSpPr>
            <p:spPr>
              <a:xfrm>
                <a:off x="107504" y="764704"/>
                <a:ext cx="8534813" cy="36781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dx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t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i="1">
                          <a:latin typeface="Cambria Math"/>
                        </a:rPr>
                        <m:t>=</m:t>
                      </m:r>
                      <m:r>
                        <a:rPr lang="en-US" altLang="ko-KR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𝑑𝑡</m:t>
                      </m:r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r>
                        <a:rPr lang="en-US" altLang="ko-KR" i="1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/>
                        </a:rPr>
                        <m:t>dz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i="1">
                          <a:latin typeface="Cambria Math"/>
                        </a:rPr>
                        <m:t>=</m:t>
                      </m:r>
                      <m:r>
                        <a:rPr lang="en-US" altLang="ko-KR" i="1">
                          <a:latin typeface="Cambria Math"/>
                        </a:rPr>
                        <m:t>𝐻</m:t>
                      </m:r>
                      <m:r>
                        <a:rPr lang="en-US" altLang="ko-KR" i="1">
                          <a:latin typeface="Cambria Math"/>
                        </a:rPr>
                        <m:t>(</m:t>
                      </m:r>
                      <m:r>
                        <a:rPr lang="en-US" altLang="ko-KR" i="1">
                          <a:latin typeface="Cambria Math"/>
                        </a:rPr>
                        <m:t>𝑡</m:t>
                      </m:r>
                      <m:r>
                        <a:rPr lang="en-US" altLang="ko-KR" i="1">
                          <a:latin typeface="Cambria Math"/>
                        </a:rPr>
                        <m:t>)</m:t>
                      </m:r>
                      <m:r>
                        <a:rPr lang="en-US" altLang="ko-KR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𝑑𝑡</m:t>
                      </m:r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r>
                        <a:rPr lang="en-US" altLang="ko-KR" i="1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𝜂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 latinLnBrk="1"/>
                <a:r>
                  <a:rPr lang="en-US" altLang="ko-KR" dirty="0"/>
                  <a:t> 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d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t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=0, </m:t>
                    </m:r>
                    <m:r>
                      <a:rPr lang="en-US" altLang="ko-KR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=0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d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t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𝑑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𝑊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𝑑𝑡</m:t>
                    </m:r>
                    <m:r>
                      <a:rPr lang="en-US" altLang="ko-KR" i="1">
                        <a:latin typeface="Cambria Math"/>
                      </a:rPr>
                      <m:t>, </m:t>
                    </m:r>
                    <m:r>
                      <a:rPr lang="en-US" altLang="ko-KR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𝑑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𝑑𝑡</m:t>
                    </m:r>
                    <m:r>
                      <a:rPr lang="en-US" altLang="ko-KR" i="1">
                        <a:latin typeface="Cambria Math"/>
                      </a:rPr>
                      <m:t>  </m:t>
                    </m:r>
                  </m:oMath>
                </a14:m>
                <a:endParaRPr lang="en-US" altLang="ko-KR" dirty="0"/>
              </a:p>
              <a:p>
                <a:pPr latinLnBrk="1"/>
                <a:r>
                  <a:rPr lang="en-US" altLang="ko-KR" dirty="0"/>
                  <a:t> </a:t>
                </a:r>
              </a:p>
              <a:p>
                <a:pPr latinLnBrk="1"/>
                <a:r>
                  <a:rPr lang="en-US" altLang="ko-KR" dirty="0"/>
                  <a:t>%% Measurement modeling in Engineering </a:t>
                </a:r>
              </a:p>
              <a:p>
                <a:pPr latinLnBrk="1"/>
                <a:endParaRPr lang="en-US" altLang="ko-KR" dirty="0"/>
              </a:p>
              <a:p>
                <a:pPr latinLnBrk="1"/>
                <a:r>
                  <a:rPr lang="en-US" altLang="ko-KR" dirty="0"/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dx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dt</m:t>
                        </m:r>
                      </m:den>
                    </m:f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 , 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𝜂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ko-KR" b="0" i="1" dirty="0">
                    <a:latin typeface="Cambria Math"/>
                  </a:rPr>
                  <a:t> , </a:t>
                </a:r>
              </a:p>
              <a:p>
                <a:pPr latinLnBrk="1"/>
                <a:endParaRPr lang="en-US" altLang="ko-KR" i="1" dirty="0">
                  <a:latin typeface="Cambria Math"/>
                </a:endParaRPr>
              </a:p>
              <a:p>
                <a:pPr latinLnBrk="1"/>
                <a:r>
                  <a:rPr lang="en-US" altLang="ko-KR" b="0" i="1" dirty="0">
                    <a:latin typeface="Cambria Math"/>
                  </a:rPr>
                  <a:t>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𝜂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:  </m:t>
                    </m:r>
                    <m:r>
                      <a:rPr lang="en-US" altLang="ko-KR" b="0" i="1" smtClean="0">
                        <a:latin typeface="Cambria Math"/>
                      </a:rPr>
                      <m:t>𝑊h𝑖𝑡𝑒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𝑛𝑜𝑖𝑠𝑒</m:t>
                    </m:r>
                    <m:r>
                      <a:rPr lang="en-US" altLang="ko-KR" b="0" i="1" smtClean="0">
                        <a:latin typeface="Cambria Math"/>
                      </a:rPr>
                      <m:t> 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𝜂</m:t>
                    </m:r>
                    <m:r>
                      <a:rPr lang="en-US" altLang="ko-KR" b="0" i="1" smtClean="0">
                        <a:latin typeface="Cambria Math"/>
                      </a:rPr>
                      <m:t>:</m:t>
                    </m:r>
                    <m:r>
                      <a:rPr lang="en-US" altLang="ko-KR" b="0" i="1" smtClean="0">
                        <a:latin typeface="Cambria Math"/>
                      </a:rPr>
                      <m:t>𝐵𝑟𝑜𝑤𝑛𝑖𝑎𝑛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𝑅</m:t>
                    </m:r>
                    <m:r>
                      <a:rPr lang="en-US" altLang="ko-KR" b="0" i="1" smtClean="0">
                        <a:latin typeface="Cambria Math"/>
                      </a:rPr>
                      <m:t>.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r>
                      <a:rPr lang="en-US" altLang="ko-KR" b="0" i="1" smtClean="0">
                        <a:latin typeface="Cambria Math"/>
                      </a:rPr>
                      <m:t>. </m:t>
                    </m:r>
                  </m:oMath>
                </a14:m>
                <a:endParaRPr lang="en-US" altLang="ko-KR" b="0" i="1" dirty="0">
                  <a:latin typeface="Cambria Math"/>
                </a:endParaRPr>
              </a:p>
              <a:p>
                <a:pPr latinLnBrk="1"/>
                <a:endParaRPr lang="en-US" altLang="ko-KR" b="0" i="1" dirty="0">
                  <a:latin typeface="Cambria Math"/>
                </a:endParaRPr>
              </a:p>
              <a:p>
                <a:pPr latinLnBrk="1"/>
                <a:r>
                  <a:rPr lang="en-US" altLang="ko-KR" i="1" dirty="0">
                    <a:latin typeface="Cambria Math"/>
                  </a:rPr>
                  <a:t> </a:t>
                </a:r>
                <a:endParaRPr lang="en-US" altLang="ko-KR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CCCB0-071A-CEB8-437D-6F28C29AE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764704"/>
                <a:ext cx="8534813" cy="3678186"/>
              </a:xfrm>
              <a:prstGeom prst="rect">
                <a:avLst/>
              </a:prstGeom>
              <a:blipFill>
                <a:blip r:embed="rId3"/>
                <a:stretch>
                  <a:fillRect l="-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55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984CC-4B91-B45A-CFDD-BD90450D9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BEF7733-B10C-1A5B-ED58-5DF9D131E7C8}"/>
              </a:ext>
            </a:extLst>
          </p:cNvPr>
          <p:cNvCxnSpPr>
            <a:cxnSpLocks/>
          </p:cNvCxnSpPr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A2D241F-7215-F770-8824-401275BB1CDF}"/>
                  </a:ext>
                </a:extLst>
              </p:cNvPr>
              <p:cNvSpPr txBox="1"/>
              <p:nvPr/>
            </p:nvSpPr>
            <p:spPr>
              <a:xfrm>
                <a:off x="179512" y="116632"/>
                <a:ext cx="8424936" cy="6770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Ch.6.1 The continuous Kalman filter</a:t>
                </a:r>
              </a:p>
              <a:p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𝑑𝑡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dz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𝐻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𝑑𝑡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atinLnBrk="1"/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mtClean="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d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t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=0, </m:t>
                    </m:r>
                    <m:r>
                      <a:rPr lang="en-US" altLang="ko-KR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=0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d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t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𝑑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𝑊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𝑑𝑡</m:t>
                    </m:r>
                    <m:r>
                      <a:rPr lang="en-US" altLang="ko-KR" i="1">
                        <a:latin typeface="Cambria Math"/>
                      </a:rPr>
                      <m:t>, </m:t>
                    </m:r>
                    <m:r>
                      <a:rPr lang="en-US" altLang="ko-KR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𝑑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𝑑𝑡</m:t>
                    </m:r>
                  </m:oMath>
                </a14:m>
                <a:endParaRPr lang="en-US" dirty="0"/>
              </a:p>
              <a:p>
                <a:pPr marL="285750" indent="-285750" latinLnBrk="1">
                  <a:buFont typeface="Wingdings" pitchFamily="2" charset="2"/>
                  <a:buChar char="Ø"/>
                </a:pPr>
                <a:r>
                  <a:rPr lang="en-US" dirty="0"/>
                  <a:t> Problem </a:t>
                </a:r>
              </a:p>
              <a:p>
                <a:pPr latinLnBrk="1"/>
                <a:r>
                  <a:rPr lang="en-US" dirty="0"/>
                  <a:t>    Given the measurement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𝑑𝑧</m:t>
                    </m:r>
                    <m:r>
                      <a:rPr lang="en-US" b="0" i="1" smtClean="0">
                        <a:latin typeface="Cambria Math"/>
                      </a:rPr>
                      <m:t>,  </m:t>
                    </m:r>
                  </m:oMath>
                </a14:m>
                <a:r>
                  <a:rPr lang="en-US" b="0" dirty="0">
                    <a:latin typeface="Cambria Math"/>
                  </a:rPr>
                  <a:t>find </a:t>
                </a:r>
                <a:r>
                  <a:rPr lang="en-US" b="1" dirty="0">
                    <a:latin typeface="Cambria Math"/>
                  </a:rPr>
                  <a:t>the linear least square minimum estimator </a:t>
                </a:r>
              </a:p>
              <a:p>
                <a:pPr latinLnBrk="1"/>
                <a:r>
                  <a:rPr lang="en-US" b="0" dirty="0"/>
                  <a:t> 				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 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endParaRPr lang="en-US" b="0" i="1" dirty="0">
                  <a:latin typeface="Cambria Math"/>
                </a:endParaRPr>
              </a:p>
              <a:p>
                <a:pPr latinLnBrk="1"/>
                <a:r>
                  <a:rPr lang="en-US" i="1" dirty="0">
                    <a:latin typeface="Cambria Math"/>
                  </a:rPr>
                  <a:t>   Solution : </a:t>
                </a:r>
              </a:p>
              <a:p>
                <a:pPr latinLnBrk="1"/>
                <a:r>
                  <a:rPr lang="en-US" b="1" i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             </m:t>
                    </m:r>
                    <m:r>
                      <a:rPr lang="en-US" b="1" i="1">
                        <a:latin typeface="Cambria Math"/>
                      </a:rPr>
                      <m:t>𝐝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𝒕</m:t>
                        </m:r>
                      </m:e>
                    </m:d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𝒅𝒕</m:t>
                    </m:r>
                    <m:r>
                      <a:rPr lang="en-US" b="1" i="1">
                        <a:latin typeface="Cambria Math"/>
                      </a:rPr>
                      <m:t>+</m:t>
                    </m:r>
                    <m:r>
                      <a:rPr lang="en-US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𝑯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𝒕</m:t>
                            </m:r>
                          </m:e>
                        </m:d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𝑽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𝒕</m:t>
                            </m:r>
                          </m:e>
                        </m:d>
                      </m:e>
                      <m:sup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𝒅𝒛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𝑯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𝒅𝒕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                     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𝟔</m:t>
                        </m:r>
                        <m:r>
                          <a:rPr lang="en-US" b="1" i="1">
                            <a:latin typeface="Cambria Math"/>
                          </a:rPr>
                          <m:t>.</m:t>
                        </m:r>
                        <m:r>
                          <a:rPr lang="en-US" b="1" i="1">
                            <a:latin typeface="Cambria Math"/>
                          </a:rPr>
                          <m:t>𝟏𝟎</m:t>
                        </m:r>
                      </m:e>
                    </m:d>
                  </m:oMath>
                </a14:m>
                <a:endParaRPr lang="en-US" b="1" i="1" dirty="0">
                  <a:latin typeface="Cambria Math"/>
                </a:endParaRPr>
              </a:p>
              <a:p>
                <a:pPr latinLnBrk="1"/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/>
                        </a:rPr>
                        <m:t>=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/>
                        </a:rPr>
                        <m:t>+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/>
                        </a:rPr>
                        <m:t>𝐹</m:t>
                      </m:r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dirty="0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dirty="0" smtClean="0">
                          <a:latin typeface="Cambria Math"/>
                        </a:rPr>
                        <m:t>−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/>
                        </a:rPr>
                        <m:t>𝐻</m:t>
                      </m:r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dirty="0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dirty="0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dirty="0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dirty="0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/>
                        </a:rPr>
                        <m:t>+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/>
                        </a:rPr>
                        <m:t>𝑊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/>
                        </a:rPr>
                        <m:t>𝐺</m:t>
                      </m:r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dirty="0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  </a:t>
                </a:r>
              </a:p>
              <a:p>
                <a:pPr latinLnBrk="1"/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pPr latinLnBrk="1"/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%%  Engineering notation</a:t>
                </a:r>
              </a:p>
              <a:p>
                <a:pPr latinLnBrk="1"/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b="0" i="1">
                        <a:latin typeface="Cambria Math"/>
                      </a:rPr>
                      <m:t>=</m:t>
                    </m:r>
                    <m:r>
                      <a:rPr lang="en-US" altLang="ko-KR" b="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latin typeface="Cambria Math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b="0" i="1">
                        <a:latin typeface="Cambria Math"/>
                      </a:rPr>
                      <m:t>𝑑𝑡</m:t>
                    </m:r>
                    <m:r>
                      <a:rPr lang="en-US" altLang="ko-KR" b="0" i="1">
                        <a:latin typeface="Cambria Math"/>
                      </a:rPr>
                      <m:t>+</m:t>
                    </m:r>
                    <m:r>
                      <a:rPr lang="en-US" altLang="ko-KR" b="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ko-KR" b="0" i="1">
                        <a:latin typeface="Cambria Math"/>
                      </a:rPr>
                      <m:t>𝐻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altLang="ko-KR" b="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b="0" i="1">
                        <a:latin typeface="Cambria Math"/>
                      </a:rPr>
                      <m:t>𝑉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altLang="ko-KR" b="0" i="1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latin typeface="Cambria Math"/>
                          </a:rPr>
                          <m:t>𝑑𝑧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b="0" i="1">
                            <a:latin typeface="Cambria Math"/>
                          </a:rPr>
                          <m:t>−</m:t>
                        </m:r>
                        <m:r>
                          <a:rPr lang="en-US" altLang="ko-KR" b="0" i="1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>
                            <a:latin typeface="Cambria Math"/>
                          </a:rPr>
                          <m:t>𝑑𝑡</m:t>
                        </m:r>
                      </m:e>
                    </m:d>
                    <m:r>
                      <a:rPr lang="en-US" altLang="ko-KR" b="1" i="1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ko-KR" b="0" i="1">
                          <a:latin typeface="Cambria Math"/>
                        </a:rPr>
                        <m:t>=</m:t>
                      </m:r>
                      <m:r>
                        <a:rPr lang="en-US" altLang="ko-KR" b="0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>
                              <a:latin typeface="Cambria Math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>
                          <a:latin typeface="Cambria Math"/>
                        </a:rPr>
                        <m:t>+</m:t>
                      </m:r>
                      <m:r>
                        <a:rPr lang="en-US" altLang="ko-KR" b="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ko-KR" b="0" i="1">
                          <a:latin typeface="Cambria Math"/>
                        </a:rPr>
                        <m:t>𝐻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>
                                  <a:latin typeface="Cambria Math"/>
                                </a:rPr>
                                <m:t>𝑑𝑧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altLang="ko-KR" b="0" i="1">
                              <a:latin typeface="Cambria Math"/>
                            </a:rPr>
                            <m:t>−</m:t>
                          </m:r>
                          <m:r>
                            <a:rPr lang="en-US" altLang="ko-KR" b="0" i="1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	             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altLang="ko-KR" b="0" i="1">
                        <a:latin typeface="Cambria Math"/>
                      </a:rPr>
                      <m:t>=</m:t>
                    </m:r>
                    <m:r>
                      <a:rPr lang="en-US" altLang="ko-KR" b="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latin typeface="Cambria Math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b="0" i="1">
                        <a:latin typeface="Cambria Math"/>
                      </a:rPr>
                      <m:t>+</m:t>
                    </m:r>
                    <m:r>
                      <a:rPr lang="en-US" altLang="ko-KR" b="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ko-KR" b="0" i="1">
                        <a:latin typeface="Cambria Math"/>
                      </a:rPr>
                      <m:t>𝐻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altLang="ko-KR" b="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b="0" i="1">
                        <a:latin typeface="Cambria Math"/>
                      </a:rPr>
                      <m:t>𝑉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altLang="ko-KR" b="0" i="1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altLang="ko-KR" b="0" i="1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atinLnBrk="1"/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A2D241F-7215-F770-8824-401275BB1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6632"/>
                <a:ext cx="8424936" cy="6770764"/>
              </a:xfrm>
              <a:prstGeom prst="rect">
                <a:avLst/>
              </a:prstGeom>
              <a:blipFill>
                <a:blip r:embed="rId3"/>
                <a:stretch>
                  <a:fillRect l="-579" t="-4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02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A0A8E-9FAF-6292-B102-2F395EE6C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DA995D-7DA5-DFBB-361F-47BBC6697F09}"/>
                  </a:ext>
                </a:extLst>
              </p:cNvPr>
              <p:cNvSpPr txBox="1"/>
              <p:nvPr/>
            </p:nvSpPr>
            <p:spPr>
              <a:xfrm>
                <a:off x="251520" y="188640"/>
                <a:ext cx="8136904" cy="5614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6.2 properties of the Continuous-Time </a:t>
                </a:r>
                <a:r>
                  <a:rPr lang="en-US" dirty="0" err="1"/>
                  <a:t>Riccati</a:t>
                </a:r>
                <a:r>
                  <a:rPr lang="en-US" dirty="0"/>
                  <a:t> Equation 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=</m:t>
                      </m:r>
                      <m:r>
                        <a:rPr lang="en-US" i="1" dirty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+</m:t>
                      </m:r>
                      <m:r>
                        <a:rPr lang="en-US" i="1" dirty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𝐹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 dirty="0">
                          <a:latin typeface="Cambria Math"/>
                        </a:rPr>
                        <m:t>−</m:t>
                      </m:r>
                      <m:r>
                        <a:rPr lang="en-US" i="1" dirty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𝐻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 dirty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i="1" dirty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+</m:t>
                      </m:r>
                      <m:r>
                        <a:rPr lang="en-US" i="1" dirty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𝑊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𝐺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1) In continuous time system, there is </a:t>
                </a:r>
                <a:r>
                  <a:rPr lang="en-US" b="1" dirty="0"/>
                  <a:t>no “prediction , estimation</a:t>
                </a:r>
                <a:r>
                  <a:rPr lang="en-US" dirty="0"/>
                  <a:t>” process</a:t>
                </a:r>
              </a:p>
              <a:p>
                <a:r>
                  <a:rPr lang="en-US" dirty="0"/>
                  <a:t>  2) As a feedback</a:t>
                </a:r>
              </a:p>
              <a:p>
                <a:endParaRPr lang="en-US" dirty="0"/>
              </a:p>
              <a:p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  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𝑑𝑡</m:t>
                    </m:r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𝐾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𝑡</m:t>
                    </m:r>
                    <m:r>
                      <a:rPr lang="en-US" b="0" i="1" dirty="0" smtClean="0">
                        <a:latin typeface="Cambria Math"/>
                      </a:rPr>
                      <m:t>)[</m:t>
                    </m:r>
                    <m:r>
                      <a:rPr lang="en-US" i="1" dirty="0">
                        <a:latin typeface="Cambria Math"/>
                      </a:rPr>
                      <m:t>𝑑𝑧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−</m:t>
                    </m:r>
                    <m:r>
                      <a:rPr lang="en-US" i="1" dirty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e>
                    </m:d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𝑑𝑡</m:t>
                    </m:r>
                    <m:r>
                      <a:rPr lang="en-US" i="1" dirty="0">
                        <a:latin typeface="Cambria Math"/>
                      </a:rPr>
                      <m:t> ]</m:t>
                    </m:r>
                  </m:oMath>
                </a14:m>
                <a:endParaRPr lang="en-US" dirty="0"/>
              </a:p>
              <a:p>
                <a:r>
                  <a:rPr lang="en-US" altLang="ko-KR" b="0" dirty="0"/>
                  <a:t>	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 %% In the engineering terminology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b="0" i="1" dirty="0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𝐹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 −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𝐾𝐻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r>
                        <a:rPr lang="en-US" b="0" i="1" dirty="0" smtClean="0">
                          <a:latin typeface="Cambria Math"/>
                        </a:rPr>
                        <m:t>𝐾𝑦</m:t>
                      </m:r>
                      <m:r>
                        <a:rPr lang="en-US" b="0" i="1" dirty="0" smtClean="0">
                          <a:latin typeface="Cambria Math"/>
                        </a:rPr>
                        <m:t>,     </m:t>
                      </m:r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𝑑𝑧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  3)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 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𝑝𝑙𝑎𝑛𝑡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𝑜𝑏𝑠𝑒𝑟𝑣𝑎𝑏𝑙𝑒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−→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𝑏𝑜𝑢𝑛𝑑𝑒𝑑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    4) If </a:t>
                </a:r>
                <a:r>
                  <a:rPr lang="en-US" b="1" dirty="0">
                    <a:latin typeface="Cambria Math" panose="02040503050406030204" pitchFamily="18" charset="0"/>
                  </a:rPr>
                  <a:t>the system is controllable </a:t>
                </a:r>
                <a:r>
                  <a:rPr lang="en-US" dirty="0">
                    <a:latin typeface="Cambria Math" panose="02040503050406030204" pitchFamily="18" charset="0"/>
                  </a:rPr>
                  <a:t>w.r.t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then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DA995D-7DA5-DFBB-361F-47BBC6697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88640"/>
                <a:ext cx="8136904" cy="5614229"/>
              </a:xfrm>
              <a:prstGeom prst="rect">
                <a:avLst/>
              </a:prstGeom>
              <a:blipFill>
                <a:blip r:embed="rId2"/>
                <a:stretch>
                  <a:fillRect l="-599" t="-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B3BEF3B-8007-6690-D9D6-7B84D8D3E2FC}"/>
              </a:ext>
            </a:extLst>
          </p:cNvPr>
          <p:cNvCxnSpPr>
            <a:cxnSpLocks/>
          </p:cNvCxnSpPr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46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CD3AA-2021-F4C2-5E23-3ADF56094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248FD-3FBD-30DF-C5A4-6AE2CDA30C82}"/>
              </a:ext>
            </a:extLst>
          </p:cNvPr>
          <p:cNvCxnSpPr>
            <a:cxnSpLocks/>
          </p:cNvCxnSpPr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1B1E49-08F5-DD75-23EE-2E0D33A887D9}"/>
                  </a:ext>
                </a:extLst>
              </p:cNvPr>
              <p:cNvSpPr txBox="1"/>
              <p:nvPr/>
            </p:nvSpPr>
            <p:spPr>
              <a:xfrm>
                <a:off x="251520" y="188640"/>
                <a:ext cx="8136904" cy="5932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6.2 properties of the Continuous-Time </a:t>
                </a:r>
                <a:r>
                  <a:rPr lang="en-US" dirty="0" err="1"/>
                  <a:t>Riccati</a:t>
                </a:r>
                <a:r>
                  <a:rPr lang="en-US" dirty="0"/>
                  <a:t> Equation in steady state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=</m:t>
                      </m:r>
                      <m:r>
                        <a:rPr lang="en-US" i="1" dirty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+</m:t>
                      </m:r>
                      <m:r>
                        <a:rPr lang="en-US" i="1" dirty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𝐹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 dirty="0">
                          <a:latin typeface="Cambria Math"/>
                        </a:rPr>
                        <m:t>−</m:t>
                      </m:r>
                      <m:r>
                        <a:rPr lang="en-US" i="1" dirty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𝐻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 dirty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i="1" dirty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+</m:t>
                      </m:r>
                      <m:r>
                        <a:rPr lang="en-US" i="1" dirty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𝑊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𝐺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3) Assume 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are constant</a:t>
                </a:r>
              </a:p>
              <a:p>
                <a:endParaRPr lang="en-US" dirty="0"/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𝐺𝑊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Theorem 6.4 (in the steady state</a:t>
                </a:r>
                <a:r>
                  <a:rPr lang="en-US" b="1" dirty="0"/>
                  <a:t>) 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</a:t>
                </a:r>
              </a:p>
              <a:p>
                <a:endParaRPr lang="en-US" dirty="0"/>
              </a:p>
              <a:p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𝐹𝑃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𝐻𝑃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𝐺𝑊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&lt;0  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i.e.,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/>
                        </a:rPr>
                        <m:t> </m:t>
                      </m:r>
                      <m:r>
                        <a:rPr lang="en-US" altLang="ko-KR" b="1" i="1">
                          <a:latin typeface="Cambria Math"/>
                        </a:rPr>
                        <m:t>𝐝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ko-KR" b="1" i="1"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1">
                          <a:latin typeface="Cambria Math"/>
                        </a:rPr>
                        <m:t>=</m:t>
                      </m:r>
                      <m:r>
                        <a:rPr lang="en-US" altLang="ko-KR" b="1" i="1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𝒕</m:t>
                          </m:r>
                        </m:e>
                      </m:d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ko-KR" b="1" i="1"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1">
                          <a:latin typeface="Cambria Math"/>
                        </a:rPr>
                        <m:t>𝒅𝒕</m:t>
                      </m:r>
                      <m:r>
                        <a:rPr lang="en-US" altLang="ko-KR" b="1" i="1">
                          <a:latin typeface="Cambria Math"/>
                        </a:rPr>
                        <m:t>+</m:t>
                      </m:r>
                      <m:r>
                        <a:rPr lang="en-US" altLang="ko-KR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altLang="ko-KR" b="1" i="1">
                          <a:latin typeface="Cambria Math"/>
                        </a:rPr>
                        <m:t>𝑯</m:t>
                      </m:r>
                      <m:sSup>
                        <m:sSup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latin typeface="Cambria Math"/>
                                </a:rPr>
                                <m:t>𝒕</m:t>
                              </m:r>
                            </m:e>
                          </m:d>
                        </m:e>
                        <m:sup>
                          <m:r>
                            <a:rPr lang="en-US" altLang="ko-KR" b="1" i="1">
                              <a:latin typeface="Cambria Math"/>
                            </a:rPr>
                            <m:t>𝑻</m:t>
                          </m:r>
                        </m:sup>
                      </m:sSup>
                      <m:r>
                        <a:rPr lang="en-US" altLang="ko-KR" b="1" i="1">
                          <a:latin typeface="Cambria Math"/>
                        </a:rPr>
                        <m:t>𝑽</m:t>
                      </m:r>
                      <m:sSup>
                        <m:sSup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latin typeface="Cambria Math"/>
                                </a:rPr>
                                <m:t>𝒕</m:t>
                              </m:r>
                            </m:e>
                          </m:d>
                        </m:e>
                        <m:sup>
                          <m:r>
                            <a:rPr lang="en-US" altLang="ko-KR" b="1" i="1">
                              <a:latin typeface="Cambria Math"/>
                            </a:rPr>
                            <m:t>−</m:t>
                          </m:r>
                          <m:r>
                            <a:rPr lang="en-US" altLang="ko-KR" b="1" i="1"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𝒅𝒛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latin typeface="Cambria Math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ko-KR" b="1" i="1">
                              <a:latin typeface="Cambria Math"/>
                            </a:rPr>
                            <m:t>−</m:t>
                          </m:r>
                          <m:r>
                            <a:rPr lang="en-US" altLang="ko-KR" b="1" i="1">
                              <a:latin typeface="Cambria Math"/>
                            </a:rPr>
                            <m:t>𝑯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latin typeface="Cambria Math"/>
                                </a:rPr>
                                <m:t>𝒕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1" i="1"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b="1" i="1">
                              <a:latin typeface="Cambria Math"/>
                            </a:rPr>
                            <m:t>𝒅𝒕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b="0" dirty="0"/>
                  <a:t>	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The closed loop of the estimate dynamic has negative eigenvalues</a:t>
                </a:r>
              </a:p>
              <a:p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  the estimate trajectory is asymptotic stable.</a:t>
                </a:r>
                <a:endParaRPr lang="en-US" dirty="0"/>
              </a:p>
              <a:p>
                <a:r>
                  <a:rPr lang="en-US" dirty="0"/>
                  <a:t>     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1B1E49-08F5-DD75-23EE-2E0D33A88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88640"/>
                <a:ext cx="8136904" cy="5932843"/>
              </a:xfrm>
              <a:prstGeom prst="rect">
                <a:avLst/>
              </a:prstGeom>
              <a:blipFill>
                <a:blip r:embed="rId3"/>
                <a:stretch>
                  <a:fillRect l="-599" t="-6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15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1E9D2-4855-EC8D-12B9-69FF6C535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7DDC5C-B163-EF52-979F-49C5C719AC49}"/>
              </a:ext>
            </a:extLst>
          </p:cNvPr>
          <p:cNvCxnSpPr>
            <a:cxnSpLocks/>
          </p:cNvCxnSpPr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65212E-5039-5179-27DD-A60F5158FC2E}"/>
                  </a:ext>
                </a:extLst>
              </p:cNvPr>
              <p:cNvSpPr txBox="1"/>
              <p:nvPr/>
            </p:nvSpPr>
            <p:spPr>
              <a:xfrm>
                <a:off x="251520" y="188640"/>
                <a:ext cx="813690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6.3 (Stationary) 6.4 (Power Spectral Densities)  - skip 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dirty="0"/>
                  <a:t>Definition 6.6 </a:t>
                </a:r>
                <a:br>
                  <a:rPr lang="en-US" dirty="0"/>
                </a:br>
                <a:r>
                  <a:rPr lang="en-US" dirty="0"/>
                  <a:t>A random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stationary if the joint probability distribution of </a:t>
                </a:r>
              </a:p>
              <a:p>
                <a:r>
                  <a:rPr lang="en-US" dirty="0"/>
                  <a:t> 		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is the same as the joint probability distribution of </a:t>
                </a:r>
              </a:p>
              <a:p>
                <a:r>
                  <a:rPr lang="en-US" dirty="0"/>
                  <a:t>      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dirty="0"/>
                  <a:t>Definition 6.7  </a:t>
                </a:r>
              </a:p>
              <a:p>
                <a:r>
                  <a:rPr lang="en-US" dirty="0"/>
                  <a:t>     A random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second-order stationary or wide-sense stationary   if </a:t>
                </a:r>
              </a:p>
              <a:p>
                <a:r>
                  <a:rPr lang="en-US" dirty="0"/>
                  <a:t>  		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and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65212E-5039-5179-27DD-A60F5158F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88640"/>
                <a:ext cx="8136904" cy="3970318"/>
              </a:xfrm>
              <a:prstGeom prst="rect">
                <a:avLst/>
              </a:prstGeom>
              <a:blipFill>
                <a:blip r:embed="rId3"/>
                <a:stretch>
                  <a:fillRect l="-599" t="-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59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5215F-48AA-0F56-69D9-9368DB616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2CD63BE-C735-75CD-DAEA-DFDB58E718B9}"/>
              </a:ext>
            </a:extLst>
          </p:cNvPr>
          <p:cNvCxnSpPr>
            <a:cxnSpLocks/>
          </p:cNvCxnSpPr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8FE89D-2F43-3BC2-49D1-8E8EDEFF88BD}"/>
                  </a:ext>
                </a:extLst>
              </p:cNvPr>
              <p:cNvSpPr txBox="1"/>
              <p:nvPr/>
            </p:nvSpPr>
            <p:spPr>
              <a:xfrm>
                <a:off x="306016" y="179348"/>
                <a:ext cx="8298432" cy="5516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Ch.6.4 Power Spectral Density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% How to characterize the noise variance  especially in continuous system?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Parseval’s Theorem – total energy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/>
                  <a:t>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= </m:t>
                        </m:r>
                        <m:nary>
                          <m:nary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auto-correlation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𝑠𝑡𝑎𝑡𝑖𝑜𝑛𝑎𝑟𝑦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 Power spectral density 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The Fourier Transform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,  &lt;−→   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nary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%% In real situation, to get the noise power estimation first truncate a time signal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Second ,  apply a fast Fourier transform to get the Power spectral density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8FE89D-2F43-3BC2-49D1-8E8EDEFF8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16" y="179348"/>
                <a:ext cx="8298432" cy="5516895"/>
              </a:xfrm>
              <a:prstGeom prst="rect">
                <a:avLst/>
              </a:prstGeom>
              <a:blipFill>
                <a:blip r:embed="rId3"/>
                <a:stretch>
                  <a:fillRect l="-588" t="-552" b="-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059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2BB93-6EF8-AD47-C979-6CCECF27A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E1B511E-8348-ACE2-EC8F-39509CAEE3F0}"/>
              </a:ext>
            </a:extLst>
          </p:cNvPr>
          <p:cNvCxnSpPr>
            <a:cxnSpLocks/>
          </p:cNvCxnSpPr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3B80CAA-4BF9-6B54-F960-9E1D01C1A84A}"/>
              </a:ext>
            </a:extLst>
          </p:cNvPr>
          <p:cNvSpPr txBox="1"/>
          <p:nvPr/>
        </p:nvSpPr>
        <p:spPr>
          <a:xfrm>
            <a:off x="306016" y="179348"/>
            <a:ext cx="82984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Ch.6.5  Continuous-Time Linear Systems Driven by Stationary Signals</a:t>
            </a:r>
          </a:p>
          <a:p>
            <a:endParaRPr lang="en-US" altLang="ko-KR" dirty="0"/>
          </a:p>
          <a:p>
            <a:r>
              <a:rPr lang="en-US" altLang="ko-KR" dirty="0"/>
              <a:t>Ch.6.6 Discrete- Time Linear Systems Driven by Stationary Random Processes</a:t>
            </a:r>
          </a:p>
          <a:p>
            <a:endParaRPr lang="en-US" altLang="ko-KR" dirty="0"/>
          </a:p>
          <a:p>
            <a:r>
              <a:rPr lang="en-US" altLang="ko-KR" dirty="0"/>
              <a:t>Ch.6.7 The Steady-State Kalman Filter: The Wiener Filter</a:t>
            </a:r>
          </a:p>
          <a:p>
            <a:endParaRPr lang="en-US" altLang="ko-KR" dirty="0"/>
          </a:p>
          <a:p>
            <a:r>
              <a:rPr lang="en-US" altLang="ko-KR" dirty="0"/>
              <a:t> Wiener Filter is one of the optimal filter to delete the noise inference on the output.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Kalman Filter is an example a Wiener filter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But to realize a Wiener filter, it is impossible due to non-causal characteristic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For realization an optimal filter in linear constant systems, instead of the Wiener filter , the Kalman filter in the steady state gain is used. </a:t>
            </a:r>
            <a:endParaRPr lang="en-US" altLang="ko-KR" dirty="0"/>
          </a:p>
          <a:p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9656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A4D73-B09A-6DAE-13C7-250AF7EBB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FD1BA5A-A05D-73CE-8765-B3BA325AA25B}"/>
              </a:ext>
            </a:extLst>
          </p:cNvPr>
          <p:cNvCxnSpPr>
            <a:cxnSpLocks/>
          </p:cNvCxnSpPr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3690833-D882-A4D8-36A7-7DD5CFBE40C3}"/>
              </a:ext>
            </a:extLst>
          </p:cNvPr>
          <p:cNvSpPr txBox="1"/>
          <p:nvPr/>
        </p:nvSpPr>
        <p:spPr>
          <a:xfrm>
            <a:off x="306016" y="179348"/>
            <a:ext cx="82984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Ch.6 The Extended Kalman Filter</a:t>
            </a:r>
          </a:p>
          <a:p>
            <a:endParaRPr lang="en-US" altLang="ko-KR" dirty="0"/>
          </a:p>
          <a:p>
            <a:r>
              <a:rPr lang="en-US" altLang="ko-KR" dirty="0"/>
              <a:t>7.1 Linearized Kalman Filter</a:t>
            </a:r>
          </a:p>
          <a:p>
            <a:r>
              <a:rPr lang="en-US" altLang="ko-KR" dirty="0"/>
              <a:t> 7.1.1 Continuous-Time Theory</a:t>
            </a:r>
          </a:p>
          <a:p>
            <a:r>
              <a:rPr lang="en-US" altLang="ko-KR" dirty="0"/>
              <a:t> 7.1.2 Discrete-Time Version</a:t>
            </a:r>
          </a:p>
          <a:p>
            <a:r>
              <a:rPr lang="en-US" altLang="ko-KR" dirty="0"/>
              <a:t>7.2 Extended Kalman Filter</a:t>
            </a:r>
          </a:p>
          <a:p>
            <a:r>
              <a:rPr lang="en-US" altLang="ko-KR" dirty="0"/>
              <a:t>7.3 The Iterative Extended Kalman Filter</a:t>
            </a:r>
          </a:p>
          <a:p>
            <a:r>
              <a:rPr lang="en-US" altLang="ko-KR" dirty="0"/>
              <a:t>7.4 Filter Divergence</a:t>
            </a:r>
          </a:p>
          <a:p>
            <a:r>
              <a:rPr lang="en-US" altLang="ko-KR" dirty="0"/>
              <a:t> 7.4.1 What is Divergence?</a:t>
            </a:r>
          </a:p>
          <a:p>
            <a:r>
              <a:rPr lang="en-US" altLang="ko-KR" dirty="0"/>
              <a:t> 7.4.2 The role of Process Noise Weighting in the Steady State</a:t>
            </a:r>
          </a:p>
          <a:p>
            <a:r>
              <a:rPr lang="en-US" altLang="ko-KR" dirty="0"/>
              <a:t> 7.4.2 An analysis of Divergence</a:t>
            </a:r>
          </a:p>
          <a:p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3696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9268</TotalTime>
  <Words>1770</Words>
  <Application>Microsoft Office PowerPoint</Application>
  <PresentationFormat>화면 슬라이드 쇼(4:3)</PresentationFormat>
  <Paragraphs>260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skim</dc:creator>
  <cp:lastModifiedBy>snkim Kim</cp:lastModifiedBy>
  <cp:revision>102</cp:revision>
  <dcterms:created xsi:type="dcterms:W3CDTF">2024-02-04T06:20:39Z</dcterms:created>
  <dcterms:modified xsi:type="dcterms:W3CDTF">2024-12-18T08:56:45Z</dcterms:modified>
</cp:coreProperties>
</file>