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83" r:id="rId4"/>
    <p:sldId id="284" r:id="rId5"/>
    <p:sldId id="285" r:id="rId6"/>
    <p:sldId id="286" r:id="rId7"/>
    <p:sldId id="287" r:id="rId8"/>
    <p:sldId id="288" r:id="rId9"/>
    <p:sldId id="292" r:id="rId10"/>
    <p:sldId id="275" r:id="rId11"/>
    <p:sldId id="289" r:id="rId12"/>
    <p:sldId id="291" r:id="rId13"/>
    <p:sldId id="290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C33B-239C-CA7B-1746-B4640766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9E758-ADA9-D366-FFBC-18C3CA2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707A3-328B-42E2-758A-1CA76A0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4F85B-E0C5-2516-A447-005523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8C8C2-7373-DB58-6FFC-AA9DCC0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4BC9D-4CA5-022B-3BB2-29D8850A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F0940-479E-4CE0-088C-12325F33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56211-7933-F28F-0D97-0D10BAAD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5A2FD-A6F3-E202-649B-B789703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8973-787F-0044-30F2-34B674C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E597-1FF6-FF16-B787-42E39406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66787-51C8-C393-E507-607BE292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C7ACA-7B9A-80F2-3489-962ECA9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B7EA-96C8-4227-5072-1B989767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09B1C-A164-0FFB-F9B4-6116A01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58F-4A52-5EBF-59F0-8B9921DA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B40B0-2A28-74DD-5774-C6638E4C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2405-E2F8-21D1-1A91-7BABD362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87FB5-6448-A29B-0925-858D3BEF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5B6C-184E-F561-F75E-5FB67F8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02AE5-1FFE-2E56-7F8B-6478B9E4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6DB7-EF99-2AAB-2530-C48EBD5B0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D7AC2-C828-BD14-661E-AE7B6E9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492F-3DAB-FC8E-1C35-5630AE51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552D-1E31-84E9-E677-FF157492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303A-AAC9-4CBD-7316-D87D271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FFA33-C52F-6631-B3DB-CEC3C549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6FE7A-6C54-6A85-793A-9B48E5930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4C18C-739F-13B5-E66B-2D3D459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7A3FF-387D-2274-850E-E1BED00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EBD99-07F0-78B7-0B18-E0D6F63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B06A-B88F-6645-EE24-85CEF27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E241-DE8F-6440-58EA-13ED89E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0F258-368F-15FF-404D-9A3F7425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C177-EA61-A906-D3DD-AFA90EFB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7EAF-0EDB-FDCB-6ACA-29C034346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F637F2-3957-03F4-FF51-7F6F67B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B9AE9-88DA-7BDE-02BB-981D667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AF0CFA-976D-1091-F822-7890CC0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3577-0544-5333-5CE5-37D3898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50521-44AF-F960-E459-980FCB1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0FEE7-2E88-ADCB-B18E-B1BD520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DA2EB-D925-11F8-5023-42054C1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457FC-0DE4-392A-374C-5F92CBC9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4E7E3-3C1C-4B27-BC25-9DFE518E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F4592-FF9F-E742-9326-9CFCBF9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86C4-4359-0A5C-A96F-8FC49D0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2D77E-6643-F711-AE8D-AC7523E3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792A7-7A4B-9A36-8C79-FB05827E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50A16-1177-82F3-3553-3DF5134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D7F54-3F0D-D8AD-7BFD-A8FA4376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033D2-B898-BF28-0483-88AA269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AF2-5F5A-2C32-F63B-5FE60254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CDC64-2E47-261B-A6CE-92018BDA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972D0-1E54-134B-3B3D-3E8DB51A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ED0F-078E-8DD0-5CE7-E071837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D2187-770D-0EC4-0CE9-76DBE11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AB55D-3BCC-C7DC-FEF0-A867DBE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CA1B5-37AB-C3AF-6293-229DAFBC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828B-80F0-672E-86C6-30C35DCC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0A4C3-3DAB-148A-067C-1584C563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E9B-C4FB-49BD-8088-DAF6C5E41893}" type="datetimeFigureOut">
              <a:rPr lang="ko-KR" altLang="en-US" smtClean="0"/>
              <a:pPr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F0F2E-551A-49C5-4C37-BE2F55A0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1522A-B228-6640-57F7-7FB74E3AB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0458-31FA-4424-B0C6-84A29B14C8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A51E-591F-8552-8984-25B53BFC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D5BCBF-FA92-B023-150F-45F5F6E6BB5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98DF0-7FE6-B41B-3F31-F593B825AEFF}"/>
                  </a:ext>
                </a:extLst>
              </p:cNvPr>
              <p:cNvSpPr txBox="1"/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2.10 Gauss – Markov Process</a:t>
                </a: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Stochstic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𝐺𝑎𝑢𝑠𝑠𝑖𝑎𝑛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(2.36)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where                      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-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398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- the initial is independent of the noise,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∀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                                 (2.37)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68400"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541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mean and covariance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826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The mean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as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2.38</m:t>
                          </m:r>
                        </m:e>
                      </m:d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1920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the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compare Theorem 2.30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3A698DF0-7FE6-B41B-3F31-F593B825A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" y="0"/>
                <a:ext cx="10605248" cy="6726008"/>
              </a:xfrm>
              <a:prstGeom prst="rect">
                <a:avLst/>
              </a:prstGeom>
              <a:blipFill>
                <a:blip r:embed="rId2"/>
                <a:stretch>
                  <a:fillRect l="-460" t="-544" b="-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72D4-B907-068D-ECA9-18547D29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5A3857-8C6E-0E8F-58E9-87E77FE55542}"/>
              </a:ext>
            </a:extLst>
          </p:cNvPr>
          <p:cNvCxnSpPr/>
          <p:nvPr/>
        </p:nvCxnSpPr>
        <p:spPr>
          <a:xfrm>
            <a:off x="0" y="642257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/>
              <p:nvPr/>
            </p:nvSpPr>
            <p:spPr>
              <a:xfrm>
                <a:off x="126125" y="172756"/>
                <a:ext cx="11428328" cy="628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Batch and Sequential Measurements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Find a sample mean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1) Batch Process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2) Recursive Process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	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which is equivalent to the average by the Batch Method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FCB1A-9B73-1F83-49EE-594BB6B6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" y="172756"/>
                <a:ext cx="11428328" cy="6283387"/>
              </a:xfrm>
              <a:prstGeom prst="rect">
                <a:avLst/>
              </a:prstGeom>
              <a:blipFill>
                <a:blip r:embed="rId2"/>
                <a:stretch>
                  <a:fillRect l="-587" t="-485" b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6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3002-5B54-AA33-40F2-370C3442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3824ED-99EC-4E7A-16C7-5BE8359C0B17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97FFA-F220-34FE-FFCD-82FE621F6DDF}"/>
                  </a:ext>
                </a:extLst>
              </p:cNvPr>
              <p:cNvSpPr txBox="1"/>
              <p:nvPr/>
            </p:nvSpPr>
            <p:spPr>
              <a:xfrm>
                <a:off x="257503" y="4801"/>
                <a:ext cx="11676993" cy="579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Batch / Recursive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Recursive for Kalman </a:t>
                </a:r>
              </a:p>
              <a:p>
                <a:r>
                  <a:rPr lang="en-US" altLang="ko-KR" dirty="0"/>
                  <a:t>1) The measurement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Hx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ν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The Error covariance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ko-KR" b="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𝑉𝐻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By Induction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97FFA-F220-34FE-FFCD-82FE621F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" y="4801"/>
                <a:ext cx="11676993" cy="5798832"/>
              </a:xfrm>
              <a:prstGeom prst="rect">
                <a:avLst/>
              </a:prstGeom>
              <a:blipFill>
                <a:blip r:embed="rId2"/>
                <a:stretch>
                  <a:fillRect l="-418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E31560B-B0F4-65E9-43FD-8B80B7B01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59" y="5191128"/>
            <a:ext cx="7042332" cy="1452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210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D400-6308-58AA-FC03-6E9653F7A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B340AA-C20B-61AA-52B5-8ADED6C1E51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47987-0FAE-37BB-E4B7-AB04E5E0AE4B}"/>
                  </a:ext>
                </a:extLst>
              </p:cNvPr>
              <p:cNvSpPr txBox="1"/>
              <p:nvPr/>
            </p:nvSpPr>
            <p:spPr>
              <a:xfrm>
                <a:off x="257339" y="85649"/>
                <a:ext cx="10377488" cy="6686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Example :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Assumption: </a:t>
                </a: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,   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 Initialization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Initial condition on the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 condition of estimator(error) covariance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For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before measurement </a:t>
                </a: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endParaRPr lang="en-US" altLang="ko-KR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 For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before measurement Calculate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02360"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ko-KR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,…,  and so 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47987-0FAE-37BB-E4B7-AB04E5E0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" y="85649"/>
                <a:ext cx="10377488" cy="6686702"/>
              </a:xfrm>
              <a:prstGeom prst="rect">
                <a:avLst/>
              </a:prstGeom>
              <a:blipFill>
                <a:blip r:embed="rId2"/>
                <a:stretch>
                  <a:fillRect l="-470" t="-273" b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9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099A-6E1F-4B88-A17B-04007033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18DC03-8CD2-E3AB-7EAB-91B4AC2F2768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487A-9D8D-4DFF-CFA5-623D6D76E82B}"/>
                  </a:ext>
                </a:extLst>
              </p:cNvPr>
              <p:cNvSpPr txBox="1"/>
              <p:nvPr/>
            </p:nvSpPr>
            <p:spPr>
              <a:xfrm>
                <a:off x="183765" y="147145"/>
                <a:ext cx="11062303" cy="5486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Some Comments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Implementation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For initial conditions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If known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If unknown,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=0,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𝐼𝑑𝑒𝑛𝑑𝑖𝑡𝑦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2. Kalman Gain can be calculate before measurement.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v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So does  the estimator converge to the real state?  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real state is stable, hopeful the estimator converges to the real state. However the state is unstable, it may not converge. </a:t>
                </a:r>
              </a:p>
              <a:p>
                <a:pPr marL="342900" lvl="0" indent="-342900" algn="just" latinLnBrk="1">
                  <a:lnSpc>
                    <a:spcPct val="115000"/>
                  </a:lnSpc>
                  <a:spcAft>
                    <a:spcPts val="1000"/>
                  </a:spcAft>
                  <a:buAutoNum type="arabicPeriod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state model is known and it is linear, then Kalman developed the best estimator of minimum variance sense. 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487A-9D8D-4DFF-CFA5-623D6D76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" y="147145"/>
                <a:ext cx="11062303" cy="5486567"/>
              </a:xfrm>
              <a:prstGeom prst="rect">
                <a:avLst/>
              </a:prstGeom>
              <a:blipFill>
                <a:blip r:embed="rId2"/>
                <a:stretch>
                  <a:fillRect l="-551" t="-333" r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2D1FC-4D7C-F2D5-830E-EBED7D929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FF04C0-1801-5E6C-F73E-7357647216B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12955A-A8D0-D7CB-5E56-05B58391CE73}"/>
                  </a:ext>
                </a:extLst>
              </p:cNvPr>
              <p:cNvSpPr txBox="1"/>
              <p:nvPr/>
            </p:nvSpPr>
            <p:spPr>
              <a:xfrm>
                <a:off x="183765" y="147145"/>
                <a:ext cx="11062303" cy="6271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Some Comments</a:t>
                </a: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algn="just" latinLnBrk="1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Orthogonality between error and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−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Then using some matrix calculation (page94)</a:t>
                </a: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Since 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−→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altLang="ko-KR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0</m:t>
                    </m:r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Two random variables are orthogonal. independent</a:t>
                </a: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12955A-A8D0-D7CB-5E56-05B58391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" y="147145"/>
                <a:ext cx="11062303" cy="6271782"/>
              </a:xfrm>
              <a:prstGeom prst="rect">
                <a:avLst/>
              </a:prstGeom>
              <a:blipFill>
                <a:blip r:embed="rId2"/>
                <a:stretch>
                  <a:fillRect l="-441" t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4D2AD6-F4AD-2EB5-C0BB-E2B801F2937D}"/>
              </a:ext>
            </a:extLst>
          </p:cNvPr>
          <p:cNvCxnSpPr/>
          <p:nvPr/>
        </p:nvCxnSpPr>
        <p:spPr>
          <a:xfrm flipV="1">
            <a:off x="7714593" y="3825766"/>
            <a:ext cx="1481959" cy="135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BD9FAA-21E0-63B9-7A96-5892F371B7FB}"/>
              </a:ext>
            </a:extLst>
          </p:cNvPr>
          <p:cNvCxnSpPr/>
          <p:nvPr/>
        </p:nvCxnSpPr>
        <p:spPr>
          <a:xfrm flipV="1">
            <a:off x="7714593" y="5078627"/>
            <a:ext cx="3394131" cy="102973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092746-FC7B-AE1E-C349-96C79264866B}"/>
              </a:ext>
            </a:extLst>
          </p:cNvPr>
          <p:cNvCxnSpPr>
            <a:cxnSpLocks/>
          </p:cNvCxnSpPr>
          <p:nvPr/>
        </p:nvCxnSpPr>
        <p:spPr>
          <a:xfrm flipV="1">
            <a:off x="9196552" y="3825766"/>
            <a:ext cx="0" cy="13043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C8747-525B-910B-C7C8-1D012D7DC497}"/>
                  </a:ext>
                </a:extLst>
              </p:cNvPr>
              <p:cNvSpPr txBox="1"/>
              <p:nvPr/>
            </p:nvSpPr>
            <p:spPr>
              <a:xfrm>
                <a:off x="8295561" y="3841300"/>
                <a:ext cx="3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6C8747-525B-910B-C7C8-1D012D7D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61" y="3841300"/>
                <a:ext cx="320023" cy="276999"/>
              </a:xfrm>
              <a:prstGeom prst="rect">
                <a:avLst/>
              </a:prstGeom>
              <a:blipFill>
                <a:blip r:embed="rId3"/>
                <a:stretch>
                  <a:fillRect l="-5769" r="-384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41B4C5-AA60-A4DF-FF28-7BF8B744ED31}"/>
                  </a:ext>
                </a:extLst>
              </p:cNvPr>
              <p:cNvSpPr txBox="1"/>
              <p:nvPr/>
            </p:nvSpPr>
            <p:spPr>
              <a:xfrm>
                <a:off x="8876529" y="5384765"/>
                <a:ext cx="320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41B4C5-AA60-A4DF-FF28-7BF8B744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529" y="5384765"/>
                <a:ext cx="320023" cy="276999"/>
              </a:xfrm>
              <a:prstGeom prst="rect">
                <a:avLst/>
              </a:prstGeom>
              <a:blipFill>
                <a:blip r:embed="rId4"/>
                <a:stretch>
                  <a:fillRect l="-5660" t="-19565" r="-4905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EADD6-565A-1890-D5BA-46E6E2B3517C}"/>
                  </a:ext>
                </a:extLst>
              </p:cNvPr>
              <p:cNvSpPr txBox="1"/>
              <p:nvPr/>
            </p:nvSpPr>
            <p:spPr>
              <a:xfrm>
                <a:off x="9436707" y="4289130"/>
                <a:ext cx="885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EADD6-565A-1890-D5BA-46E6E2B3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707" y="4289130"/>
                <a:ext cx="885307" cy="276999"/>
              </a:xfrm>
              <a:prstGeom prst="rect">
                <a:avLst/>
              </a:prstGeom>
              <a:blipFill>
                <a:blip r:embed="rId5"/>
                <a:stretch>
                  <a:fillRect l="-2069" t="-22222" r="-2620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B530-CE83-C67A-6ED6-2F46AB10D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007ECD-83A4-EDCC-0849-FB252F2080FD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/>
              <p:nvPr/>
            </p:nvSpPr>
            <p:spPr>
              <a:xfrm>
                <a:off x="110067" y="118532"/>
                <a:ext cx="11785600" cy="689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Conditional Expectations and Discrete-Time Kalman Filtering -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400" dirty="0"/>
                  <a:t>.11 Nonlinear Stochastic Process – </a:t>
                </a:r>
              </a:p>
              <a:p>
                <a:endParaRPr lang="en-US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3.1 </a:t>
                </a: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Estimation</a:t>
                </a:r>
              </a:p>
              <a:p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statement – static parameter estimation</a:t>
                </a:r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(3.1)</m:t>
                      </m:r>
                    </m:oMath>
                  </m:oMathPara>
                </a14:m>
                <a:endParaRPr lang="en-US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indent="-28575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Given measurement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find a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𝑒𝑟𝑟𝑜𝑟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 some sense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Minimum Variance Estimator</a:t>
                </a:r>
              </a:p>
              <a:p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Linear Regression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ax</m:t>
                      </m:r>
                      <m: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altLang="ko-KR" kern="100" dirty="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=1,2,3 , 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unknown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subject to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Sol: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−→ 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612B18-5511-396D-3637-99EBF932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118532"/>
                <a:ext cx="11785600" cy="6898363"/>
              </a:xfrm>
              <a:prstGeom prst="rect">
                <a:avLst/>
              </a:prstGeom>
              <a:blipFill>
                <a:blip r:embed="rId2"/>
                <a:stretch>
                  <a:fillRect l="-414"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35D-67A6-BB77-0FB8-E702BBF0F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08CAD3-1EF7-54D3-B0C0-F433A7F3D604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127D39-F009-E8F6-9B19-C7923919D439}"/>
                  </a:ext>
                </a:extLst>
              </p:cNvPr>
              <p:cNvSpPr txBox="1"/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Theorem 3.6 the minimum variance estimator  -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 (3.1) x, v are R.Vs, z is a measurement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lvl="0" indent="-342900" algn="just" latinLnBrk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3.6. Given the equation (3.1).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estimate is a function of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then the minimum variance estimate is the conditional mean. i.e.,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572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𝑀𝑉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|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2C127D39-F009-E8F6-9B19-C7923919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86728"/>
                <a:ext cx="10896600" cy="2997937"/>
              </a:xfrm>
              <a:prstGeom prst="rect">
                <a:avLst/>
              </a:prstGeom>
              <a:blipFill>
                <a:blip r:embed="rId2"/>
                <a:stretch>
                  <a:fillRect l="-504" t="-1222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5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D2DA-2526-46C3-5547-D6F746E2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7AAAB1-D617-D293-902B-5EAE9DA8C1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936A13-3B1A-ED53-7D73-65AD748575FB}"/>
                  </a:ext>
                </a:extLst>
              </p:cNvPr>
              <p:cNvSpPr txBox="1"/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Ex. 3.8 – The conditional expectation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independent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−→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−→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  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Since </a:t>
                </a:r>
              </a:p>
              <a:p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independent</a:t>
                </a: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0&lt;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&lt;2 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There are 5 regions interested.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 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4B936A13-3B1A-ED53-7D73-65AD748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147541"/>
                <a:ext cx="11345333" cy="5841086"/>
              </a:xfrm>
              <a:prstGeom prst="rect">
                <a:avLst/>
              </a:prstGeom>
              <a:blipFill>
                <a:blip r:embed="rId2"/>
                <a:stretch>
                  <a:fillRect l="-430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538538-908C-8127-B305-9FCC07C00A17}"/>
              </a:ext>
            </a:extLst>
          </p:cNvPr>
          <p:cNvCxnSpPr/>
          <p:nvPr/>
        </p:nvCxnSpPr>
        <p:spPr>
          <a:xfrm>
            <a:off x="6206067" y="2065867"/>
            <a:ext cx="497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E234A1-3B03-CD4F-1B15-9A22C05DCE25}"/>
              </a:ext>
            </a:extLst>
          </p:cNvPr>
          <p:cNvCxnSpPr/>
          <p:nvPr/>
        </p:nvCxnSpPr>
        <p:spPr>
          <a:xfrm>
            <a:off x="7679267" y="939800"/>
            <a:ext cx="0" cy="154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221B22-917D-2D10-5706-B8967AF1C2F8}"/>
              </a:ext>
            </a:extLst>
          </p:cNvPr>
          <p:cNvSpPr/>
          <p:nvPr/>
        </p:nvSpPr>
        <p:spPr>
          <a:xfrm>
            <a:off x="7679267" y="1422400"/>
            <a:ext cx="2082800" cy="64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53C7F2-C1DC-57AA-95E3-E4B28E6B54A5}"/>
                  </a:ext>
                </a:extLst>
              </p:cNvPr>
              <p:cNvSpPr txBox="1"/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53C7F2-C1DC-57AA-95E3-E4B28E6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144" y="801300"/>
                <a:ext cx="599523" cy="276999"/>
              </a:xfrm>
              <a:prstGeom prst="rect">
                <a:avLst/>
              </a:prstGeom>
              <a:blipFill>
                <a:blip r:embed="rId3"/>
                <a:stretch>
                  <a:fillRect l="-11224" r="-1224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65B47-C728-19D1-25CC-13C7D7FC6622}"/>
                  </a:ext>
                </a:extLst>
              </p:cNvPr>
              <p:cNvSpPr txBox="1"/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1B65B47-C728-19D1-25CC-13C7D7FC6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31" y="2139506"/>
                <a:ext cx="1016001" cy="28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5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EF73-E887-6710-60CB-290832A4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142251-5A9F-C2D2-4D42-C4A22AFBE9F3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5727F-952B-1DB5-3811-F60ECF22BA22}"/>
                  </a:ext>
                </a:extLst>
              </p:cNvPr>
              <p:cNvSpPr txBox="1"/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Ex. 3.8 – The conditional expectation  - continued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0">
                        <a:latin typeface="Cambria Math" panose="02040503050406030204" pitchFamily="18" charset="0"/>
                      </a:rPr>
                      <m:t>&gt;2 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, 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The others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</a:rPr>
                  <a:t> corresponding intervals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2.1)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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−→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=1/2</m:t>
                        </m:r>
                      </m:e>
                    </m:nary>
                  </m:oMath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2.3)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−→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1/2(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8F5727F-952B-1DB5-3811-F60ECF22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551"/>
                <a:ext cx="11802533" cy="6508898"/>
              </a:xfrm>
              <a:prstGeom prst="rect">
                <a:avLst/>
              </a:prstGeom>
              <a:blipFill>
                <a:blip r:embed="rId2"/>
                <a:stretch>
                  <a:fillRect l="-413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5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B735-EEF7-CA69-047D-A9A6078A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306E09-E59F-EA68-B26C-5C80C6C34DB1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64E9A15-A399-E1E1-62E7-31D486E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75"/>
            <a:ext cx="3826933" cy="2349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7EC139-4825-5965-3750-2632951D9BF5}"/>
                  </a:ext>
                </a:extLst>
              </p:cNvPr>
              <p:cNvSpPr txBox="1"/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Ex. Continued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plot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487EC139-4825-5965-3750-2632951D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204826"/>
                <a:ext cx="1625766" cy="1477328"/>
              </a:xfrm>
              <a:prstGeom prst="rect">
                <a:avLst/>
              </a:prstGeom>
              <a:blipFill>
                <a:blip r:embed="rId3"/>
                <a:stretch>
                  <a:fillRect l="-2996" t="-2479" r="-2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8388-6810-825B-B3FC-A60F33BD92C9}"/>
                  </a:ext>
                </a:extLst>
              </p:cNvPr>
              <p:cNvSpPr txBox="1"/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&lt;2, 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Unconditional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=?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69A8388-6810-825B-B3FC-A60F33BD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09" y="1134533"/>
                <a:ext cx="4264024" cy="2976456"/>
              </a:xfrm>
              <a:prstGeom prst="rect">
                <a:avLst/>
              </a:prstGeom>
              <a:blipFill>
                <a:blip r:embed="rId4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B640BA5-FC62-750D-5BF4-818AE76EB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" y="4066362"/>
            <a:ext cx="3945468" cy="25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52FA-E264-08B2-92AC-B0A20A31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C93E47-C21B-57B3-EBCB-5FD7F6A24A3E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DD66D-15F4-3106-9694-7F9F58108567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676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conditional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Estimate of a Gaussian R.V.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Modelling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𝐻𝑥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ko-KR" sz="20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(3.2)</m:t>
                      </m:r>
                    </m:oMath>
                  </m:oMathPara>
                </a14:m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⊥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independent.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𝑀𝑉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Preview : d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ue to Theorem 3.6 </a:t>
                </a:r>
              </a:p>
              <a:p>
                <a:pPr marL="50800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𝑀𝑉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b="1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ko-KR" altLang="ko-KR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ko-KR" altLang="ko-KR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Procedure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a Gaussian(it needs to prove) : 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acc>
                      <m:accPr>
                        <m:chr m:val="̅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𝐻𝑀</m:t>
                    </m:r>
                    <m:sSup>
                      <m:sSup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theorem 2.30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̅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𝐻𝑀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𝐻𝑀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acc>
                              <m:accPr>
                                <m:chr m:val="̅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DD66D-15F4-3106-9694-7F9F5810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6769802"/>
              </a:xfrm>
              <a:prstGeom prst="rect">
                <a:avLst/>
              </a:prstGeom>
              <a:blipFill>
                <a:blip r:embed="rId2"/>
                <a:stretch>
                  <a:fillRect l="-418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0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91B2-23BD-A99C-AA43-484EE29C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3B94B9-030D-E106-A079-DCC8BC818120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E37F6-1765-7556-E287-29EF9CB8B9E9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577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 conditional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Estimate of a Gaussian R.V.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2)  </a:t>
                </a:r>
                <a:r>
                  <a:rPr lang="en-US" altLang="ko-KR" b="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𝑋𝑉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     Hence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ko-KR" sz="1800" b="0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𝐻𝑥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ko-KR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ko-KR" altLang="ko-KR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𝐻𝑥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ko-KR" altLang="ko-KR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3)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R" dirty="0"/>
                  <a:t> is a normalized constant i.e.,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4) In conclusion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2E37F6-1765-7556-E287-29EF9CB8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5775171"/>
              </a:xfrm>
              <a:prstGeom prst="rect">
                <a:avLst/>
              </a:prstGeom>
              <a:blipFill>
                <a:blip r:embed="rId2"/>
                <a:stretch>
                  <a:fillRect l="-418" t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2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23FD-96AA-88B5-6CAF-7313CB37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030DC8-961D-EACB-F87F-61E405B2C2BC}"/>
              </a:ext>
            </a:extLst>
          </p:cNvPr>
          <p:cNvCxnSpPr/>
          <p:nvPr/>
        </p:nvCxnSpPr>
        <p:spPr>
          <a:xfrm>
            <a:off x="0" y="57415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DEDF6-6323-74FD-74CF-95EA86ADF49A}"/>
                  </a:ext>
                </a:extLst>
              </p:cNvPr>
              <p:cNvSpPr txBox="1"/>
              <p:nvPr/>
            </p:nvSpPr>
            <p:spPr>
              <a:xfrm>
                <a:off x="441434" y="204826"/>
                <a:ext cx="11676993" cy="641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Some comments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/>
                  <a:t>Some comments </a:t>
                </a:r>
              </a:p>
              <a:p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The best Estimator in MV sense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which is a </a:t>
                </a:r>
                <a:r>
                  <a:rPr lang="en-US" altLang="ko-KR" b="1" i="0" dirty="0">
                    <a:latin typeface="Cambria Math" panose="02040503050406030204" pitchFamily="18" charset="0"/>
                  </a:rPr>
                  <a:t>Gaussian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 random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Its mean and covariance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H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dirty="0">
                    <a:latin typeface="Cambria Math" panose="02040503050406030204" pitchFamily="18" charset="0"/>
                  </a:rPr>
                  <a:t>By the iterated expectation the mean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is 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4. The covariance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is independent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the measurement  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 scalar case, </a:t>
                </a:r>
              </a:p>
              <a:p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</a:t>
                </a:r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balancing the uncertainty (covariance)  is done with each that of state and the noise.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b="0" i="0" dirty="0">
                    <a:latin typeface="Cambria Math" panose="02040503050406030204" pitchFamily="18" charset="0"/>
                  </a:rPr>
                  <a:t>     </a:t>
                </a:r>
                <a:r>
                  <a:rPr lang="en-US" altLang="ko-KR" b="0" i="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The optimal gain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is calculated before measurement.</a:t>
                </a:r>
              </a:p>
              <a:p>
                <a:r>
                  <a:rPr lang="en-US" altLang="ko-KR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CDEDF6-6323-74FD-74CF-95EA86AD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204826"/>
                <a:ext cx="11676993" cy="6417911"/>
              </a:xfrm>
              <a:prstGeom prst="rect">
                <a:avLst/>
              </a:prstGeom>
              <a:blipFill>
                <a:blip r:embed="rId2"/>
                <a:stretch>
                  <a:fillRect l="-418" t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18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1485</Words>
  <Application>Microsoft Office PowerPoint</Application>
  <PresentationFormat>와이드스크린</PresentationFormat>
  <Paragraphs>209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snkim Kim</dc:creator>
  <cp:lastModifiedBy>snkim Kim</cp:lastModifiedBy>
  <cp:revision>11</cp:revision>
  <dcterms:created xsi:type="dcterms:W3CDTF">2024-10-29T08:45:16Z</dcterms:created>
  <dcterms:modified xsi:type="dcterms:W3CDTF">2024-11-14T12:24:33Z</dcterms:modified>
</cp:coreProperties>
</file>