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7" r:id="rId3"/>
    <p:sldId id="308" r:id="rId4"/>
    <p:sldId id="309" r:id="rId5"/>
    <p:sldId id="266" r:id="rId6"/>
    <p:sldId id="317" r:id="rId7"/>
    <p:sldId id="314" r:id="rId8"/>
    <p:sldId id="313" r:id="rId9"/>
    <p:sldId id="311" r:id="rId10"/>
    <p:sldId id="316" r:id="rId11"/>
    <p:sldId id="315" r:id="rId12"/>
    <p:sldId id="318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BF9-1799-4208-9379-96D391BE2A1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24FDC-0DB7-3EA2-75CE-74E43810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825DF8-BAEC-105A-8E35-B3552A596C5A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788772-9F3A-2D6A-B84E-A4772DAFD5EE}"/>
                  </a:ext>
                </a:extLst>
              </p:cNvPr>
              <p:cNvSpPr txBox="1"/>
              <p:nvPr/>
            </p:nvSpPr>
            <p:spPr>
              <a:xfrm>
                <a:off x="107504" y="260648"/>
                <a:ext cx="8579297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3.4 The Discrete Kalman Filter</a:t>
                </a:r>
              </a:p>
              <a:p>
                <a:endParaRPr lang="en-US" dirty="0"/>
              </a:p>
              <a:p>
                <a:pPr marL="257175" indent="-257175">
                  <a:buAutoNum type="arabicPeriod"/>
                </a:pPr>
                <a:r>
                  <a:rPr lang="en-US" dirty="0"/>
                  <a:t>Non- drift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    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), 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 ~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0, 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2. Drift (system has own dynamics)  </a:t>
                </a:r>
              </a:p>
              <a:p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%% Comments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The state has own dynamics 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There are two kinds of noise </a:t>
                </a:r>
              </a:p>
              <a:p>
                <a:endParaRPr lang="en-US" dirty="0"/>
              </a:p>
              <a:p>
                <a:r>
                  <a:rPr lang="en-US" dirty="0"/>
                  <a:t>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: system noise , in general as process noise / disturbance</a:t>
                </a:r>
              </a:p>
              <a:p>
                <a:r>
                  <a:rPr lang="en-US" dirty="0"/>
                  <a:t>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: measurement noise,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788772-9F3A-2D6A-B84E-A4772DAF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579297" cy="5909310"/>
              </a:xfrm>
              <a:prstGeom prst="rect">
                <a:avLst/>
              </a:prstGeom>
              <a:blipFill>
                <a:blip r:embed="rId2"/>
                <a:stretch>
                  <a:fillRect l="-640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62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D2DC1-FA65-D1DC-5A49-96C2FC22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8AE061-D105-FA07-FD14-2C1021818741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D523BC-105D-E280-22F8-AA83ED8D2FD4}"/>
                  </a:ext>
                </a:extLst>
              </p:cNvPr>
              <p:cNvSpPr txBox="1"/>
              <p:nvPr/>
            </p:nvSpPr>
            <p:spPr>
              <a:xfrm>
                <a:off x="179512" y="170207"/>
                <a:ext cx="8280920" cy="4725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 Two radars measured the position of an airplane  (similar to  Ex.3.9)</a:t>
                </a:r>
              </a:p>
              <a:p>
                <a:endParaRPr lang="en-US" dirty="0"/>
              </a:p>
              <a:p>
                <a:r>
                  <a:rPr lang="en-US" dirty="0"/>
                  <a:t>At a airport, there are several radars to measure  positions of an aircraft  </a:t>
                </a:r>
              </a:p>
              <a:p>
                <a:r>
                  <a:rPr lang="en-US" dirty="0"/>
                  <a:t>Assume the measured positions of two radars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a R.V. </a:t>
                </a:r>
              </a:p>
              <a:p>
                <a:r>
                  <a:rPr lang="en-US" dirty="0"/>
                  <a:t>To estimate the airplane, fusing two data into one R.V. as </a:t>
                </a:r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,  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~ 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i="1" dirty="0">
                    <a:latin typeface="Cambria Math"/>
                  </a:rPr>
                  <a:t>  </a:t>
                </a:r>
                <a:r>
                  <a:rPr lang="en-US" b="0" dirty="0">
                    <a:latin typeface="Cambria Math"/>
                  </a:rPr>
                  <a:t>The estimator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z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𝑢𝑛𝑘𝑛𝑜𝑤𝑛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𝑐𝑜𝑛𝑠𝑡𝑎𝑛𝑡</m:t>
                    </m:r>
                  </m:oMath>
                </a14:m>
                <a:r>
                  <a:rPr lang="en-US" b="0" i="1" dirty="0">
                    <a:latin typeface="Cambria Math"/>
                  </a:rPr>
                  <a:t>, </a:t>
                </a: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b="0" i="1" dirty="0">
                    <a:latin typeface="Cambria Math"/>
                  </a:rPr>
                  <a:t>  Find  the best estimator 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>
                    <a:latin typeface="Cambria Math"/>
                  </a:rPr>
                  <a:t>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D523BC-105D-E280-22F8-AA83ED8D2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207"/>
                <a:ext cx="8280920" cy="4725396"/>
              </a:xfrm>
              <a:prstGeom prst="rect">
                <a:avLst/>
              </a:prstGeom>
              <a:blipFill>
                <a:blip r:embed="rId2"/>
                <a:stretch>
                  <a:fillRect l="-589" t="-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17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BD8F-0C7F-5EEC-F49B-94C2B874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4EB922-B25E-A397-687F-6943CDBC2CCE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BDC1A8-B133-1BF6-8EB4-654D09CA0813}"/>
                  </a:ext>
                </a:extLst>
              </p:cNvPr>
              <p:cNvSpPr txBox="1"/>
              <p:nvPr/>
            </p:nvSpPr>
            <p:spPr>
              <a:xfrm>
                <a:off x="179512" y="170207"/>
                <a:ext cx="8280920" cy="620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 Two radars measured the position of an airplane  (similar to  Ex.3.9)</a:t>
                </a:r>
              </a:p>
              <a:p>
                <a:endParaRPr lang="en-US" dirty="0"/>
              </a:p>
              <a:p>
                <a:r>
                  <a:rPr lang="en-US" dirty="0"/>
                  <a:t> Sol: 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,   </m:t>
                    </m:r>
                    <m:r>
                      <a:rPr lang="en-US" b="0" i="1" smtClean="0">
                        <a:latin typeface="Cambria Math"/>
                      </a:rPr>
                      <m:t>𝑠𝑢𝑏𝑗𝑒𝑐𝑡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Define  (Lagrange multiplier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  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  −→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With the constraint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The best minimum estimator  is </a:t>
                </a:r>
              </a:p>
              <a:p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𝑀𝑉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𝐾𝑎𝑙𝑚𝑎𝑛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</m:oMath>
                </a14:m>
                <a:r>
                  <a:rPr lang="en-US" dirty="0"/>
                  <a:t>      </a:t>
                </a:r>
              </a:p>
              <a:p>
                <a:endParaRPr lang="en-US" dirty="0"/>
              </a:p>
              <a:p>
                <a:r>
                  <a:rPr lang="en-US" dirty="0"/>
                  <a:t>%%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𝑀𝑉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  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BDC1A8-B133-1BF6-8EB4-654D09CA0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207"/>
                <a:ext cx="8280920" cy="6205801"/>
              </a:xfrm>
              <a:prstGeom prst="rect">
                <a:avLst/>
              </a:prstGeom>
              <a:blipFill>
                <a:blip r:embed="rId2"/>
                <a:stretch>
                  <a:fillRect l="-589" t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3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4B708-8D7B-F72A-58D5-3EE4D97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2914E9-E2B2-BD0C-EDC8-FAEA4A68EB2B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82557B-CA78-C999-B427-BA166C400872}"/>
                  </a:ext>
                </a:extLst>
              </p:cNvPr>
              <p:cNvSpPr txBox="1"/>
              <p:nvPr/>
            </p:nvSpPr>
            <p:spPr>
              <a:xfrm>
                <a:off x="179512" y="170207"/>
                <a:ext cx="8280920" cy="666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 increase the accuracy (decrease the variance) of the estimator 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Expectation</a:t>
                </a:r>
              </a:p>
              <a:p>
                <a:r>
                  <a:rPr lang="en-US" dirty="0"/>
                  <a:t> 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𝑀𝑉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2. </a:t>
                </a:r>
                <a:r>
                  <a:rPr lang="en-US" altLang="ko-KR" dirty="0"/>
                  <a:t>Conditional Expectation </a:t>
                </a:r>
              </a:p>
              <a:p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 are independent </a:t>
                </a:r>
              </a:p>
              <a:p>
                <a:r>
                  <a:rPr lang="en-US" altLang="ko-KR" dirty="0"/>
                  <a:t>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𝑀𝑉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r>
                  <a:rPr lang="en-US" dirty="0"/>
                  <a:t>3. Several Experiments with a same sensor</a:t>
                </a:r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,)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3. Different sensors 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,    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~ 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𝑎𝑟𝑒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𝑖𝑛𝑑𝑒𝑝𝑒𝑛𝑑𝑒𝑛𝑡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altLang="ko-KR" dirty="0"/>
                  <a:t>  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ko-KR" b="0" dirty="0"/>
                  <a:t>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  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/>
                </a:endParaRPr>
              </a:p>
              <a:p>
                <a:r>
                  <a:rPr lang="en-US" dirty="0"/>
                  <a:t>  </a:t>
                </a:r>
              </a:p>
              <a:p>
                <a:r>
                  <a:rPr lang="en-US" dirty="0"/>
                  <a:t>4. Kalman filter </a:t>
                </a:r>
              </a:p>
              <a:p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𝑚𝑒𝑎𝑠𝑢𝑟𝑒𝑚𝑒𝑛𝑡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altLang="ko-KR" b="0" dirty="0"/>
                  <a:t> 		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                            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82557B-CA78-C999-B427-BA166C400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207"/>
                <a:ext cx="8280920" cy="6663234"/>
              </a:xfrm>
              <a:prstGeom prst="rect">
                <a:avLst/>
              </a:prstGeom>
              <a:blipFill>
                <a:blip r:embed="rId2"/>
                <a:stretch>
                  <a:fillRect l="-589" t="-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2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0FFE-B4AF-13D2-B740-E1ACC824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DD5E10-1456-DD19-4765-5B199758D387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DE46C5-64D8-2CCD-8ECE-1C882889FC9B}"/>
                  </a:ext>
                </a:extLst>
              </p:cNvPr>
              <p:cNvSpPr/>
              <p:nvPr/>
            </p:nvSpPr>
            <p:spPr>
              <a:xfrm>
                <a:off x="179512" y="203155"/>
                <a:ext cx="8640960" cy="6600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b="1" i="1" dirty="0"/>
                  <a:t>3.5 “Tuning : Kalman filter</a:t>
                </a:r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/>
                  <a:t>- Motivation : the noise variance,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b="1" i="1" dirty="0"/>
                  <a:t> are unknown</a:t>
                </a:r>
              </a:p>
              <a:p>
                <a:pPr marL="342900" indent="-342900" latinLnBrk="1">
                  <a:buAutoNum type="arabicPeriod"/>
                </a:pPr>
                <a:r>
                  <a:rPr lang="en-US" b="1" i="1" dirty="0"/>
                  <a:t>Scalar case</a:t>
                </a:r>
                <a:endParaRPr lang="en-US" i="1" dirty="0"/>
              </a:p>
              <a:p>
                <a:pPr latinLnBrk="1"/>
                <a:r>
                  <a:rPr lang="en-US" i="1" dirty="0"/>
                  <a:t>    - assume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i="1" dirty="0"/>
              </a:p>
              <a:p>
                <a:pPr latinLnBrk="1"/>
                <a:endParaRPr lang="en-US" i="1" dirty="0"/>
              </a:p>
              <a:p>
                <a:pPr latinLnBrk="1"/>
                <a:r>
                  <a:rPr lang="en-US" i="1" dirty="0"/>
                  <a:t>   -System </a:t>
                </a:r>
              </a:p>
              <a:p>
                <a:pPr latinLnBrk="1"/>
                <a:r>
                  <a:rPr lang="en-US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latinLnBrk="1"/>
                <a:r>
                  <a:rPr lang="en-US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latinLnBrk="1"/>
                <a:endParaRPr lang="en-US" i="1" dirty="0"/>
              </a:p>
              <a:p>
                <a:pPr latinLnBrk="1"/>
                <a:endParaRPr lang="en-US" i="1" dirty="0"/>
              </a:p>
              <a:p>
                <a:pPr latinLnBrk="1"/>
                <a:r>
                  <a:rPr lang="en-US" i="1" dirty="0"/>
                  <a:t>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−→0</m:t>
                    </m:r>
                  </m:oMath>
                </a14:m>
                <a:endParaRPr lang="en-US" i="1" dirty="0"/>
              </a:p>
              <a:p>
                <a:pPr latinLnBrk="1"/>
                <a:endParaRPr lang="en-US" i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−→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−→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latinLnBrk="1"/>
                <a:r>
                  <a:rPr lang="en-US" altLang="ko-KR" i="1" dirty="0"/>
                  <a:t>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−→∞</m:t>
                    </m:r>
                  </m:oMath>
                </a14:m>
                <a:endParaRPr lang="en-US" altLang="ko-KR" i="1" dirty="0"/>
              </a:p>
              <a:p>
                <a:pPr latinLnBrk="1"/>
                <a:endParaRPr lang="en-US" altLang="ko-KR" i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−→0−→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latinLnBrk="1"/>
                <a:endParaRPr lang="en-US" i="1" dirty="0"/>
              </a:p>
              <a:p>
                <a:pPr marL="285750" indent="-285750" latinLnBrk="1">
                  <a:buFont typeface="Wingdings" panose="05000000000000000000" pitchFamily="2" charset="2"/>
                  <a:buChar char="à"/>
                </a:pPr>
                <a:r>
                  <a:rPr lang="en-US" i="1" dirty="0">
                    <a:sym typeface="Wingdings" panose="05000000000000000000" pitchFamily="2" charset="2"/>
                  </a:rPr>
                  <a:t>No need measurement   Should be avoided </a:t>
                </a:r>
                <a:r>
                  <a:rPr lang="en-US" i="1" dirty="0"/>
                  <a:t>is large, we need  to add “ a fictitious noise” 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 latinLnBrk="1">
                  <a:buFont typeface="Wingdings" panose="05000000000000000000" pitchFamily="2" charset="2"/>
                  <a:buChar char="à"/>
                </a:pPr>
                <a:r>
                  <a:rPr lang="en-US" i="1" dirty="0"/>
                  <a:t>Adaptive Kalman filter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DE46C5-64D8-2CCD-8ECE-1C882889F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3155"/>
                <a:ext cx="8640960" cy="6600012"/>
              </a:xfrm>
              <a:prstGeom prst="rect">
                <a:avLst/>
              </a:prstGeom>
              <a:blipFill>
                <a:blip r:embed="rId2"/>
                <a:stretch>
                  <a:fillRect l="-564" t="-462" b="-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2C2DB5-7E15-5A86-4870-9D2455983445}"/>
                  </a:ext>
                </a:extLst>
              </p:cNvPr>
              <p:cNvSpPr txBox="1"/>
              <p:nvPr/>
            </p:nvSpPr>
            <p:spPr>
              <a:xfrm>
                <a:off x="2987824" y="1772816"/>
                <a:ext cx="2592288" cy="957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i="1" dirty="0"/>
                  <a:t>-Prediction </a:t>
                </a:r>
              </a:p>
              <a:p>
                <a:pPr latinLnBrk="1"/>
                <a:r>
                  <a:rPr lang="en-US" altLang="ko-KR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pPr latinLnBrk="1"/>
                <a:r>
                  <a:rPr lang="en-US" altLang="ko-KR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2C2DB5-7E15-5A86-4870-9D24559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72816"/>
                <a:ext cx="2592288" cy="957121"/>
              </a:xfrm>
              <a:prstGeom prst="rect">
                <a:avLst/>
              </a:prstGeom>
              <a:blipFill>
                <a:blip r:embed="rId3"/>
                <a:stretch>
                  <a:fillRect l="-1882" t="-3822" b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C51DD-2122-51C8-F00A-19258343869D}"/>
                  </a:ext>
                </a:extLst>
              </p:cNvPr>
              <p:cNvSpPr txBox="1"/>
              <p:nvPr/>
            </p:nvSpPr>
            <p:spPr>
              <a:xfrm>
                <a:off x="5262309" y="1642917"/>
                <a:ext cx="3494675" cy="1517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en-US" altLang="ko-KR" i="1" dirty="0"/>
                  <a:t>-Estimation </a:t>
                </a:r>
              </a:p>
              <a:p>
                <a:pPr latinLnBrk="1"/>
                <a:r>
                  <a:rPr lang="en-US" altLang="ko-KR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/>
              </a:p>
              <a:p>
                <a:pPr latinLnBrk="1"/>
                <a:r>
                  <a:rPr lang="en-US" altLang="ko-KR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altLang="ko-KR" i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C51DD-2122-51C8-F00A-192583438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309" y="1642917"/>
                <a:ext cx="3494675" cy="1517082"/>
              </a:xfrm>
              <a:prstGeom prst="rect">
                <a:avLst/>
              </a:prstGeom>
              <a:blipFill>
                <a:blip r:embed="rId4"/>
                <a:stretch>
                  <a:fillRect l="-1394" t="-2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7D39D7-AE54-106C-6FCF-3E31BFCD2EFB}"/>
              </a:ext>
            </a:extLst>
          </p:cNvPr>
          <p:cNvCxnSpPr/>
          <p:nvPr/>
        </p:nvCxnSpPr>
        <p:spPr>
          <a:xfrm>
            <a:off x="323528" y="2996952"/>
            <a:ext cx="828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9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93ED-27C6-FDA6-BA12-A2EEC012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A1DEC9-73C7-29B0-8BDC-F98CEDD21306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EE386161-5617-4089-19B2-31DC1CA4DF8F}"/>
                  </a:ext>
                </a:extLst>
              </p:cNvPr>
              <p:cNvSpPr/>
              <p:nvPr/>
            </p:nvSpPr>
            <p:spPr>
              <a:xfrm>
                <a:off x="107504" y="150666"/>
                <a:ext cx="8241164" cy="6592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v"/>
                </a:pPr>
                <a:r>
                  <a:rPr lang="en-US" dirty="0"/>
                  <a:t>Kalman-continue</a:t>
                </a:r>
              </a:p>
              <a:p>
                <a:pPr latinLnBrk="1"/>
                <a:endParaRPr lang="en-US" i="1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FF0000"/>
                    </a:solidFill>
                  </a:rPr>
                  <a:t>Prediction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1)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(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42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2) Variance </a:t>
                </a:r>
              </a:p>
              <a:p>
                <a:r>
                  <a:rPr lang="en-US" dirty="0">
                    <a:sym typeface="Wingdings" pitchFamily="2" charset="2"/>
                  </a:rPr>
                  <a:t>     denote the errors as </a:t>
                </a:r>
              </a:p>
              <a:p>
                <a:r>
                  <a:rPr lang="en-US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:=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≔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%%  </a:t>
                </a:r>
                <a:r>
                  <a:rPr lang="en-US" altLang="ko-KR" dirty="0">
                    <a:sym typeface="Wingdings" pitchFamily="2" charset="2"/>
                  </a:rPr>
                  <a:t>white noise </a:t>
                </a:r>
              </a:p>
              <a:p>
                <a:r>
                  <a:rPr lang="en-US" dirty="0"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EE386161-5617-4089-19B2-31DC1CA4D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0666"/>
                <a:ext cx="8241164" cy="6592317"/>
              </a:xfrm>
              <a:prstGeom prst="rect">
                <a:avLst/>
              </a:prstGeom>
              <a:blipFill>
                <a:blip r:embed="rId2"/>
                <a:stretch>
                  <a:fillRect l="-666" t="-555" b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4F85-8E60-1171-B478-8DE070FE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5C000A-0E4A-FE8A-A130-355C6FF3629F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4EEFC4-F96E-38B8-F9BD-FCCB89B08CEA}"/>
                  </a:ext>
                </a:extLst>
              </p:cNvPr>
              <p:cNvSpPr/>
              <p:nvPr/>
            </p:nvSpPr>
            <p:spPr>
              <a:xfrm>
                <a:off x="179512" y="-171400"/>
                <a:ext cx="8461447" cy="5856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Wingdings" pitchFamily="2" charset="2"/>
                  <a:buChar char="Ø"/>
                </a:pPr>
                <a:endParaRPr lang="en-US" dirty="0"/>
              </a:p>
              <a:p>
                <a:pPr marL="214313" indent="-214313">
                  <a:buFont typeface="Wingdings" panose="05000000000000000000" pitchFamily="2" charset="2"/>
                  <a:buChar char="v"/>
                </a:pPr>
                <a:r>
                  <a:rPr lang="en-US" dirty="0"/>
                  <a:t>Kalman - Continue</a:t>
                </a:r>
              </a:p>
              <a:p>
                <a:pPr marL="214313" indent="-214313">
                  <a:buFont typeface="Wingdings" pitchFamily="2" charset="2"/>
                  <a:buChar char="Ø"/>
                </a:pPr>
                <a:endParaRPr lang="en-US" dirty="0"/>
              </a:p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FF0000"/>
                    </a:solidFill>
                  </a:rPr>
                  <a:t>Estimation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After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257175" indent="-257175" latinLnBrk="1">
                  <a:buAutoNum type="arabicParenR"/>
                </a:pPr>
                <a:r>
                  <a:rPr lang="en-US" dirty="0"/>
                  <a:t>Mean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2)  Variance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(3.45)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b="1" dirty="0"/>
              </a:p>
              <a:p>
                <a:endParaRPr lang="en-US" dirty="0"/>
              </a:p>
              <a:p>
                <a:r>
                  <a:rPr lang="en-US" dirty="0">
                    <a:sym typeface="Wingdings" pitchFamily="2" charset="2"/>
                  </a:rPr>
                  <a:t> Hence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Kalman</a:t>
                </a:r>
                <a:r>
                  <a:rPr lang="en-US" dirty="0"/>
                  <a:t> Gain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4EEFC4-F96E-38B8-F9BD-FCCB89B08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-171400"/>
                <a:ext cx="8461447" cy="5856090"/>
              </a:xfrm>
              <a:prstGeom prst="rect">
                <a:avLst/>
              </a:prstGeom>
              <a:blipFill>
                <a:blip r:embed="rId2"/>
                <a:stretch>
                  <a:fillRect l="-576" b="-7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716E2-AD63-197A-57CD-68AB16741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ABA300-E715-1AA9-246A-0975F58B3876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ACEB32-AAE0-F8E6-35D6-EA077C3B13FB}"/>
                  </a:ext>
                </a:extLst>
              </p:cNvPr>
              <p:cNvSpPr/>
              <p:nvPr/>
            </p:nvSpPr>
            <p:spPr>
              <a:xfrm>
                <a:off x="251520" y="116632"/>
                <a:ext cx="8023111" cy="4638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 latinLnBrk="1">
                  <a:buFont typeface="Wingdings" panose="05000000000000000000" pitchFamily="2" charset="2"/>
                  <a:buChar char="v"/>
                </a:pPr>
                <a:r>
                  <a:rPr lang="en-US" b="1" i="1" dirty="0"/>
                  <a:t>Kalman : continue</a:t>
                </a:r>
              </a:p>
              <a:p>
                <a:pPr marL="257175" indent="-257175" latinLnBrk="1">
                  <a:buFont typeface="Wingdings" pitchFamily="2" charset="2"/>
                  <a:buChar char="q"/>
                </a:pPr>
                <a:endParaRPr lang="en-US" b="1" i="1" dirty="0"/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/>
                  <a:t>Error Covariance before and after measurement </a:t>
                </a:r>
              </a:p>
              <a:p>
                <a:pPr marL="257175" indent="-257175" latinLnBrk="1">
                  <a:buFont typeface="Wingdings" pitchFamily="2" charset="2"/>
                  <a:buChar char="q"/>
                </a:pPr>
                <a:endParaRPr lang="en-US" b="1" i="1" dirty="0"/>
              </a:p>
              <a:p>
                <a:pPr latinLnBrk="1"/>
                <a:r>
                  <a:rPr lang="en-US" b="1" i="1" dirty="0"/>
                  <a:t>  </a:t>
                </a:r>
              </a:p>
              <a:p>
                <a:pPr marL="257175" indent="-257175" latinLnBrk="1">
                  <a:buAutoNum type="arabicParenR"/>
                </a:pPr>
                <a:r>
                  <a:rPr lang="en-US" b="1" i="1" dirty="0"/>
                  <a:t>After measurement   (estimation)</a:t>
                </a:r>
              </a:p>
              <a:p>
                <a:pPr latinLnBrk="1"/>
                <a:endParaRPr lang="en-US" b="1" i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i="1" dirty="0"/>
              </a:p>
              <a:p>
                <a:pPr latinLnBrk="1"/>
                <a:endParaRPr lang="en-US" b="1" i="1" dirty="0"/>
              </a:p>
              <a:p>
                <a:pPr marL="342900" indent="-342900" latinLnBrk="1">
                  <a:buAutoNum type="arabicParenR" startAt="2"/>
                </a:pPr>
                <a:r>
                  <a:rPr lang="en-US" b="1" i="1" dirty="0"/>
                  <a:t>Before measurement (prediction)</a:t>
                </a:r>
              </a:p>
              <a:p>
                <a:pPr latinLnBrk="1"/>
                <a:endParaRPr lang="en-US" b="1" i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)^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latinLnBrk="1"/>
                <a:endParaRPr lang="en-US" b="1" i="1" dirty="0"/>
              </a:p>
              <a:p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ACEB32-AAE0-F8E6-35D6-EA077C3B1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6632"/>
                <a:ext cx="8023111" cy="4638962"/>
              </a:xfrm>
              <a:prstGeom prst="rect">
                <a:avLst/>
              </a:prstGeom>
              <a:blipFill>
                <a:blip r:embed="rId2"/>
                <a:stretch>
                  <a:fillRect l="-608" t="-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8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7569527" cy="54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67E3EF-E66C-DD90-9889-BAA1828BED13}"/>
              </a:ext>
            </a:extLst>
          </p:cNvPr>
          <p:cNvSpPr txBox="1"/>
          <p:nvPr/>
        </p:nvSpPr>
        <p:spPr>
          <a:xfrm>
            <a:off x="539552" y="476672"/>
            <a:ext cx="429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;  2023_stochastic / Tut_week_5.mlx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7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888C-8493-A188-6BCE-0AC68018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304BAF-3885-E131-19BA-8B80E86F499C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D18C1C-33F9-AB94-508B-F3C50D6BF455}"/>
                  </a:ext>
                </a:extLst>
              </p:cNvPr>
              <p:cNvSpPr txBox="1"/>
              <p:nvPr/>
            </p:nvSpPr>
            <p:spPr>
              <a:xfrm>
                <a:off x="179512" y="188640"/>
                <a:ext cx="8652572" cy="570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v"/>
                </a:pPr>
                <a:r>
                  <a:rPr lang="en-US" dirty="0"/>
                  <a:t>Kalman- Innovation – orthogonality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b="0" dirty="0"/>
                  <a:t>1.Iterated Expectation (previous lecture)</a:t>
                </a:r>
              </a:p>
              <a:p>
                <a:endParaRPr lang="en-US" dirty="0"/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if Z is measurable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Proof: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  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∵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 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Hence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  </a:t>
                </a:r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𝑋𝑌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Y</m:t>
                        </m:r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D18C1C-33F9-AB94-508B-F3C50D6B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652572" cy="5703613"/>
              </a:xfrm>
              <a:prstGeom prst="rect">
                <a:avLst/>
              </a:prstGeom>
              <a:blipFill>
                <a:blip r:embed="rId2"/>
                <a:stretch>
                  <a:fillRect l="-563" t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45F5-8728-28CB-7ECF-BDCF81A9F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CFAD70-5450-5415-3584-BB613EC153E5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C6D950-B141-0106-CE12-9C972B123A6A}"/>
                  </a:ext>
                </a:extLst>
              </p:cNvPr>
              <p:cNvSpPr txBox="1"/>
              <p:nvPr/>
            </p:nvSpPr>
            <p:spPr>
              <a:xfrm>
                <a:off x="179512" y="188640"/>
                <a:ext cx="8652572" cy="5562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v"/>
                </a:pPr>
                <a:r>
                  <a:rPr lang="en-US" dirty="0"/>
                  <a:t>Kalman- Innovation – orthogonality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b="0" dirty="0"/>
                  <a:t>(</a:t>
                </a:r>
                <a:r>
                  <a:rPr lang="en-US" b="0" dirty="0">
                    <a:sym typeface="Wingdings" panose="05000000000000000000" pitchFamily="2" charset="2"/>
                  </a:rPr>
                  <a:t> see the proof in the previous ppt or page 94)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  or  another proof; 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=0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b="0" dirty="0">
                    <a:sym typeface="Wingdings" panose="05000000000000000000" pitchFamily="2" charset="2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</m:t>
                      </m:r>
                    </m:oMath>
                  </m:oMathPara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r>
                  <a:rPr lang="en-US" b="0" dirty="0">
                    <a:sym typeface="Wingdings" panose="05000000000000000000" pitchFamily="2" charset="2"/>
                  </a:rPr>
                  <a:t>which follows</a:t>
                </a:r>
              </a:p>
              <a:p>
                <a:r>
                  <a:rPr lang="en-US" b="0" dirty="0">
                    <a:sym typeface="Wingdings" panose="05000000000000000000" pitchFamily="2" charset="2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endParaRPr lang="en-US" b="0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%% emphasis </a:t>
                </a:r>
              </a:p>
              <a:p>
                <a:endParaRPr lang="en-US" dirty="0"/>
              </a:p>
              <a:p>
                <a:r>
                  <a:rPr lang="en-US" dirty="0"/>
                  <a:t>  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gaussian, there are orthogonal or independent   %%</a:t>
                </a:r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C6D950-B141-0106-CE12-9C972B1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652572" cy="5562100"/>
              </a:xfrm>
              <a:prstGeom prst="rect">
                <a:avLst/>
              </a:prstGeom>
              <a:blipFill>
                <a:blip r:embed="rId2"/>
                <a:stretch>
                  <a:fillRect l="-563" t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81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B4BCA-2FAC-BFD9-0C15-1BE7ECFE5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D027AD-14FF-7809-F3C7-55E74EEC6009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A35592-802A-7230-C9CE-BFDA67928414}"/>
                  </a:ext>
                </a:extLst>
              </p:cNvPr>
              <p:cNvSpPr txBox="1"/>
              <p:nvPr/>
            </p:nvSpPr>
            <p:spPr>
              <a:xfrm>
                <a:off x="179512" y="188640"/>
                <a:ext cx="8652572" cy="403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v"/>
                </a:pPr>
                <a:r>
                  <a:rPr lang="en-US" dirty="0"/>
                  <a:t>Kalman- Innovation – orthogonality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>
                    <a:sym typeface="Wingdings" pitchFamily="2" charset="2"/>
                  </a:rPr>
                  <a:t> 3. </a:t>
                </a:r>
                <a:r>
                  <a:rPr lang="en-US" altLang="ko-KR" dirty="0">
                    <a:sym typeface="Wingdings" pitchFamily="2" charset="2"/>
                  </a:rPr>
                  <a:t> error between the measurement and the prediction of measurement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</a:p>
              <a:p>
                <a:r>
                  <a:rPr lang="en-US" dirty="0">
                    <a:sym typeface="Wingdings" pitchFamily="2" charset="2"/>
                  </a:rPr>
                  <a:t>    </a:t>
                </a: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  ,</a:t>
                </a:r>
                <a:r>
                  <a:rPr lang="en-US" dirty="0">
                    <a:sym typeface="Wingdings" pitchFamily="2" charset="2"/>
                  </a:rPr>
                  <a:t> 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- called as residual or innovation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 pitchFamily="2" charset="2"/>
                      </a:rPr>
                      <m:t>   (3.48)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(proof :see  page 98) </a:t>
                </a:r>
              </a:p>
              <a:p>
                <a:endParaRPr lang="en-US" altLang="ko-KR" dirty="0"/>
              </a:p>
              <a:p>
                <a:r>
                  <a:rPr lang="en-US" dirty="0">
                    <a:sym typeface="Wingdings" pitchFamily="2" charset="2"/>
                  </a:rPr>
                  <a:t>  - orthogonality :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ym typeface="Wingdings" pitchFamily="2" charset="2"/>
                  </a:rPr>
                  <a:t> are orthogonal to each 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A35592-802A-7230-C9CE-BFDA67928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652572" cy="4034694"/>
              </a:xfrm>
              <a:prstGeom prst="rect">
                <a:avLst/>
              </a:prstGeom>
              <a:blipFill>
                <a:blip r:embed="rId2"/>
                <a:stretch>
                  <a:fillRect l="-563"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3DAD-5A75-78F9-CACA-E18765AA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10AAD8-336D-EB0B-D01B-DADF34FB956E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522183BB-5514-730D-EEE1-248CBA8EB221}"/>
                  </a:ext>
                </a:extLst>
              </p:cNvPr>
              <p:cNvSpPr/>
              <p:nvPr/>
            </p:nvSpPr>
            <p:spPr>
              <a:xfrm>
                <a:off x="251520" y="-171400"/>
                <a:ext cx="8424936" cy="6164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/>
              </a:p>
              <a:p>
                <a:pPr marL="342900" indent="-342900" latinLnBrk="1">
                  <a:buFont typeface="Wingdings" pitchFamily="2" charset="2"/>
                  <a:buChar char="q"/>
                </a:pPr>
                <a:r>
                  <a:rPr lang="en-US" b="1" i="1" dirty="0" err="1"/>
                  <a:t>Kalman</a:t>
                </a:r>
                <a:r>
                  <a:rPr lang="en-US" b="1" i="1" dirty="0"/>
                  <a:t> Gain variants formula</a:t>
                </a:r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/>
                  <a:t>1)  In Textbook</a:t>
                </a:r>
              </a:p>
              <a:p>
                <a:r>
                  <a:rPr lang="en-US" b="1" i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>
                            <a:latin typeface="Cambria Math"/>
                          </a:rPr>
                          <m:t>3</m:t>
                        </m:r>
                        <m:r>
                          <a:rPr lang="en-US" b="0">
                            <a:latin typeface="Cambria Math"/>
                          </a:rPr>
                          <m:t>.</m:t>
                        </m:r>
                        <m:r>
                          <a:rPr lang="en-US" b="0">
                            <a:latin typeface="Cambria Math"/>
                          </a:rPr>
                          <m:t>44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atinLnBrk="1"/>
                <a:endParaRPr lang="en-US" i="1" dirty="0"/>
              </a:p>
              <a:p>
                <a:pPr latinLnBrk="1"/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≔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>
                        <a:latin typeface="Cambria Math"/>
                      </a:rPr>
                      <m:t>          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3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a:rPr lang="en-US">
                        <a:latin typeface="Cambria Math"/>
                      </a:rPr>
                      <m:t>45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:endParaRPr lang="en-US" b="1" dirty="0"/>
              </a:p>
              <a:p>
                <a:br>
                  <a:rPr lang="en-US" dirty="0"/>
                </a:br>
                <a:r>
                  <a:rPr lang="en-US" dirty="0"/>
                  <a:t> 2) </a:t>
                </a:r>
                <a:r>
                  <a:rPr lang="en-US" b="1" dirty="0"/>
                  <a:t>Less inverse operations:</a:t>
                </a:r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 (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49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Notation variants (Wiki )</a:t>
                </a:r>
              </a:p>
              <a:p>
                <a:endParaRPr lang="en-US" dirty="0"/>
              </a:p>
              <a:p>
                <a:r>
                  <a:rPr lang="en-US" dirty="0"/>
                  <a:t>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−→ 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522183BB-5514-730D-EEE1-248CBA8E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-171400"/>
                <a:ext cx="8424936" cy="6164957"/>
              </a:xfrm>
              <a:prstGeom prst="rect">
                <a:avLst/>
              </a:prstGeom>
              <a:blipFill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95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1248</Words>
  <Application>Microsoft Office PowerPoint</Application>
  <PresentationFormat>화면 슬라이드 쇼(4:3)</PresentationFormat>
  <Paragraphs>221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snkim Kim</cp:lastModifiedBy>
  <cp:revision>38</cp:revision>
  <dcterms:created xsi:type="dcterms:W3CDTF">2024-01-23T05:53:19Z</dcterms:created>
  <dcterms:modified xsi:type="dcterms:W3CDTF">2024-11-19T16:54:10Z</dcterms:modified>
</cp:coreProperties>
</file>