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7" r:id="rId8"/>
    <p:sldId id="264" r:id="rId9"/>
    <p:sldId id="265" r:id="rId10"/>
    <p:sldId id="266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7" autoAdjust="0"/>
    <p:restoredTop sz="94660"/>
  </p:normalViewPr>
  <p:slideViewPr>
    <p:cSldViewPr snapToGrid="0">
      <p:cViewPr>
        <p:scale>
          <a:sx n="90" d="100"/>
          <a:sy n="90" d="100"/>
        </p:scale>
        <p:origin x="139" y="-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AC33B-239C-CA7B-1746-B46407663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9E758-ADA9-D366-FFBC-18C3CA21F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707A3-328B-42E2-758A-1CA76A08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4F85B-E0C5-2516-A447-0055239F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8C8C2-7373-DB58-6FFC-AA9DCC0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4BC9D-4CA5-022B-3BB2-29D8850A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F0940-479E-4CE0-088C-12325F33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56211-7933-F28F-0D97-0D10BAAD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5A2FD-A6F3-E202-649B-B789703E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8973-787F-0044-30F2-34B674C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96E597-1FF6-FF16-B787-42E394064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66787-51C8-C393-E507-607BE292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C7ACA-7B9A-80F2-3489-962ECA9F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9B7EA-96C8-4227-5072-1B989767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09B1C-A164-0FFB-F9B4-6116A019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3D58F-4A52-5EBF-59F0-8B9921DA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B40B0-2A28-74DD-5774-C6638E4C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72405-E2F8-21D1-1A91-7BABD362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87FB5-6448-A29B-0925-858D3BE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95B6C-184E-F561-F75E-5FB67F84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0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02AE5-1FFE-2E56-7F8B-6478B9E4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6DB7-EF99-2AAB-2530-C48EBD5B0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D7AC2-C828-BD14-661E-AE7B6E95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0492F-3DAB-FC8E-1C35-5630AE51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7552D-1E31-84E9-E677-FF157492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303A-AAC9-4CBD-7316-D87D271A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FFA33-C52F-6631-B3DB-CEC3C5495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66FE7A-6C54-6A85-793A-9B48E5930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4C18C-739F-13B5-E66B-2D3D459E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7A3FF-387D-2274-850E-E1BED006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EBD99-07F0-78B7-0B18-E0D6F63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5B06A-B88F-6645-EE24-85CEF270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4E241-DE8F-6440-58EA-13ED89EC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0F258-368F-15FF-404D-9A3F7425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AC177-EA61-A906-D3DD-AFA90EFBC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F7EAF-0EDB-FDCB-6ACA-29C034346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F637F2-3957-03F4-FF51-7F6F67BC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BB9AE9-88DA-7BDE-02BB-981D6673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AF0CFA-976D-1091-F822-7890CC0C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4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F3577-0544-5333-5CE5-37D38981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B50521-44AF-F960-E459-980FCB1B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C0FEE7-2E88-ADCB-B18E-B1BD5202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DDA2EB-D925-11F8-5023-42054C1B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1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457FC-0DE4-392A-374C-5F92CBC9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4E7E3-3C1C-4B27-BC25-9DFE518E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F4592-FF9F-E742-9326-9CFCBF9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86C4-4359-0A5C-A96F-8FC49D0B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2D77E-6643-F711-AE8D-AC7523E3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792A7-7A4B-9A36-8C79-FB05827EC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50A16-1177-82F3-3553-3DF51346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D7F54-3F0D-D8AD-7BFD-A8FA4376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033D2-B898-BF28-0483-88AA269A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7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8DAF2-5F5A-2C32-F63B-5FE60254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0CDC64-2E47-261B-A6CE-92018BDAF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972D0-1E54-134B-3B3D-3E8DB51A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0ED0F-078E-8DD0-5CE7-E071837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D2187-770D-0EC4-0CE9-76DBE11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AB55D-3BCC-C7DC-FEF0-A867DBE9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CA1B5-37AB-C3AF-6293-229DAFBC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C828B-80F0-672E-86C6-30C35DCC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0A4C3-3DAB-148A-067C-1584C5638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3E9B-C4FB-49BD-8088-DAF6C5E4189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F0F2E-551A-49C5-4C37-BE2F55A01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1522A-B228-6640-57F7-7FB74E3AB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0458-31FA-4424-B0C6-84A29B14C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68BFB-7F6C-2D30-3AE2-97F78EDC0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573842-A09E-D8D5-2CE4-D9E4DDF2BBA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7D035E-D7CE-F718-F95D-C65E499D0A80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593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Gaussian Random Variables  </a:t>
                </a:r>
              </a:p>
              <a:p>
                <a:endParaRPr lang="en-US" altLang="ko-KR" dirty="0"/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Theorem 2.30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R.V  </a:t>
                </a:r>
                <a14:m>
                  <m:oMath xmlns:m="http://schemas.openxmlformats.org/officeDocument/2006/math"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b="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800" b="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, another R.V. </a:t>
                </a:r>
                <a14:m>
                  <m:oMath xmlns:m="http://schemas.openxmlformats.org/officeDocument/2006/math"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b="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and they are independent. Find mean and covariance of </a:t>
                </a:r>
                <a14:m>
                  <m:oMath xmlns:m="http://schemas.openxmlformats.org/officeDocument/2006/math"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𝐶𝑋</m:t>
                    </m:r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ko-KR" sz="1800" b="0" i="1" kern="100" dirty="0"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𝐶𝑋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𝐶𝑋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𝐶𝐸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800" b="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𝐶𝑋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d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𝐶𝑋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first term is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𝐶𝑋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d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𝐶𝑋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𝐶𝑋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𝐶𝑋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𝐶𝑋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𝐶𝑋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]+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𝐶𝑋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𝐶𝑋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𝐶𝑋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]+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𝐶𝐸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∵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𝑖𝑛𝑑𝑒𝑝𝑒𝑛𝑑𝑒𝑛𝑡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𝐶𝑋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]+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∵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 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Hence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𝐶𝑋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]+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ko-KR" altLang="ko-KR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sSup>
                        <m:sSupPr>
                          <m:ctrlPr>
                            <a:rPr lang="ko-KR" altLang="ko-KR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ko-KR" altLang="ko-KR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𝑽</m:t>
                          </m:r>
                        </m:sub>
                      </m:sSub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7D035E-D7CE-F718-F95D-C65E499D0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5937459"/>
              </a:xfrm>
              <a:prstGeom prst="rect">
                <a:avLst/>
              </a:prstGeom>
              <a:blipFill>
                <a:blip r:embed="rId2"/>
                <a:stretch>
                  <a:fillRect l="-417" t="-6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5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7B530-CE83-C67A-6ED6-2F46AB10D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4007ECD-83A4-EDCC-0849-FB252F2080F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612B18-5511-396D-3637-99EBF932E23B}"/>
                  </a:ext>
                </a:extLst>
              </p:cNvPr>
              <p:cNvSpPr txBox="1"/>
              <p:nvPr/>
            </p:nvSpPr>
            <p:spPr>
              <a:xfrm>
                <a:off x="110067" y="118532"/>
                <a:ext cx="11785600" cy="6899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Conditional Expectations and Discrete-Time Kalman Filtering - </a:t>
                </a:r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</a:t>
                </a:r>
                <a:r>
                  <a:rPr lang="en-US" altLang="ko-KR" sz="1400" dirty="0"/>
                  <a:t>.11 Nonlinear Stochastic Process – </a:t>
                </a:r>
              </a:p>
              <a:p>
                <a:endParaRPr lang="en-US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3.1 </a:t>
                </a:r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Minimum Variance Estimation</a:t>
                </a:r>
              </a:p>
              <a:p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Problem statement – static parameter estimation</a:t>
                </a:r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57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en-US" altLang="ko-KR" sz="14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ko-KR" sz="14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4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ko-KR" sz="14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 </m:t>
                      </m:r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(3.1)</m:t>
                      </m:r>
                    </m:oMath>
                  </m:oMathPara>
                </a14:m>
                <a:endParaRPr lang="en-US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Given measurement 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, find a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400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to minimize 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𝑒𝑟𝑟𝑜𝑟</m:t>
                    </m:r>
                    <m:r>
                      <a:rPr lang="en-US" altLang="ko-KR" sz="14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altLang="ko-KR" sz="14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4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sz="14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in some sense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Minimum Variance Estimator</a:t>
                </a:r>
              </a:p>
              <a:p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𝑀𝑉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Linear Regression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ax</m:t>
                      </m:r>
                      <m: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b</m:t>
                      </m:r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Measurement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400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altLang="ko-KR" sz="1400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ko-KR" sz="1400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=1,2,3 , 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unknown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400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1400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subject to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arg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𝑚𝑖𝑛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Sol: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−→ 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/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i="1"/>
                                    </m:ctrlPr>
                                  </m:accPr>
                                  <m:e>
                                    <m:r>
                                      <a:rPr lang="en-US" altLang="ko-KR" i="1"/>
                                      <m:t>𝑎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i="1"/>
                                    </m:ctrlPr>
                                  </m:accPr>
                                  <m:e>
                                    <m:r>
                                      <a:rPr lang="en-US" altLang="ko-KR" i="1"/>
                                      <m:t>𝑏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612B18-5511-396D-3637-99EBF932E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" y="118532"/>
                <a:ext cx="11785600" cy="6899838"/>
              </a:xfrm>
              <a:prstGeom prst="rect">
                <a:avLst/>
              </a:prstGeom>
              <a:blipFill>
                <a:blip r:embed="rId2"/>
                <a:stretch>
                  <a:fillRect l="-414" t="-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0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5A35D-67A6-BB77-0FB8-E702BBF0F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08CAD3-1EF7-54D3-B0C0-F433A7F3D604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127D39-F009-E8F6-9B19-C7923919D439}"/>
                  </a:ext>
                </a:extLst>
              </p:cNvPr>
              <p:cNvSpPr txBox="1"/>
              <p:nvPr/>
            </p:nvSpPr>
            <p:spPr>
              <a:xfrm>
                <a:off x="279400" y="186728"/>
                <a:ext cx="10896600" cy="299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 Theorem 3.6 the minimum variance estimator  - the conditional expectation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Consider (3.1) x, v are R.Vs, z is a measurement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Theorem 3.6. Given the equation (3.1).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 the estimate is a function of </a:t>
                </a:r>
                <a14:m>
                  <m:oMath xmlns:m="http://schemas.openxmlformats.org/officeDocument/2006/math"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then the minimum variance estimate is the conditional mean. i.e.,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57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𝑀𝑉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d>
                        <m:dPr>
                          <m:begChr m:val="|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127D39-F009-E8F6-9B19-C7923919D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86728"/>
                <a:ext cx="10896600" cy="2997937"/>
              </a:xfrm>
              <a:prstGeom prst="rect">
                <a:avLst/>
              </a:prstGeom>
              <a:blipFill>
                <a:blip r:embed="rId2"/>
                <a:stretch>
                  <a:fillRect l="-504" t="-1222" r="-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05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4D2DA-2526-46C3-5547-D6F746E27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7AAAB1-D617-D293-902B-5EAE9DA8C13E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936A13-3B1A-ED53-7D73-65AD748575FB}"/>
                  </a:ext>
                </a:extLst>
              </p:cNvPr>
              <p:cNvSpPr txBox="1"/>
              <p:nvPr/>
            </p:nvSpPr>
            <p:spPr>
              <a:xfrm>
                <a:off x="203199" y="147541"/>
                <a:ext cx="11345333" cy="5841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Ex. 3.8 – The conditional expectation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Find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independent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0≤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−→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−→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    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&lt;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1      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Since </a:t>
                </a:r>
              </a:p>
              <a:p>
                <a:endParaRPr lang="en-US" altLang="ko-KR" b="0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𝑥𝑣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∵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independent</a:t>
                </a:r>
              </a:p>
              <a:p>
                <a:endParaRPr lang="en-US" altLang="ko-KR" b="0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  0&lt;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&lt;2 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There are 5 regions interested.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&lt;2,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&lt;2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&gt;2,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&gt;2   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936A13-3B1A-ED53-7D73-65AD74857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9" y="147541"/>
                <a:ext cx="11345333" cy="5841086"/>
              </a:xfrm>
              <a:prstGeom prst="rect">
                <a:avLst/>
              </a:prstGeom>
              <a:blipFill>
                <a:blip r:embed="rId2"/>
                <a:stretch>
                  <a:fillRect l="-430" t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538538-908C-8127-B305-9FCC07C00A17}"/>
              </a:ext>
            </a:extLst>
          </p:cNvPr>
          <p:cNvCxnSpPr/>
          <p:nvPr/>
        </p:nvCxnSpPr>
        <p:spPr>
          <a:xfrm>
            <a:off x="6206067" y="2065867"/>
            <a:ext cx="497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EE234A1-3B03-CD4F-1B15-9A22C05DCE25}"/>
              </a:ext>
            </a:extLst>
          </p:cNvPr>
          <p:cNvCxnSpPr/>
          <p:nvPr/>
        </p:nvCxnSpPr>
        <p:spPr>
          <a:xfrm>
            <a:off x="7679267" y="939800"/>
            <a:ext cx="0" cy="154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221B22-917D-2D10-5706-B8967AF1C2F8}"/>
              </a:ext>
            </a:extLst>
          </p:cNvPr>
          <p:cNvSpPr/>
          <p:nvPr/>
        </p:nvSpPr>
        <p:spPr>
          <a:xfrm>
            <a:off x="7679267" y="1422400"/>
            <a:ext cx="2082800" cy="643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53C7F2-C1DC-57AA-95E3-E4B28E6B54A5}"/>
                  </a:ext>
                </a:extLst>
              </p:cNvPr>
              <p:cNvSpPr txBox="1"/>
              <p:nvPr/>
            </p:nvSpPr>
            <p:spPr>
              <a:xfrm>
                <a:off x="6978144" y="801300"/>
                <a:ext cx="599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53C7F2-C1DC-57AA-95E3-E4B28E6B5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144" y="801300"/>
                <a:ext cx="599523" cy="276999"/>
              </a:xfrm>
              <a:prstGeom prst="rect">
                <a:avLst/>
              </a:prstGeom>
              <a:blipFill>
                <a:blip r:embed="rId3"/>
                <a:stretch>
                  <a:fillRect l="-11224" r="-12245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65B47-C728-19D1-25CC-13C7D7FC6622}"/>
                  </a:ext>
                </a:extLst>
              </p:cNvPr>
              <p:cNvSpPr txBox="1"/>
              <p:nvPr/>
            </p:nvSpPr>
            <p:spPr>
              <a:xfrm>
                <a:off x="10532531" y="2139506"/>
                <a:ext cx="1016001" cy="2867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65B47-C728-19D1-25CC-13C7D7FC6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531" y="2139506"/>
                <a:ext cx="1016001" cy="286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51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0EF73-E887-6710-60CB-290832A48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142251-5A9F-C2D2-4D42-C4A22AFBE9F3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F5727F-952B-1DB5-3811-F60ECF22BA22}"/>
                  </a:ext>
                </a:extLst>
              </p:cNvPr>
              <p:cNvSpPr txBox="1"/>
              <p:nvPr/>
            </p:nvSpPr>
            <p:spPr>
              <a:xfrm>
                <a:off x="0" y="174551"/>
                <a:ext cx="11802533" cy="6508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Ex. 3.8 – The conditional expectation  - continued</a:t>
                </a:r>
              </a:p>
              <a:p>
                <a:pPr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&lt;2,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&lt;2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&gt;2,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&gt;2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0">
                        <a:latin typeface="Cambria Math" panose="02040503050406030204" pitchFamily="18" charset="0"/>
                      </a:rPr>
                      <m:t>&gt;2  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xz</m:t>
                        </m:r>
                      </m:sub>
                    </m:sSub>
                    <m:d>
                      <m:dPr>
                        <m:ctrlPr>
                          <a:rPr lang="en-US" altLang="ko-KR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</a:rPr>
                  <a:t> , 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The others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xz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</a:rPr>
                  <a:t> corresponding intervals</a:t>
                </a:r>
              </a:p>
              <a:p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2.1)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&lt;0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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ko-KR" altLang="ko-KR" i="1"/>
                        </m:ctrlPr>
                      </m:naryPr>
                      <m:sub>
                        <m:r>
                          <a:rPr lang="en-US" altLang="ko-KR" i="1"/>
                          <m:t>0</m:t>
                        </m:r>
                      </m:sub>
                      <m:sup>
                        <m:r>
                          <a:rPr lang="en-US" altLang="ko-KR" i="1"/>
                          <m:t>𝑧</m:t>
                        </m:r>
                        <m:r>
                          <a:rPr lang="en-US" altLang="ko-KR" i="1"/>
                          <m:t>+</m:t>
                        </m:r>
                        <m:f>
                          <m:fPr>
                            <m:ctrlPr>
                              <a:rPr lang="ko-KR" altLang="ko-KR" i="1"/>
                            </m:ctrlPr>
                          </m:fPr>
                          <m:num>
                            <m:r>
                              <a:rPr lang="en-US" altLang="ko-KR" i="1"/>
                              <m:t>1</m:t>
                            </m:r>
                          </m:num>
                          <m:den>
                            <m:r>
                              <a:rPr lang="en-US" altLang="ko-KR" i="1"/>
                              <m:t>2</m:t>
                            </m:r>
                          </m:den>
                        </m:f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/>
                      <m:t>=</m:t>
                    </m:r>
                    <m:nary>
                      <m:naryPr>
                        <m:limLoc m:val="subSup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ko-KR" altLang="ko-KR" i="1"/>
                        </m:ctrlPr>
                      </m:fPr>
                      <m:num>
                        <m:r>
                          <a:rPr lang="en-US" altLang="ko-KR" i="1"/>
                          <m:t>1</m:t>
                        </m:r>
                      </m:num>
                      <m:den>
                        <m:r>
                          <a:rPr lang="en-US" altLang="ko-KR" i="1"/>
                          <m:t>2</m:t>
                        </m:r>
                      </m:den>
                    </m:f>
                    <m:r>
                      <a:rPr lang="en-US" altLang="ko-KR" i="1"/>
                      <m:t>(</m:t>
                    </m:r>
                    <m:r>
                      <a:rPr lang="en-US" altLang="ko-KR" i="1"/>
                      <m:t>𝑧</m:t>
                    </m:r>
                    <m:r>
                      <a:rPr lang="en-US" altLang="ko-KR" i="1"/>
                      <m:t>+</m:t>
                    </m:r>
                    <m:f>
                      <m:fPr>
                        <m:ctrlPr>
                          <a:rPr lang="ko-KR" altLang="ko-KR" i="1"/>
                        </m:ctrlPr>
                      </m:fPr>
                      <m:num>
                        <m:r>
                          <a:rPr lang="en-US" altLang="ko-KR" i="1"/>
                          <m:t>1</m:t>
                        </m:r>
                      </m:num>
                      <m:den>
                        <m:r>
                          <a:rPr lang="en-US" altLang="ko-KR" i="1"/>
                          <m:t>2</m:t>
                        </m:r>
                      </m:den>
                    </m:f>
                    <m:r>
                      <a:rPr lang="en-US" altLang="ko-KR" i="1"/>
                      <m:t>)</m:t>
                    </m:r>
                  </m:oMath>
                </a14:m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𝑥𝑧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𝑧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2.2)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−→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=1/2</m:t>
                        </m:r>
                      </m:e>
                    </m:nary>
                  </m:oMath>
                </a14:m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1/2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1/2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2.3)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&lt;2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−→ </m:t>
                    </m:r>
                    <m:f>
                      <m:f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d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1/2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1/2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=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:endParaRPr lang="en-US" altLang="ko-K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F5727F-952B-1DB5-3811-F60ECF22B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4551"/>
                <a:ext cx="11802533" cy="6508898"/>
              </a:xfrm>
              <a:prstGeom prst="rect">
                <a:avLst/>
              </a:prstGeom>
              <a:blipFill>
                <a:blip r:embed="rId2"/>
                <a:stretch>
                  <a:fillRect l="-413" t="-5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521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B735-EEF7-CA69-047D-A9A6078A9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306E09-E59F-EA68-B26C-5C80C6C34DB1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64E9A15-A399-E1E1-62E7-31D486EAE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075"/>
            <a:ext cx="3826933" cy="23492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7EC139-4825-5965-3750-2632951D9BF5}"/>
                  </a:ext>
                </a:extLst>
              </p:cNvPr>
              <p:cNvSpPr txBox="1"/>
              <p:nvPr/>
            </p:nvSpPr>
            <p:spPr>
              <a:xfrm>
                <a:off x="372533" y="204826"/>
                <a:ext cx="16257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Ex. Continued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plot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7EC139-4825-5965-3750-2632951D9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3" y="204826"/>
                <a:ext cx="1625766" cy="1477328"/>
              </a:xfrm>
              <a:prstGeom prst="rect">
                <a:avLst/>
              </a:prstGeom>
              <a:blipFill>
                <a:blip r:embed="rId3"/>
                <a:stretch>
                  <a:fillRect l="-2996" t="-2479" r="-29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8388-6810-825B-B3FC-A60F33BD92C9}"/>
                  </a:ext>
                </a:extLst>
              </p:cNvPr>
              <p:cNvSpPr txBox="1"/>
              <p:nvPr/>
            </p:nvSpPr>
            <p:spPr>
              <a:xfrm>
                <a:off x="4693709" y="1134533"/>
                <a:ext cx="4264024" cy="2976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&lt;2,  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Unconditional 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-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=? 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 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8388-6810-825B-B3FC-A60F33BD9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709" y="1134533"/>
                <a:ext cx="4264024" cy="2976456"/>
              </a:xfrm>
              <a:prstGeom prst="rect">
                <a:avLst/>
              </a:prstGeom>
              <a:blipFill>
                <a:blip r:embed="rId4"/>
                <a:stretch>
                  <a:fillRect l="-12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AB640BA5-FC62-750D-5BF4-818AE76EB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4" y="4066362"/>
            <a:ext cx="3945468" cy="25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4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D45B0-FBC5-85E1-5F00-007694A16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8E4D56-B37D-D651-8F61-9E5611A10C76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9F29F4-626B-3CD0-D55A-A651FCE31086}"/>
                  </a:ext>
                </a:extLst>
              </p:cNvPr>
              <p:cNvSpPr txBox="1"/>
              <p:nvPr/>
            </p:nvSpPr>
            <p:spPr>
              <a:xfrm>
                <a:off x="170329" y="174519"/>
                <a:ext cx="11276604" cy="5054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central limit theorem</a:t>
                </a:r>
              </a:p>
              <a:p>
                <a:pPr marL="71120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112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Theorem 2.31.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be </a:t>
                </a:r>
                <a:r>
                  <a:rPr lang="en-US" altLang="ko-KR" sz="18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i.i.d.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random variables with finite mean and variance,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11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&lt; ∞,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&lt; ∞,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and denote their sum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≔ 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Then the distribution of the normalized sum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11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≔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112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is a Gaussian distribution with mean 0 and variance 1 in the limit as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→ ∞ </m:t>
                    </m:r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1120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112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find the mean and variance </a:t>
                </a:r>
              </a:p>
              <a:p>
                <a:pPr marL="1054100" indent="-342900" algn="just" latinLnBrk="1">
                  <a:lnSpc>
                    <a:spcPct val="107000"/>
                  </a:lnSpc>
                  <a:spcAft>
                    <a:spcPts val="800"/>
                  </a:spcAft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𝑎𝑥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,  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are independent </a:t>
                </a:r>
              </a:p>
              <a:p>
                <a:pPr marL="1054100" indent="-342900" algn="just" latinLnBrk="1">
                  <a:lnSpc>
                    <a:spcPct val="107000"/>
                  </a:lnSpc>
                  <a:spcAft>
                    <a:spcPts val="800"/>
                  </a:spcAft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  </m:t>
                    </m:r>
                    <m:sSub>
                      <m:sSub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=1,2 , 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are independent </a:t>
                </a:r>
              </a:p>
              <a:p>
                <a:pPr marL="71120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9F29F4-626B-3CD0-D55A-A651FCE31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29" y="174519"/>
                <a:ext cx="11276604" cy="5054717"/>
              </a:xfrm>
              <a:prstGeom prst="rect">
                <a:avLst/>
              </a:prstGeom>
              <a:blipFill>
                <a:blip r:embed="rId2"/>
                <a:stretch>
                  <a:fillRect l="-378" t="-844" r="-4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1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EA4C7-943E-009D-E38F-DF3452ADA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8BD150A-5687-4F34-4224-5CEE1111A7D8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785A8A-69E0-FF93-4E27-8B638FEDF8A0}"/>
                  </a:ext>
                </a:extLst>
              </p:cNvPr>
              <p:cNvSpPr txBox="1"/>
              <p:nvPr/>
            </p:nvSpPr>
            <p:spPr>
              <a:xfrm>
                <a:off x="204195" y="123720"/>
                <a:ext cx="11547538" cy="5955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Ch.2.8 Conditional </a:t>
                </a:r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Expectations and Conditional Probabilities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conditional expectation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19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19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Iterated expectation(See the proof at p.57 and remember)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19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Proof: </a:t>
                </a: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ko-KR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 </m:t>
                        </m:r>
                        <m:nary>
                          <m:naryPr>
                            <m:ctrlPr>
                              <a:rPr lang="en-US" altLang="ko-KR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f>
                              <m:fPr>
                                <m:ctrlPr>
                                  <a:rPr lang="en-US" altLang="ko-KR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e>
                    </m:nary>
                    <m:nary>
                      <m:nary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𝑑𝑦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= </m:t>
                        </m:r>
                        <m:nary>
                          <m:nary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nary>
                              <m:nary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𝑑𝑦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= </m:t>
                            </m:r>
                            <m:nary>
                              <m:nary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sup>
                              <m:e>
                                <m:nary>
                                  <m:nary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𝑥𝑦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𝑑𝑥</m:t>
                                    </m:r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𝑑𝑦</m:t>
                                    </m:r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nary>
                            <m:naryPr>
                              <m:ctrlP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 </m:t>
                      </m:r>
                      <m:nary>
                        <m:nary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785A8A-69E0-FF93-4E27-8B638FED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95" y="123720"/>
                <a:ext cx="11547538" cy="5955413"/>
              </a:xfrm>
              <a:prstGeom prst="rect">
                <a:avLst/>
              </a:prstGeom>
              <a:blipFill>
                <a:blip r:embed="rId2"/>
                <a:stretch>
                  <a:fillRect l="-422" t="-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72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E2F96-EE6D-78EC-CE80-FC8F42DBD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A3F19A-C056-8A7E-A6BC-12BEC131E36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D8AC58-0944-9768-A1E7-02638D740A06}"/>
                  </a:ext>
                </a:extLst>
              </p:cNvPr>
              <p:cNvSpPr txBox="1"/>
              <p:nvPr/>
            </p:nvSpPr>
            <p:spPr>
              <a:xfrm>
                <a:off x="170329" y="174519"/>
                <a:ext cx="10461812" cy="2758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Ch.2.8 Conditional </a:t>
                </a:r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Expectations and Conditional Probabilities</a:t>
                </a: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Lemma 2.34.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𝑎𝑟𝑒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𝑖𝑛𝑑𝑒𝑝𝑒𝑛𝑑𝑒𝑛𝑡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D8AC58-0944-9768-A1E7-02638D740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29" y="174519"/>
                <a:ext cx="10461812" cy="2758704"/>
              </a:xfrm>
              <a:prstGeom prst="rect">
                <a:avLst/>
              </a:prstGeom>
              <a:blipFill>
                <a:blip r:embed="rId2"/>
                <a:stretch>
                  <a:fillRect l="-524" t="-15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11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48816-2EC2-07DA-1772-9615FD114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F45F91-AE16-C8C7-334E-E2C030ECABEA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AA36D2-B889-C564-24C5-2A7DCCFE79D1}"/>
                  </a:ext>
                </a:extLst>
              </p:cNvPr>
              <p:cNvSpPr txBox="1"/>
              <p:nvPr/>
            </p:nvSpPr>
            <p:spPr>
              <a:xfrm>
                <a:off x="130486" y="161782"/>
                <a:ext cx="10887137" cy="172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2.9 Stochastic Process</a:t>
                </a:r>
              </a:p>
              <a:p>
                <a:pPr lvl="1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Def. 2.36. A stochastic process is a family of random variables, </a:t>
                </a:r>
                <a14:m>
                  <m:oMath xmlns:m="http://schemas.openxmlformats.org/officeDocument/2006/math"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, indexed</a:t>
                </a:r>
              </a:p>
              <a:p>
                <a:endParaRPr lang="en-US" altLang="ko-KR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by a real parameter </a:t>
                </a:r>
                <a14:m>
                  <m:oMath xmlns:m="http://schemas.openxmlformats.org/officeDocument/2006/math"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ko-KR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and defined on a common probability space </a:t>
                </a:r>
                <a14:m>
                  <m:oMath xmlns:m="http://schemas.openxmlformats.org/officeDocument/2006/math">
                    <m:r>
                      <a:rPr lang="en-US" altLang="ko-KR" b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ko-KR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b="1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𝓐</m:t>
                    </m:r>
                    <m:r>
                      <a:rPr lang="en-US" altLang="ko-KR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ko-KR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AA36D2-B889-C564-24C5-2A7DCCFE7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6" y="161782"/>
                <a:ext cx="10887137" cy="1721240"/>
              </a:xfrm>
              <a:prstGeom prst="rect">
                <a:avLst/>
              </a:prstGeom>
              <a:blipFill>
                <a:blip r:embed="rId2"/>
                <a:stretch>
                  <a:fillRect l="-448" t="-2482" b="-4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4482B7-FE3C-EDB9-F4FD-BECCC9D67013}"/>
                  </a:ext>
                </a:extLst>
              </p:cNvPr>
              <p:cNvSpPr txBox="1"/>
              <p:nvPr/>
            </p:nvSpPr>
            <p:spPr>
              <a:xfrm>
                <a:off x="282388" y="2232645"/>
                <a:ext cx="6104964" cy="890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Ex. 2.37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11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X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ω</m:t>
                          </m:r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,  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−1,1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4482B7-FE3C-EDB9-F4FD-BECCC9D67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8" y="2232645"/>
                <a:ext cx="6104964" cy="890244"/>
              </a:xfrm>
              <a:prstGeom prst="rect">
                <a:avLst/>
              </a:prstGeom>
              <a:blipFill>
                <a:blip r:embed="rId3"/>
                <a:stretch>
                  <a:fillRect l="-599" t="-4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42ABE6-DC77-781D-81F9-0D6F59909B52}"/>
                  </a:ext>
                </a:extLst>
              </p:cNvPr>
              <p:cNvSpPr txBox="1"/>
              <p:nvPr/>
            </p:nvSpPr>
            <p:spPr>
              <a:xfrm>
                <a:off x="282388" y="3472512"/>
                <a:ext cx="9166412" cy="87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Def. 2.38. A stochastic process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is said to be continuous in probability at t if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lim>
                        </m:limLow>
                      </m:fName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({</m:t>
                        </m:r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≥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)=0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for all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42ABE6-DC77-781D-81F9-0D6F59909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8" y="3472512"/>
                <a:ext cx="9166412" cy="877163"/>
              </a:xfrm>
              <a:prstGeom prst="rect">
                <a:avLst/>
              </a:prstGeom>
              <a:blipFill>
                <a:blip r:embed="rId4"/>
                <a:stretch>
                  <a:fillRect l="-399" t="-4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24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8EC7F-EED6-442D-CBA3-F8F15175A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1E6A086-EEA6-5BCB-88F5-CA3EF13C4DF6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545C8D-17F9-B782-89AD-F6FCF6019BC5}"/>
                  </a:ext>
                </a:extLst>
              </p:cNvPr>
              <p:cNvSpPr txBox="1"/>
              <p:nvPr/>
            </p:nvSpPr>
            <p:spPr>
              <a:xfrm>
                <a:off x="287367" y="-262758"/>
                <a:ext cx="9793941" cy="2758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Independent Increment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Def. 2.42. Let X be a random process defined on the time interval, T.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…&lt;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be a partition of the time interval, T. If the increments,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X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are mutually independent for any partition of T, then X is said to be a process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with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independent increments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545C8D-17F9-B782-89AD-F6FCF6019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67" y="-262758"/>
                <a:ext cx="9793941" cy="2758704"/>
              </a:xfrm>
              <a:prstGeom prst="rect">
                <a:avLst/>
              </a:prstGeom>
              <a:blipFill>
                <a:blip r:embed="rId2"/>
                <a:stretch>
                  <a:fillRect l="-498" b="-2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9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C71C1-18B3-4EDF-DDE9-B56508113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263DC2-C7A4-2346-C051-08DAC9AF3322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CDFC1-B27E-B334-BF66-1D3FEA72B9A4}"/>
                  </a:ext>
                </a:extLst>
              </p:cNvPr>
              <p:cNvSpPr txBox="1"/>
              <p:nvPr/>
            </p:nvSpPr>
            <p:spPr>
              <a:xfrm>
                <a:off x="403410" y="101600"/>
                <a:ext cx="9793941" cy="4746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Gaussian Process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Def. 2.43 We say that a random process, X, is a Gaussian process if for every finite collection,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corresponding density function,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is a Gaussian density function.</a:t>
                </a: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Def. 2.44 We say that a random process X is a Gaussian process if every finite linear combination of the form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is a Gaussian random variable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CDFC1-B27E-B334-BF66-1D3FEA72B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0" y="101600"/>
                <a:ext cx="9793941" cy="4746941"/>
              </a:xfrm>
              <a:prstGeom prst="rect">
                <a:avLst/>
              </a:prstGeom>
              <a:blipFill>
                <a:blip r:embed="rId2"/>
                <a:stretch>
                  <a:fillRect l="-498" t="-900" r="-560" b="-1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97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A7D7D-4DC1-EE5A-C306-A9FE5539A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0FDB9D4-C7EC-1D54-0FBA-ECE5BAFA12BA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C4CE2B-CF2F-EEDD-E55C-E1898D2D6952}"/>
                  </a:ext>
                </a:extLst>
              </p:cNvPr>
              <p:cNvSpPr txBox="1"/>
              <p:nvPr/>
            </p:nvSpPr>
            <p:spPr>
              <a:xfrm>
                <a:off x="251011" y="0"/>
                <a:ext cx="10605248" cy="4546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Markov Process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u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 2.45. A random process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where T is a subset of the real line, is said to be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Markov process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if for any increasing collection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&lt; ,…,&lt;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u"/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≤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or, equivalently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C4CE2B-CF2F-EEDD-E55C-E1898D2D6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1" y="0"/>
                <a:ext cx="10605248" cy="4546694"/>
              </a:xfrm>
              <a:prstGeom prst="rect">
                <a:avLst/>
              </a:prstGeom>
              <a:blipFill>
                <a:blip r:embed="rId2"/>
                <a:stretch>
                  <a:fillRect l="-460" t="-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9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2A51E-591F-8552-8984-25B53BFC5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1D5BCBF-FA92-B023-150F-45F5F6E6BB5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98DF0-7FE6-B41B-3F31-F593B825AEFF}"/>
                  </a:ext>
                </a:extLst>
              </p:cNvPr>
              <p:cNvSpPr txBox="1"/>
              <p:nvPr/>
            </p:nvSpPr>
            <p:spPr>
              <a:xfrm>
                <a:off x="251011" y="0"/>
                <a:ext cx="10605248" cy="67260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2.10 Gauss – Markov Process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</a:t>
                </a:r>
                <a:r>
                  <a:rPr lang="en-US" altLang="ko-KR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Stochstic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𝐺𝑎𝑢𝑠𝑠𝑖𝑎𝑛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(2.36)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where                       </a:t>
                </a:r>
                <a14:m>
                  <m:oMath xmlns:m="http://schemas.openxmlformats.org/officeDocument/2006/math">
                    <m:r>
                      <a:rPr lang="en-US" altLang="ko-KR" sz="1800" b="0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𝑘𝑙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1,   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0,   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- Gaussian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the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- the initial is independent of the noise,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684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  ∀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                                  (2.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37)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marL="116840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54150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mean and covariance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826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The mean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satisfies the dynamics as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19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</m:t>
                      </m:r>
                      <m:d>
                        <m:dPr>
                          <m:ctrlP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2.38</m:t>
                          </m:r>
                        </m:e>
                      </m:d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192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satisfies the dynamics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compare Theorem 2.30</a:t>
                </a: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98DF0-7FE6-B41B-3F31-F593B825A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1" y="0"/>
                <a:ext cx="10605248" cy="6726008"/>
              </a:xfrm>
              <a:prstGeom prst="rect">
                <a:avLst/>
              </a:prstGeom>
              <a:blipFill>
                <a:blip r:embed="rId2"/>
                <a:stretch>
                  <a:fillRect l="-460" t="-544" b="-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15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1359</Words>
  <Application>Microsoft Office PowerPoint</Application>
  <PresentationFormat>와이드스크린</PresentationFormat>
  <Paragraphs>160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snkim Kim</dc:creator>
  <cp:lastModifiedBy>snkim Kim</cp:lastModifiedBy>
  <cp:revision>5</cp:revision>
  <dcterms:created xsi:type="dcterms:W3CDTF">2024-10-29T08:45:16Z</dcterms:created>
  <dcterms:modified xsi:type="dcterms:W3CDTF">2024-11-05T12:00:20Z</dcterms:modified>
</cp:coreProperties>
</file>