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  <p:sldId id="276" r:id="rId4"/>
    <p:sldId id="274" r:id="rId5"/>
    <p:sldId id="275" r:id="rId6"/>
    <p:sldId id="268" r:id="rId7"/>
    <p:sldId id="281" r:id="rId8"/>
    <p:sldId id="280" r:id="rId9"/>
    <p:sldId id="279" r:id="rId10"/>
    <p:sldId id="283" r:id="rId11"/>
    <p:sldId id="286" r:id="rId12"/>
    <p:sldId id="290" r:id="rId13"/>
    <p:sldId id="28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7" autoAdjust="0"/>
    <p:restoredTop sz="94660"/>
  </p:normalViewPr>
  <p:slideViewPr>
    <p:cSldViewPr snapToGrid="0">
      <p:cViewPr>
        <p:scale>
          <a:sx n="90" d="100"/>
          <a:sy n="90" d="100"/>
        </p:scale>
        <p:origin x="101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6AB6-DC60-6A95-62B9-CBB1E4841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8E4AA-6AF6-3D1F-8E54-48FD27BA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B61A7-83AB-52CE-6B97-6F4AC2B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F751-DDF9-234E-BEC3-D31FB26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422A-2544-4849-A91C-97FDC6A5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3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5CF-743A-F94B-B717-3AE9AFC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778DA-29E0-0F6E-CC2C-C06E4516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EAA1-A42D-2E0A-8515-284A6D3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3943C-A31B-03CD-7C15-7C7D65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4A12-C585-65FC-78AB-F5BD29B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C18D4A-3AE3-400B-10F5-E5B545E1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5DD-0DBA-1ECE-C195-74ED6B7E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E8E33-29A5-0FDF-8D77-CF39B25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26FD8-2017-C6B1-FE23-C6BC3516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E4C82-7ABF-E369-CF5E-9B22E76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A2CB-7DD5-2FDE-8E2D-A45463C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C772-4E33-3231-3570-2DB35CB3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14F8-12A9-7887-11AA-7C78397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0BC46-C788-0629-4A73-1806FF75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ABD81-B612-74E1-7ECD-A6530B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4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AF714-1FA7-167E-312D-706BEAC4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222F-40EA-9C11-B1AD-35E4EBFC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F7D11-9690-4FFA-22F7-875967D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0C21-EDC7-594C-6C7E-42AB920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A87B5-1B32-F5B4-E304-8B60E8B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A131-45A6-1FCC-5C0B-06C9512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27137-6409-7E51-D539-C81501ED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9B7DE-920E-F9C4-C2CB-188FA8A3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2B64C-3561-F59D-B2C6-D2B5A66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4863-9140-6569-6E17-69D7C3D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AAC7-7C25-A826-F569-784B1A68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2BB2-94A1-6034-833C-1420F66F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90241-F73E-EA3B-53CE-FE574D68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1DFEC-471B-F16B-5F1D-BA0C543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B59C-EB66-2877-349D-962BF9A6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3847C-6FF3-D738-9B20-1ACD867A6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4AAE0-2B17-9DB9-FABD-446EA04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A7E31-6D44-78A0-95F1-0B72D0D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B6848-0AC7-244A-1C2C-F3CC659D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A1DD-C42D-C081-91D1-C5C5456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E87A6-527F-1098-E674-A7E7950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3076E-2822-9D15-5CDE-D0046A1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071C5-1B5D-A43A-8986-C4305E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18872-6E3C-648C-3BB2-3D906A9C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640B1-A134-0051-CB0C-45B225D2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AF929-F864-0E8D-9E46-4C1B6F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4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6FFA-7C7C-A32E-2618-5CC636B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1BD71-83D1-5ECB-8B25-1D64B6CF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25BB4-E1F0-CDA5-5F40-3512AA95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E36D7-EE11-CDD9-9812-290DE988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75D87-8CF5-B4BE-2E67-FD406909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56B99-6236-1144-3404-2663E00A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C0DB-179E-920A-F2CE-8BFD599D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0DBF-851F-5637-FE80-E88D3DB1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095CD-2C51-0107-4A10-D099D772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4A53F-F9B5-90FE-72FB-E371B5A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114CF-628B-1C6B-399B-CA711C2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6CBCC-4436-C199-58AD-21866EA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68BCB-7F99-79DD-DA91-9896450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EB5CF-3726-A4A2-E9AB-EBFD7259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725D-820B-9894-880A-746ABEC7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F2BD-CC36-4B0E-A10A-2C5798F59E31}" type="datetimeFigureOut">
              <a:rPr lang="ko-KR" altLang="en-US" smtClean="0"/>
              <a:t>2025-03-23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0F8D0-E25D-3CF8-9053-0111BC7D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1159-6106-208C-395F-F7B3D115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CF16-F47A-8FEF-15B0-5FEE877E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9C1ECB-CD78-8FF6-DE67-D6E1B9E8F2D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A678EE-2C66-803A-3D97-541045B2A22A}"/>
              </a:ext>
            </a:extLst>
          </p:cNvPr>
          <p:cNvSpPr txBox="1"/>
          <p:nvPr/>
        </p:nvSpPr>
        <p:spPr>
          <a:xfrm>
            <a:off x="91440" y="169148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 integral</a:t>
            </a:r>
            <a:r>
              <a:rPr lang="ko-KR" altLang="en-US" dirty="0"/>
              <a:t> </a:t>
            </a:r>
            <a:r>
              <a:rPr lang="en-US" altLang="ko-KR" dirty="0"/>
              <a:t>RL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A28436-D6B3-6EB1-4465-EB602936868E}"/>
                  </a:ext>
                </a:extLst>
              </p:cNvPr>
              <p:cNvSpPr txBox="1"/>
              <p:nvPr/>
            </p:nvSpPr>
            <p:spPr>
              <a:xfrm>
                <a:off x="217139" y="730580"/>
                <a:ext cx="11489266" cy="370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endParaRPr lang="en-US" altLang="ko-KR" dirty="0"/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Plant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Model-free (A,B) : linear system, but partially / totally unknown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2.1</m:t>
                        </m:r>
                      </m:e>
                    </m:d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Infinite horizon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quadratic performance index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4572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(2.2)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Co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ntrol Problem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𝐾𝑥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the performance index.</a:t>
                </a:r>
              </a:p>
              <a:p>
                <a:pPr marL="5588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With the information of measure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ments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𝑄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DA28436-D6B3-6EB1-4465-EB602936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39" y="730580"/>
                <a:ext cx="11489266" cy="3709477"/>
              </a:xfrm>
              <a:prstGeom prst="rect">
                <a:avLst/>
              </a:prstGeom>
              <a:blipFill>
                <a:blip r:embed="rId2"/>
                <a:stretch>
                  <a:fillRect l="-478" t="-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6682F-11C6-7600-4E4A-06DD429F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25FDED7-5889-DB11-B118-80C52B2B2468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FAC925-01D4-C66A-976E-2E5A0430B05B}"/>
              </a:ext>
            </a:extLst>
          </p:cNvPr>
          <p:cNvSpPr txBox="1"/>
          <p:nvPr/>
        </p:nvSpPr>
        <p:spPr>
          <a:xfrm>
            <a:off x="33867" y="169148"/>
            <a:ext cx="4214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– DeepSeek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4FD34-2BCE-5CF5-2C61-40F5762763EA}"/>
                  </a:ext>
                </a:extLst>
              </p:cNvPr>
              <p:cNvSpPr txBox="1"/>
              <p:nvPr/>
            </p:nvSpPr>
            <p:spPr>
              <a:xfrm>
                <a:off x="194733" y="783492"/>
                <a:ext cx="11734800" cy="607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Value  Evaluation </a:t>
                </a:r>
              </a:p>
              <a:p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Temporal difference: 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𝑛𝑒𝑥𝑡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</a:t>
                </a:r>
              </a:p>
              <a:p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converges to a minimum value using the optimal controller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Simple algorithm to find the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            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←</m:t>
                    </m:r>
                    <m:r>
                      <m:rPr>
                        <m:sty m:val="p"/>
                      </m:rP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sz="180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critic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Gradient Descent: (see Actor-Critic.docx, ModelFree_NonIdentification_AC_0320_Gradient.mlx)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dirty="0">
                    <a:sym typeface="Wingdings" panose="05000000000000000000" pitchFamily="2" charset="2"/>
                  </a:rPr>
                  <a:t>Using gradient Descent : </a:t>
                </a:r>
                <a14:m>
                  <m:oMath xmlns:m="http://schemas.openxmlformats.org/officeDocument/2006/math">
                    <m: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critic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x</m:t>
                    </m:r>
                    <m:sSup>
                      <m:sSup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Later , importance sampling method~~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A4FD34-2BCE-5CF5-2C61-40F576276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33" y="783492"/>
                <a:ext cx="11734800" cy="6077689"/>
              </a:xfrm>
              <a:prstGeom prst="rect">
                <a:avLst/>
              </a:prstGeom>
              <a:blipFill>
                <a:blip r:embed="rId2"/>
                <a:stretch>
                  <a:fillRect l="-468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9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AA8D-F7E9-0C6B-4C25-DA1E46A0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3B8B76-9E96-4E93-C102-ECE26097EFFB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8F6230-3A78-3C9A-6D1C-C5FB55B0658E}"/>
              </a:ext>
            </a:extLst>
          </p:cNvPr>
          <p:cNvSpPr txBox="1"/>
          <p:nvPr/>
        </p:nvSpPr>
        <p:spPr>
          <a:xfrm>
            <a:off x="33867" y="169148"/>
            <a:ext cx="10549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2.2 Inverse Optimal Control for Continuous-Time Systems</a:t>
            </a:r>
          </a:p>
          <a:p>
            <a:endParaRPr lang="en-US" altLang="ko-KR" dirty="0"/>
          </a:p>
          <a:p>
            <a:r>
              <a:rPr lang="en-US" altLang="ko-KR" dirty="0"/>
              <a:t> Given a trajectory / behavior ( by an experts), the learner imitates the behavior </a:t>
            </a:r>
          </a:p>
          <a:p>
            <a:endParaRPr lang="en-US" altLang="ko-KR" dirty="0"/>
          </a:p>
          <a:p>
            <a:r>
              <a:rPr lang="en-US" altLang="ko-KR" dirty="0"/>
              <a:t>    - by reconstructing the experts unknown underlying performance index</a:t>
            </a:r>
          </a:p>
          <a:p>
            <a:r>
              <a:rPr lang="en-US" altLang="ko-KR" dirty="0"/>
              <a:t>    - subsequently computing an optimal policy 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Imitation RL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5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F93B3-B7B6-F937-DBC4-57A524D6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40A3CD-982D-8E73-7AA0-5F8270AC071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C1020F-88E7-B102-67BA-954A7F62F7B2}"/>
                  </a:ext>
                </a:extLst>
              </p:cNvPr>
              <p:cNvSpPr txBox="1"/>
              <p:nvPr/>
            </p:nvSpPr>
            <p:spPr>
              <a:xfrm>
                <a:off x="0" y="169149"/>
                <a:ext cx="11472333" cy="377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2.2.1 Inverse Optimal Control for Linear Systems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Problem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/>
                  <a:t>  				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2.59</m:t>
                        </m:r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a</a:t>
                </a:r>
                <a:r>
                  <a:rPr lang="en-US" altLang="ko-KR" b="0" dirty="0"/>
                  <a:t>nd infinite time horizon performance index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 </m:t>
                      </m:r>
                      <m:nary>
                        <m:nary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                                                        </m:t>
                          </m:r>
                          <m:d>
                            <m:d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2.61</m:t>
                              </m:r>
                            </m:e>
                          </m:d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where penalty weightings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associated with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C1020F-88E7-B102-67BA-954A7F62F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149"/>
                <a:ext cx="11472333" cy="3772764"/>
              </a:xfrm>
              <a:prstGeom prst="rect">
                <a:avLst/>
              </a:prstGeom>
              <a:blipFill>
                <a:blip r:embed="rId2"/>
                <a:stretch>
                  <a:fillRect l="-425" t="-9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4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D9E4-62BF-BA2E-0656-983B0869A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E635AF-1DEC-F9C4-6D0A-E1FCC1A6080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04DE7-A130-C17E-B1E2-61B06D5C5C97}"/>
                  </a:ext>
                </a:extLst>
              </p:cNvPr>
              <p:cNvSpPr txBox="1"/>
              <p:nvPr/>
            </p:nvSpPr>
            <p:spPr>
              <a:xfrm>
                <a:off x="33866" y="169148"/>
                <a:ext cx="1130300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2.2.1 Inverse Optimal Control for Linear Systems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 Theorem 2.3 Assume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altLang="ko-KR" dirty="0"/>
                  <a:t>P&gt; 0 satisfying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𝑃𝐵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=0                                                        (2.62)                    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 </a:t>
                </a:r>
                <a:r>
                  <a:rPr lang="en-US" altLang="ko-KR" dirty="0"/>
                  <a:t>Then, the closed loop system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                 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𝐵𝐾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  (2.63)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is globally asymptotically stable with the feedback control law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 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2.64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%% comments</a:t>
                </a:r>
              </a:p>
              <a:p>
                <a:r>
                  <a:rPr lang="en-US" altLang="ko-KR" dirty="0"/>
                  <a:t>1) The optimal control: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2) The classical inverse optimal control process: Given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3) It is not a unique solution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i.e.,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is not unique.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04DE7-A130-C17E-B1E2-61B06D5C5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" y="169148"/>
                <a:ext cx="11303001" cy="5355312"/>
              </a:xfrm>
              <a:prstGeom prst="rect">
                <a:avLst/>
              </a:prstGeom>
              <a:blipFill>
                <a:blip r:embed="rId2"/>
                <a:stretch>
                  <a:fillRect l="-485" t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86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7FEB-0E22-2065-5028-B28819C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3A1238-439C-7A05-63E5-0EFFF3C3019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6FB8F0-A565-D333-86FC-985F6B3FEE4B}"/>
              </a:ext>
            </a:extLst>
          </p:cNvPr>
          <p:cNvSpPr txBox="1"/>
          <p:nvPr/>
        </p:nvSpPr>
        <p:spPr>
          <a:xfrm>
            <a:off x="91440" y="169148"/>
            <a:ext cx="235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 integral</a:t>
            </a:r>
            <a:r>
              <a:rPr lang="ko-KR" altLang="en-US" dirty="0"/>
              <a:t> </a:t>
            </a:r>
            <a:r>
              <a:rPr lang="en-US" altLang="ko-KR" dirty="0"/>
              <a:t>RL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4A4141-AE0D-6175-782A-8AFA105623AC}"/>
                  </a:ext>
                </a:extLst>
              </p:cNvPr>
              <p:cNvSpPr txBox="1"/>
              <p:nvPr/>
            </p:nvSpPr>
            <p:spPr>
              <a:xfrm>
                <a:off x="217139" y="730580"/>
                <a:ext cx="11489266" cy="559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𝑅𝑢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(2.3)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Optimality and Stability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  <a:p>
                <a:pPr lvl="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Assume: the maurements of the output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with a  control  input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finite even if not the minimum,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integrand of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−→0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&gt;0−→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→ 0  −→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is detectable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If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finite 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𝑽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implies the stability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800" b="1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4A4141-AE0D-6175-782A-8AFA10562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39" y="730580"/>
                <a:ext cx="11489266" cy="5596147"/>
              </a:xfrm>
              <a:prstGeom prst="rect">
                <a:avLst/>
              </a:prstGeom>
              <a:blipFill>
                <a:blip r:embed="rId2"/>
                <a:stretch>
                  <a:fillRect l="-478" t="-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3A4A-6C8F-630C-8701-AEEBD209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5B9CB0-ED68-9945-2657-B385A7BE9F7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BE6AD0-317D-0DA9-417B-24333F78FDC0}"/>
              </a:ext>
            </a:extLst>
          </p:cNvPr>
          <p:cNvSpPr txBox="1"/>
          <p:nvPr/>
        </p:nvSpPr>
        <p:spPr>
          <a:xfrm>
            <a:off x="91440" y="169148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/>
              <p:nvPr/>
            </p:nvSpPr>
            <p:spPr>
              <a:xfrm>
                <a:off x="80010" y="650994"/>
                <a:ext cx="12031980" cy="3889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LQR Solution and Algebraic Riccati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Assume (sweep method)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03400" indent="228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&gt;0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(2.13)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Plug this in (2.11) (Hamiltonian )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95400" indent="2286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𝑃𝐵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(2.15)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𝑃𝐵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                    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(2.16)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control is the state feedback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(2.17)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650994"/>
                <a:ext cx="12031980" cy="3889270"/>
              </a:xfrm>
              <a:prstGeom prst="rect">
                <a:avLst/>
              </a:prstGeom>
              <a:blipFill>
                <a:blip r:embed="rId2"/>
                <a:stretch>
                  <a:fillRect l="-507" t="-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EF039-6B4B-DD69-B3DF-2913B4D2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684311-F1D3-CA26-A076-2634DD4E760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AB7E76-07C1-42E4-D267-51E78E72F593}"/>
              </a:ext>
            </a:extLst>
          </p:cNvPr>
          <p:cNvSpPr txBox="1"/>
          <p:nvPr/>
        </p:nvSpPr>
        <p:spPr>
          <a:xfrm>
            <a:off x="91440" y="169148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A94533-8D77-97C0-4383-2DE499C240F1}"/>
                  </a:ext>
                </a:extLst>
              </p:cNvPr>
              <p:cNvSpPr txBox="1"/>
              <p:nvPr/>
            </p:nvSpPr>
            <p:spPr>
              <a:xfrm>
                <a:off x="91440" y="662278"/>
                <a:ext cx="11556380" cy="4896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Optimal control in LQR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2.1 Given linear dynamics (2.1) and quadratic performance index (2.2), suppose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stabilizable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observable. Then (2.16) has a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unique positive-definite solution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the closed-loop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𝐵𝐾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(2.20)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482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are asymptotically stable. The control given by the state feedback (2.17) minimizes the value function (2.3). Moreover, the minimal value of (2.3) is given by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4826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4826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9375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solve IRL  </a:t>
                </a:r>
              </a:p>
              <a:p>
                <a:pPr marL="5080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-How to estimate the value at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-How to find the optimal controller (policy)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matrix.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A94533-8D77-97C0-4383-2DE499C2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662278"/>
                <a:ext cx="11556380" cy="4896982"/>
              </a:xfrm>
              <a:prstGeom prst="rect">
                <a:avLst/>
              </a:prstGeom>
              <a:blipFill>
                <a:blip r:embed="rId2"/>
                <a:stretch>
                  <a:fillRect l="-316" t="-7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50AB-175A-45DF-A107-0C2A2341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2849C-E783-1E7F-2C2F-03AB98516D7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11071B-DB59-1DB1-EB19-49C08566751C}"/>
              </a:ext>
            </a:extLst>
          </p:cNvPr>
          <p:cNvSpPr txBox="1"/>
          <p:nvPr/>
        </p:nvSpPr>
        <p:spPr>
          <a:xfrm>
            <a:off x="91440" y="169148"/>
            <a:ext cx="1024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  - Idea for Model-free ( Solution to Riccati Equation) 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159EB-6D66-FE2E-FE28-189AEE4FC359}"/>
                  </a:ext>
                </a:extLst>
              </p:cNvPr>
              <p:cNvSpPr txBox="1"/>
              <p:nvPr/>
            </p:nvSpPr>
            <p:spPr>
              <a:xfrm>
                <a:off x="245739" y="653417"/>
                <a:ext cx="11432919" cy="5758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Solution to Riccati equation 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known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𝑃𝐴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second order, non-linear eq.   no closed form of the solution 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2.2 Kleiman’s algorithm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altLang="ko-KR" dirty="0"/>
                  <a:t>. Select a </a:t>
                </a:r>
                <a:r>
                  <a:rPr lang="en-US" altLang="ko-KR" b="1" dirty="0"/>
                  <a:t>stabilizing</a:t>
                </a:r>
                <a:r>
                  <a:rPr lang="en-US" altLang="ko-KR" dirty="0"/>
                  <a:t> initial control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1. Policy evaluation: Given a gain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, solve the Lyapunov eq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              (2.30)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2. Policy improvement: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(2.31)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ko-KR" dirty="0"/>
                  <a:t>                                           -end-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 b="1" dirty="0"/>
                  <a:t>A numerical solution to Lyapunov / Riccati equation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0159EB-6D66-FE2E-FE28-189AEE4F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9" y="653417"/>
                <a:ext cx="11432919" cy="5758436"/>
              </a:xfrm>
              <a:prstGeom prst="rect">
                <a:avLst/>
              </a:prstGeom>
              <a:blipFill>
                <a:blip r:embed="rId2"/>
                <a:stretch>
                  <a:fillRect l="-320" t="-529" b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CD3D-0C97-172F-7BC1-7245CEDB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F9436-D5F2-FE22-07E5-14B9594DE13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3BB4D-88CA-C136-F685-D222EF13E0EA}"/>
              </a:ext>
            </a:extLst>
          </p:cNvPr>
          <p:cNvSpPr txBox="1"/>
          <p:nvPr/>
        </p:nvSpPr>
        <p:spPr>
          <a:xfrm>
            <a:off x="33867" y="169148"/>
            <a:ext cx="7636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Review: Identification (Estimation) of</a:t>
            </a:r>
            <a:r>
              <a:rPr lang="ko-KR" altLang="en-US" dirty="0"/>
              <a:t> </a:t>
            </a:r>
            <a:r>
              <a:rPr lang="en-US" altLang="ko-KR" dirty="0"/>
              <a:t>(A,B)</a:t>
            </a:r>
          </a:p>
          <a:p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DA29-D03A-EBB0-1DE7-485F8DA85DD6}"/>
                  </a:ext>
                </a:extLst>
              </p:cNvPr>
              <p:cNvSpPr txBox="1"/>
              <p:nvPr/>
            </p:nvSpPr>
            <p:spPr>
              <a:xfrm>
                <a:off x="245739" y="637059"/>
                <a:ext cx="10592092" cy="521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altLang="ko-KR" dirty="0"/>
                  <a:t> , design the optimal control as LQR    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arenR"/>
                </a:pPr>
                <a:r>
                  <a:rPr lang="en-US" altLang="ko-KR" dirty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designed for estimation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ko-KR" dirty="0"/>
                  <a:t> estimate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using Least Square, NN, and so on.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learning procedure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design the optimal controller.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3) Design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for estimation, there are several methods, as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-random input, step input, sinusoidal, chirp, pseudo random and so on. 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9DA29-D03A-EBB0-1DE7-485F8DA8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9" y="637059"/>
                <a:ext cx="10592092" cy="5213928"/>
              </a:xfrm>
              <a:prstGeom prst="rect">
                <a:avLst/>
              </a:prstGeom>
              <a:blipFill>
                <a:blip r:embed="rId2"/>
                <a:stretch>
                  <a:fillRect l="-575" t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6AED5-E6F9-44E8-6EED-74F63B13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A3202AE-5A79-E1C2-5ED3-65862DA642F9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A41DE3-990E-ED70-DC3F-FA21AA4F22EC}"/>
              </a:ext>
            </a:extLst>
          </p:cNvPr>
          <p:cNvSpPr txBox="1"/>
          <p:nvPr/>
        </p:nvSpPr>
        <p:spPr>
          <a:xfrm>
            <a:off x="33867" y="169148"/>
            <a:ext cx="2780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– Identification) 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DC3A2-B8D8-7469-F653-71223F93E549}"/>
                  </a:ext>
                </a:extLst>
              </p:cNvPr>
              <p:cNvSpPr txBox="1"/>
              <p:nvPr/>
            </p:nvSpPr>
            <p:spPr>
              <a:xfrm>
                <a:off x="212285" y="606827"/>
                <a:ext cx="10592092" cy="571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ModelFree_Identification_LS_0320.mlx  (DeepSeek)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2</a:t>
                </a:r>
                <a:r>
                  <a:rPr lang="en-US" altLang="ko-KR" baseline="30000" dirty="0"/>
                  <a:t>nd</a:t>
                </a:r>
                <a:r>
                  <a:rPr lang="en-US" altLang="ko-KR" dirty="0"/>
                  <a:t> order linear system 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Sampling time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dirty="0"/>
                  <a:t> : 0.0.1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Identification duration : (1000)(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Least Square: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A_true = [0 1; -1 -0.5];  </a:t>
                </a:r>
                <a:r>
                  <a:rPr lang="en-US" altLang="ko-KR" b="0" i="0" dirty="0" err="1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B_true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 [0; 1];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altLang="ko-KR" b="0" i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A_est =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altLang="ko-KR" b="0" i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-0.0045    0.9983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altLang="ko-KR" b="0" i="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-0.8988   -0.3336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dirty="0" err="1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B_est</a:t>
                </a: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0.0002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0.0355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FDC3A2-B8D8-7469-F653-71223F93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5" y="606827"/>
                <a:ext cx="10592092" cy="5717271"/>
              </a:xfrm>
              <a:prstGeom prst="rect">
                <a:avLst/>
              </a:prstGeom>
              <a:blipFill>
                <a:blip r:embed="rId2"/>
                <a:stretch>
                  <a:fillRect l="-633" t="-640" b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81DC-3B28-0C72-4D4E-5843FBFA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E8EA8-C299-6397-7AE7-93498E33567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6B484D-203C-9E31-A54E-5DD80CA02E70}"/>
              </a:ext>
            </a:extLst>
          </p:cNvPr>
          <p:cNvSpPr txBox="1"/>
          <p:nvPr/>
        </p:nvSpPr>
        <p:spPr>
          <a:xfrm>
            <a:off x="33867" y="169148"/>
            <a:ext cx="4413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– 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 </a:t>
            </a:r>
            <a:r>
              <a:rPr lang="en-US" altLang="ko-KR" dirty="0"/>
              <a:t>approximation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A7D3E-A514-B86F-8DEC-05A1BFBF5926}"/>
                  </a:ext>
                </a:extLst>
              </p:cNvPr>
              <p:cNvSpPr txBox="1"/>
              <p:nvPr/>
            </p:nvSpPr>
            <p:spPr>
              <a:xfrm>
                <a:off x="-33867" y="602166"/>
                <a:ext cx="11734800" cy="5229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2.1.2 Integral Reinforcement Learning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Real-time IRL policy Iteration by Value Function Approximation(VFA)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The VFA </a:t>
                </a:r>
              </a:p>
              <a:p>
                <a:r>
                  <a:rPr lang="en-US" altLang="ko-KR" b="0" dirty="0"/>
                  <a:t>	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𝐵𝑎𝑠𝑖𝑠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(2.43)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From the Bellman equation (2.38)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en-US" altLang="ko-KR" dirty="0"/>
                  <a:t>      (2.45)</a:t>
                </a:r>
              </a:p>
              <a:p>
                <a:r>
                  <a:rPr lang="en-US" altLang="ko-KR" dirty="0"/>
                  <a:t> In the HJB (2.11),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   (2.11)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Here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𝑊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FA7D3E-A514-B86F-8DEC-05A1BFBF5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602166"/>
                <a:ext cx="11734800" cy="5229188"/>
              </a:xfrm>
              <a:prstGeom prst="rect">
                <a:avLst/>
              </a:prstGeom>
              <a:blipFill>
                <a:blip r:embed="rId2"/>
                <a:stretch>
                  <a:fillRect l="-416" t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7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4D09-2F1A-A873-8F57-C6BA0C2C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48486A5-FD40-DE67-DD63-D6BAE246B6B5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7C88FA-6549-2075-9848-A40D23D1BB2E}"/>
              </a:ext>
            </a:extLst>
          </p:cNvPr>
          <p:cNvSpPr txBox="1"/>
          <p:nvPr/>
        </p:nvSpPr>
        <p:spPr>
          <a:xfrm>
            <a:off x="33867" y="169148"/>
            <a:ext cx="985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Review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1945FE-049D-4E65-0821-A632D41B9FEF}"/>
                  </a:ext>
                </a:extLst>
              </p:cNvPr>
              <p:cNvSpPr txBox="1"/>
              <p:nvPr/>
            </p:nvSpPr>
            <p:spPr>
              <a:xfrm>
                <a:off x="125271" y="329433"/>
                <a:ext cx="11734800" cy="619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Example 2.1 (Batch Least Square Solution of IRL Bellman Weighting Equation for LQR)</a:t>
                </a:r>
              </a:p>
              <a:p>
                <a:r>
                  <a:rPr lang="en-US" altLang="ko-KR" dirty="0"/>
                  <a:t> a LT,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			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              </a:t>
                </a:r>
                <a:r>
                  <a:rPr lang="en-US" altLang="ko-KR" dirty="0"/>
                  <a:t>(2.51)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                </a:t>
                </a:r>
                <a:r>
                  <a:rPr lang="en-US" altLang="ko-KR" dirty="0"/>
                  <a:t>(2.52) </a:t>
                </a:r>
              </a:p>
              <a:p>
                <a:r>
                  <a:rPr lang="en-US" altLang="ko-KR" dirty="0"/>
                  <a:t>Take data from 3time steps and for simplify into matrix form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Define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b="0" dirty="0"/>
                  <a:t>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ko-KR" altLang="en-US" dirty="0"/>
                  <a:t>    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Matrix form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1945FE-049D-4E65-0821-A632D41B9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71" y="329433"/>
                <a:ext cx="11734800" cy="6199133"/>
              </a:xfrm>
              <a:prstGeom prst="rect">
                <a:avLst/>
              </a:prstGeom>
              <a:blipFill>
                <a:blip r:embed="rId2"/>
                <a:stretch>
                  <a:fillRect l="-468" b="-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86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1365</Words>
  <Application>Microsoft Office PowerPoint</Application>
  <PresentationFormat>와이드스크린</PresentationFormat>
  <Paragraphs>190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2</cp:revision>
  <dcterms:created xsi:type="dcterms:W3CDTF">2025-03-23T02:40:17Z</dcterms:created>
  <dcterms:modified xsi:type="dcterms:W3CDTF">2025-03-24T07:57:40Z</dcterms:modified>
</cp:coreProperties>
</file>