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7" r:id="rId3"/>
    <p:sldId id="301" r:id="rId4"/>
    <p:sldId id="295" r:id="rId5"/>
    <p:sldId id="294" r:id="rId6"/>
    <p:sldId id="299" r:id="rId7"/>
    <p:sldId id="276" r:id="rId8"/>
    <p:sldId id="296" r:id="rId9"/>
    <p:sldId id="292" r:id="rId10"/>
    <p:sldId id="275" r:id="rId11"/>
    <p:sldId id="268" r:id="rId12"/>
    <p:sldId id="297" r:id="rId13"/>
    <p:sldId id="298" r:id="rId14"/>
    <p:sldId id="280" r:id="rId15"/>
    <p:sldId id="30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F6AB6-DC60-6A95-62B9-CBB1E4841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58E4AA-6AF6-3D1F-8E54-48FD27BA2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7B61A7-83AB-52CE-6B97-6F4AC2B8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F2BD-CC36-4B0E-A10A-2C5798F59E31}" type="datetimeFigureOut">
              <a:rPr lang="ko-KR" altLang="en-US" smtClean="0"/>
              <a:t>2025-03-31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5EF751-DDF9-234E-BEC3-D31FB26B4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D422A-2544-4849-A91C-97FDC6A5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13B2-8076-49EA-A220-20B1A7AAF9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003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8D5CF-743A-F94B-B717-3AE9AFC3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D778DA-29E0-0F6E-CC2C-C06E45165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ACEAA1-A42D-2E0A-8515-284A6D3BD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F2BD-CC36-4B0E-A10A-2C5798F59E31}" type="datetimeFigureOut">
              <a:rPr lang="ko-KR" altLang="en-US" smtClean="0"/>
              <a:t>2025-03-31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13943C-A31B-03CD-7C15-7C7D65BE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B94A12-C585-65FC-78AB-F5BD29B4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13B2-8076-49EA-A220-20B1A7AAF9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569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C18D4A-3AE3-400B-10F5-E5B545E18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9375DD-0DBA-1ECE-C195-74ED6B7E7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E8E33-29A5-0FDF-8D77-CF39B2519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F2BD-CC36-4B0E-A10A-2C5798F59E31}" type="datetimeFigureOut">
              <a:rPr lang="ko-KR" altLang="en-US" smtClean="0"/>
              <a:t>2025-03-31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26FD8-2017-C6B1-FE23-C6BC3516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1E4C82-7ABF-E369-CF5E-9B22E7627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13B2-8076-49EA-A220-20B1A7AAF9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703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9A2CB-7DD5-2FDE-8E2D-A45463C9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0EC772-4E33-3231-3570-2DB35CB3B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0D14F8-12A9-7887-11AA-7C78397F8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F2BD-CC36-4B0E-A10A-2C5798F59E31}" type="datetimeFigureOut">
              <a:rPr lang="ko-KR" altLang="en-US" smtClean="0"/>
              <a:t>2025-03-31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B0BC46-C788-0629-4A73-1806FF75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ABD81-B612-74E1-7ECD-A6530BC3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13B2-8076-49EA-A220-20B1A7AAF9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742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AF714-1FA7-167E-312D-706BEAC4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BF222F-40EA-9C11-B1AD-35E4EBFCF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0F7D11-9690-4FFA-22F7-875967D7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F2BD-CC36-4B0E-A10A-2C5798F59E31}" type="datetimeFigureOut">
              <a:rPr lang="ko-KR" altLang="en-US" smtClean="0"/>
              <a:t>2025-03-31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720C21-EDC7-594C-6C7E-42AB9203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DA87B5-1B32-F5B4-E304-8B60E8B90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13B2-8076-49EA-A220-20B1A7AAF9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3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5A131-45A6-1FCC-5C0B-06C95122B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227137-6409-7E51-D539-C81501ED3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09B7DE-920E-F9C4-C2CB-188FA8A39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32B64C-3561-F59D-B2C6-D2B5A66B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F2BD-CC36-4B0E-A10A-2C5798F59E31}" type="datetimeFigureOut">
              <a:rPr lang="ko-KR" altLang="en-US" smtClean="0"/>
              <a:t>2025-03-31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CF4863-9140-6569-6E17-69D7C3DA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ECAAC7-7C25-A826-F569-784B1A689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13B2-8076-49EA-A220-20B1A7AAF9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007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32BB2-94A1-6034-833C-1420F66F3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90241-F73E-EA3B-53CE-FE574D68E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D1DFEC-471B-F16B-5F1D-BA0C5438A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16B59C-EB66-2877-349D-962BF9A64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73847C-6FF3-D738-9B20-1ACD867A6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E4AAE0-2B17-9DB9-FABD-446EA047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F2BD-CC36-4B0E-A10A-2C5798F59E31}" type="datetimeFigureOut">
              <a:rPr lang="ko-KR" altLang="en-US" smtClean="0"/>
              <a:t>2025-03-31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0A7E31-6D44-78A0-95F1-0B72D0D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9B6848-0AC7-244A-1C2C-F3CC659D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13B2-8076-49EA-A220-20B1A7AAF9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99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4A1DD-C42D-C081-91D1-C5C54561E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3E87A6-527F-1098-E674-A7E795091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F2BD-CC36-4B0E-A10A-2C5798F59E31}" type="datetimeFigureOut">
              <a:rPr lang="ko-KR" altLang="en-US" smtClean="0"/>
              <a:t>2025-03-31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3076E-2822-9D15-5CDE-D0046A1D3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C071C5-1B5D-A43A-8986-C4305ED3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13B2-8076-49EA-A220-20B1A7AAF9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665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318872-6E3C-648C-3BB2-3D906A9CC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F2BD-CC36-4B0E-A10A-2C5798F59E31}" type="datetimeFigureOut">
              <a:rPr lang="ko-KR" altLang="en-US" smtClean="0"/>
              <a:t>2025-03-31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A640B1-A134-0051-CB0C-45B225D2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3AF929-F864-0E8D-9E46-4C1B6F663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13B2-8076-49EA-A220-20B1A7AAF9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84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16FFA-7C7C-A32E-2618-5CC636B2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41BD71-83D1-5ECB-8B25-1D64B6CF1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525BB4-E1F0-CDA5-5F40-3512AA95C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DE36D7-EE11-CDD9-9812-290DE9881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F2BD-CC36-4B0E-A10A-2C5798F59E31}" type="datetimeFigureOut">
              <a:rPr lang="ko-KR" altLang="en-US" smtClean="0"/>
              <a:t>2025-03-31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975D87-8CF5-B4BE-2E67-FD4069091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656B99-6236-1144-3404-2663E00A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13B2-8076-49EA-A220-20B1A7AAF9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00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DC0DB-179E-920A-F2CE-8BFD599D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1C0DBF-851F-5637-FE80-E88D3DB1B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9095CD-2C51-0107-4A10-D099D7726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14A53F-F9B5-90FE-72FB-E371B5A5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F2BD-CC36-4B0E-A10A-2C5798F59E31}" type="datetimeFigureOut">
              <a:rPr lang="ko-KR" altLang="en-US" smtClean="0"/>
              <a:t>2025-03-31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E114CF-628B-1C6B-399B-CA711C2C3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26CBCC-4436-C199-58AD-21866EAC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13B2-8076-49EA-A220-20B1A7AAF9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971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568BCB-7F99-79DD-DA91-9896450C3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DEB5CF-3726-A4A2-E9AB-EBFD7259F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26725D-820B-9894-880A-746ABEC79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6F2BD-CC36-4B0E-A10A-2C5798F59E31}" type="datetimeFigureOut">
              <a:rPr lang="ko-KR" altLang="en-US" smtClean="0"/>
              <a:t>2025-03-31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40F8D0-E25D-3CF8-9053-0111BC7D8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C81159-6106-208C-395F-F7B3D1158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F13B2-8076-49EA-A220-20B1A7AAF9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53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3CF16-F47A-8FEF-15B0-5FEE877EE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9C1ECB-CD78-8FF6-DE67-D6E1B9E8F2D2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A678EE-2C66-803A-3D97-541045B2A22A}"/>
                  </a:ext>
                </a:extLst>
              </p:cNvPr>
              <p:cNvSpPr txBox="1"/>
              <p:nvPr/>
            </p:nvSpPr>
            <p:spPr>
              <a:xfrm>
                <a:off x="752921" y="178876"/>
                <a:ext cx="11249108" cy="6815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Integral RL for linear system </a:t>
                </a:r>
              </a:p>
              <a:p>
                <a:r>
                  <a:rPr lang="en-US" altLang="ko-KR" dirty="0"/>
                  <a:t>   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 Objective : design an optimal controller. 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Policy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iteration</m:t>
                    </m:r>
                  </m:oMath>
                </a14:m>
                <a:r>
                  <a:rPr lang="en-US" altLang="ko-KR" b="0" dirty="0"/>
                  <a:t> / Value iteration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 - value evaluation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 </m:t>
                    </m:r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𝑅𝑢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    - policy update: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     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 Model based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 Algorithm 2.2 : recursive way to get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Model free (or partially known)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 - identification of unknown parameters , then Model – based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   1) Least square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   2) Value function approximation (ex.)</a:t>
                </a:r>
              </a:p>
              <a:p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           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   3) some </a:t>
                </a:r>
                <a:r>
                  <a:rPr lang="en-US" altLang="ko-KR" dirty="0" err="1"/>
                  <a:t>matlab</a:t>
                </a:r>
                <a:r>
                  <a:rPr lang="en-US" altLang="ko-KR" dirty="0"/>
                  <a:t> examples using TD(temporal difference)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A678EE-2C66-803A-3D97-541045B2A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21" y="178876"/>
                <a:ext cx="11249108" cy="6815777"/>
              </a:xfrm>
              <a:prstGeom prst="rect">
                <a:avLst/>
              </a:prstGeom>
              <a:blipFill>
                <a:blip r:embed="rId2"/>
                <a:stretch>
                  <a:fillRect l="-488" t="-4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52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150AB-175A-45DF-A107-0C2A23416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182849C-E783-1E7F-2C2F-03AB98516D7E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11071B-DB59-1DB1-EB19-49C08566751C}"/>
                  </a:ext>
                </a:extLst>
              </p:cNvPr>
              <p:cNvSpPr txBox="1"/>
              <p:nvPr/>
            </p:nvSpPr>
            <p:spPr>
              <a:xfrm>
                <a:off x="131197" y="161198"/>
                <a:ext cx="11008581" cy="3929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Continue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Then with (3.3) 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 </m:t>
                    </m:r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num>
                                      <m:den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𝑅𝑑𝑣</m:t>
                        </m:r>
                      </m:e>
                    </m:nary>
                  </m:oMath>
                </a14:m>
                <a:r>
                  <a:rPr lang="ko-KR" altLang="en-US" dirty="0"/>
                  <a:t>  </a:t>
                </a:r>
                <a:endParaRPr lang="en-US" altLang="ko-KR" dirty="0"/>
              </a:p>
              <a:p>
                <a:r>
                  <a:rPr lang="en-US" altLang="ko-KR" dirty="0"/>
                  <a:t>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(1 −</m:t>
                            </m:r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tanh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)),   </m:t>
                                </m:r>
                              </m:e>
                            </m:func>
                          </m:e>
                        </m:func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where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In conclusion HJB is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∇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𝑸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𝛁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𝑹</m:t>
                    </m:r>
                    <m:func>
                      <m:func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𝐥𝐧</m:t>
                        </m:r>
                      </m:fName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0" smtClean="0">
                                    <a:latin typeface="Cambria Math" panose="02040503050406030204" pitchFamily="18" charset="0"/>
                                  </a:rPr>
                                  <m:t>𝐭𝐚𝐧𝐡</m:t>
                                </m:r>
                              </m:e>
                              <m:sup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p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)) =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,       </m:t>
                            </m:r>
                            <m:sSup>
                              <m:sSup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p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altLang="ko-KR" dirty="0"/>
                  <a:t>.   (3.11)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11071B-DB59-1DB1-EB19-49C085667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97" y="161198"/>
                <a:ext cx="11008581" cy="3929666"/>
              </a:xfrm>
              <a:prstGeom prst="rect">
                <a:avLst/>
              </a:prstGeom>
              <a:blipFill>
                <a:blip r:embed="rId2"/>
                <a:stretch>
                  <a:fillRect l="-499" t="-775" b="-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995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ACD3D-0C97-172F-7BC1-7245CEDB3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9F9436-D5F2-FE22-07E5-14B9594DE132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F3BB4D-88CA-C136-F685-D222EF13E0EA}"/>
                  </a:ext>
                </a:extLst>
              </p:cNvPr>
              <p:cNvSpPr txBox="1"/>
              <p:nvPr/>
            </p:nvSpPr>
            <p:spPr>
              <a:xfrm>
                <a:off x="33867" y="169148"/>
                <a:ext cx="11010495" cy="5263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3.2.2 Offline Integral RL Policy with Model-based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Algorithm 3.1 Policy iteration</a:t>
                </a:r>
              </a:p>
              <a:p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Policy evaluation:  Given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+2 </m:t>
                    </m:r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num>
                                      <m:den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𝑅𝑑𝑣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                                                          (3.12)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2. Policy improvement: update the control policy using</a:t>
                </a:r>
              </a:p>
              <a:p>
                <a:r>
                  <a:rPr lang="en-US" altLang="ko-KR" b="0" dirty="0"/>
                  <a:t>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                                                                     (3.13)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pPr marL="342900" indent="-342900">
                  <a:buAutoNum type="arabicPeriod"/>
                </a:pPr>
                <a:endParaRPr lang="en-US" altLang="ko-KR" dirty="0"/>
              </a:p>
              <a:p>
                <a:r>
                  <a:rPr lang="en-US" altLang="ko-KR" dirty="0"/>
                  <a:t>3. Convergence test</a:t>
                </a:r>
              </a:p>
              <a:p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Here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which is not on-line control, but forward equation.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F3BB4D-88CA-C136-F685-D222EF13E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" y="169148"/>
                <a:ext cx="11010495" cy="5263364"/>
              </a:xfrm>
              <a:prstGeom prst="rect">
                <a:avLst/>
              </a:prstGeom>
              <a:blipFill>
                <a:blip r:embed="rId2"/>
                <a:stretch>
                  <a:fillRect l="-609" t="-695" b="-9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965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9EF2F9-EF16-8B75-9E07-A41590847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59160E-8928-A4E6-C6E4-C0468C26A9F7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69995A-EF4A-9837-F58B-771753839AF8}"/>
                  </a:ext>
                </a:extLst>
              </p:cNvPr>
              <p:cNvSpPr txBox="1"/>
              <p:nvPr/>
            </p:nvSpPr>
            <p:spPr>
              <a:xfrm>
                <a:off x="33867" y="169148"/>
                <a:ext cx="11010495" cy="5407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3.2.2 Offline Integral RL Policy with partially Model-based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 Integral RL: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The Value function is</a:t>
                </a:r>
              </a:p>
              <a:p>
                <a:r>
                  <a:rPr lang="en-US" altLang="ko-KR" b="0" dirty="0"/>
                  <a:t>	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𝑄𝑥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nary>
                              <m:nary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sSup>
                                              <m:sSup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ko-KR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tanh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𝑣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𝜆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𝑅𝑑𝑣</m:t>
                                </m:r>
                              </m:e>
                            </m:nary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               (3.14)</m:t>
                    </m:r>
                  </m:oMath>
                </a14:m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Algorithm 3.2 IRL policy iteration </a:t>
                </a:r>
              </a:p>
              <a:p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Policy evaluation:  Given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dirty="0"/>
                  <a:t> using the Bellman equation</a:t>
                </a:r>
              </a:p>
              <a:p>
                <a:endParaRPr lang="en-US" altLang="ko-KR" dirty="0"/>
              </a:p>
              <a:p>
                <a:r>
                  <a:rPr lang="en-US" altLang="ko-KR" b="0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nary>
                              <m:nary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sSup>
                                              <m:sSup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ko-KR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tanh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𝑣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𝜆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</m:func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𝑅𝑑𝑣</m:t>
                                </m:r>
                              </m:e>
                            </m:nary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. </m:t>
                        </m:r>
                      </m:e>
                    </m:nary>
                  </m:oMath>
                </a14:m>
                <a:r>
                  <a:rPr lang="en-US" altLang="ko-KR" dirty="0"/>
                  <a:t>         (3.15)  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2. Policy improvement: update the control policy using </a:t>
                </a:r>
              </a:p>
              <a:p>
                <a:endParaRPr lang="en-US" altLang="ko-KR" dirty="0"/>
              </a:p>
              <a:p>
                <a:r>
                  <a:rPr lang="en-US" altLang="ko-KR" b="0" dirty="0"/>
                  <a:t>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altLang="ko-KR" dirty="0"/>
                  <a:t>                                 (3.16)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%% The input function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is known.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69995A-EF4A-9837-F58B-771753839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" y="169148"/>
                <a:ext cx="11010495" cy="5407762"/>
              </a:xfrm>
              <a:prstGeom prst="rect">
                <a:avLst/>
              </a:prstGeom>
              <a:blipFill>
                <a:blip r:embed="rId2"/>
                <a:stretch>
                  <a:fillRect l="-609" t="-676" r="-720" b="-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185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94F66-51C7-B341-F0AF-0AC23F2C7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40167E-E834-1748-2C16-BCDBD2CA3F67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753E48-21C5-4559-6185-B0D67113EE89}"/>
                  </a:ext>
                </a:extLst>
              </p:cNvPr>
              <p:cNvSpPr txBox="1"/>
              <p:nvPr/>
            </p:nvSpPr>
            <p:spPr>
              <a:xfrm>
                <a:off x="33867" y="169148"/>
                <a:ext cx="11010495" cy="6502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3.2.3 Value function Approximation 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Value function approximation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Using NN, and </a:t>
                </a:r>
                <a:r>
                  <a:rPr lang="en-US" altLang="ko-KR" dirty="0" err="1"/>
                  <a:t>Weierstrass</a:t>
                </a:r>
                <a:r>
                  <a:rPr lang="en-US" altLang="ko-KR" dirty="0"/>
                  <a:t> high order approximation theorem,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is a smooth function, then there exists a single-layer neural network(NN) such that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can be uniformly approximated as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 				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                                         (3.17a)</a:t>
                </a:r>
              </a:p>
              <a:p>
                <a:r>
                  <a:rPr lang="en-US" altLang="ko-KR" b="0" dirty="0"/>
                  <a:t>         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                                     (3.17b)</a:t>
                </a:r>
              </a:p>
              <a:p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ko-KR" dirty="0"/>
                  <a:t> is a suitable basis function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ko-KR" dirty="0"/>
                  <a:t> is a constant parameter vector, </a:t>
                </a:r>
              </a:p>
              <a:p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is the number of neuron.</a:t>
                </a:r>
              </a:p>
              <a:p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%% uniform convergent;</a:t>
                </a:r>
              </a:p>
              <a:p>
                <a:r>
                  <a:rPr lang="en-US" altLang="ko-KR" dirty="0"/>
                  <a:t> A sequence of functions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=1,2,3,…</m:t>
                    </m:r>
                  </m:oMath>
                </a14:m>
                <a:r>
                  <a:rPr lang="en-US" altLang="ko-KR" dirty="0"/>
                  <a:t> is said to be uniformly convergent to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dirty="0"/>
                  <a:t> for a set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ko-KR" dirty="0"/>
                  <a:t> of values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 if , for each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dirty="0"/>
                  <a:t>, an inter=ger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dirty="0"/>
                  <a:t> can be founded such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For all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, and for all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</a:t>
                </a:r>
              </a:p>
              <a:p>
                <a:r>
                  <a:rPr lang="en-US" altLang="ko-KR" dirty="0"/>
                  <a:t>  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753E48-21C5-4559-6185-B0D67113E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" y="169148"/>
                <a:ext cx="11010495" cy="6502101"/>
              </a:xfrm>
              <a:prstGeom prst="rect">
                <a:avLst/>
              </a:prstGeom>
              <a:blipFill>
                <a:blip r:embed="rId2"/>
                <a:stretch>
                  <a:fillRect l="-498" t="-5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459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781DC-3B28-0C72-4D4E-5843FBFA7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73E8EA8-C299-6397-7AE7-93498E33567F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6B484D-203C-9E31-A54E-5DD80CA02E70}"/>
              </a:ext>
            </a:extLst>
          </p:cNvPr>
          <p:cNvSpPr txBox="1"/>
          <p:nvPr/>
        </p:nvSpPr>
        <p:spPr>
          <a:xfrm>
            <a:off x="33866" y="169148"/>
            <a:ext cx="6250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3.2.3 Value function Approximation 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65632C-23E7-0477-6219-673F0A1FD559}"/>
                  </a:ext>
                </a:extLst>
              </p:cNvPr>
              <p:cNvSpPr txBox="1"/>
              <p:nvPr/>
            </p:nvSpPr>
            <p:spPr>
              <a:xfrm>
                <a:off x="201038" y="698031"/>
                <a:ext cx="11789924" cy="55050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%% uniform convergent;</a:t>
                </a:r>
              </a:p>
              <a:p>
                <a:r>
                  <a:rPr lang="en-US" altLang="ko-KR" dirty="0"/>
                  <a:t> A sequence of functions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=1,2,3,…</m:t>
                    </m:r>
                  </m:oMath>
                </a14:m>
                <a:r>
                  <a:rPr lang="en-US" altLang="ko-KR" dirty="0"/>
                  <a:t> is said to be uniformly convergent to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dirty="0"/>
                  <a:t> for a set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ko-KR" dirty="0"/>
                  <a:t> of values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 if , for each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dirty="0"/>
                  <a:t>, an integer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dirty="0"/>
                  <a:t> can be founded such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For all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, and for all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% consider </a:t>
                </a:r>
              </a:p>
              <a:p>
                <a:r>
                  <a:rPr lang="en-US" altLang="ko-KR" b="0" dirty="0"/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𝑛𝑥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dirty="0"/>
                  <a:t> .  For fixed x,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is convergent pointwise 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ko-KR" dirty="0"/>
                  <a:t>, but does not convergent uniformly. </a:t>
                </a:r>
              </a:p>
              <a:p>
                <a:r>
                  <a:rPr lang="en-US" altLang="ko-KR" dirty="0"/>
                  <a:t>Proof: </a:t>
                </a:r>
              </a:p>
              <a:p>
                <a:r>
                  <a:rPr lang="en-US" altLang="ko-KR" dirty="0"/>
                  <a:t>For fixed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, 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 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→0 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as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dirty="0"/>
                  <a:t>However, for any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dirty="0"/>
                  <a:t> there exist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dirty="0"/>
                  <a:t> such that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𝑛𝑥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65632C-23E7-0477-6219-673F0A1FD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38" y="698031"/>
                <a:ext cx="11789924" cy="5505097"/>
              </a:xfrm>
              <a:prstGeom prst="rect">
                <a:avLst/>
              </a:prstGeom>
              <a:blipFill>
                <a:blip r:embed="rId2"/>
                <a:stretch>
                  <a:fillRect l="-465" t="-664" r="-2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279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92778-315A-E6C4-CC6A-A3F6DE2AA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C644AA7-4EB5-B800-E102-CE56375619FE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C7035C-BB75-F064-B9A8-567765E1A4A1}"/>
              </a:ext>
            </a:extLst>
          </p:cNvPr>
          <p:cNvSpPr txBox="1"/>
          <p:nvPr/>
        </p:nvSpPr>
        <p:spPr>
          <a:xfrm>
            <a:off x="33866" y="169148"/>
            <a:ext cx="6250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3.2.3 Value function Approximation 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AC6F0D-D490-0A3A-40CB-16B49EE69890}"/>
                  </a:ext>
                </a:extLst>
              </p:cNvPr>
              <p:cNvSpPr txBox="1"/>
              <p:nvPr/>
            </p:nvSpPr>
            <p:spPr>
              <a:xfrm>
                <a:off x="201038" y="698031"/>
                <a:ext cx="11789924" cy="29159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Assumption 3.2 The following standard assumptions are considered for the NNs in this section( whole chapter?)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pPr marL="342900" indent="-342900">
                  <a:buAutoNum type="alphaLcParenBoth"/>
                </a:pPr>
                <a:r>
                  <a:rPr lang="en-US" altLang="ko-KR" dirty="0"/>
                  <a:t>The NN reconstruction error and its gradient are bounded over the compact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i.e., </a:t>
                </a:r>
              </a:p>
              <a:p>
                <a:r>
                  <a:rPr lang="en-US" altLang="ko-KR" dirty="0"/>
                  <a:t>			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  </m:t>
                    </m:r>
                    <m:d>
                      <m:dPr>
                        <m:begChr m:val="‖"/>
                        <m:endChr m:val="‖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(b) The NN activation functions and their gradient are bounded, i.e.,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				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</m:t>
                    </m:r>
                    <m:d>
                      <m:dPr>
                        <m:begChr m:val="‖"/>
                        <m:endChr m:val="‖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dirty="0"/>
                  <a:t>.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AC6F0D-D490-0A3A-40CB-16B49EE69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38" y="698031"/>
                <a:ext cx="11789924" cy="2915926"/>
              </a:xfrm>
              <a:prstGeom prst="rect">
                <a:avLst/>
              </a:prstGeom>
              <a:blipFill>
                <a:blip r:embed="rId2"/>
                <a:stretch>
                  <a:fillRect l="-569" t="-1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97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E7FEB-0E22-2065-5028-B28819C23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A3A1238-439C-7A05-63E5-0EFFF3C30190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6FB8F0-A565-D333-86FC-985F6B3FEE4B}"/>
                  </a:ext>
                </a:extLst>
              </p:cNvPr>
              <p:cNvSpPr txBox="1"/>
              <p:nvPr/>
            </p:nvSpPr>
            <p:spPr>
              <a:xfrm>
                <a:off x="91440" y="169148"/>
                <a:ext cx="112121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 Integral RL for Optimal Regulation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- For Linear system (LQR) structure are known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 - Not LQR :  the analytic solution is difficult. (minimum fuel so on)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- Output feedback : without the estimator, it is not straight forward.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- Even if LQR with the magnitude constraint,  not straight forward but computation burden(</a:t>
                </a:r>
                <a:r>
                  <a:rPr lang="en-US" altLang="ko-KR" dirty="0" err="1"/>
                  <a:t>eg.</a:t>
                </a:r>
                <a:r>
                  <a:rPr lang="en-US" altLang="ko-KR" dirty="0"/>
                  <a:t> MPC). 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6FB8F0-A565-D333-86FC-985F6B3FE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" y="169148"/>
                <a:ext cx="11212100" cy="4524315"/>
              </a:xfrm>
              <a:prstGeom prst="rect">
                <a:avLst/>
              </a:prstGeom>
              <a:blipFill>
                <a:blip r:embed="rId2"/>
                <a:stretch>
                  <a:fillRect l="-435" t="-8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80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3913F-D9EA-5E1E-47F2-0688A30D4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409BF8E-547E-264F-9C36-E7A566979837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C6B219-0ED6-4AEB-6E24-70A7C4102684}"/>
                  </a:ext>
                </a:extLst>
              </p:cNvPr>
              <p:cNvSpPr txBox="1"/>
              <p:nvPr/>
            </p:nvSpPr>
            <p:spPr>
              <a:xfrm>
                <a:off x="91440" y="169148"/>
                <a:ext cx="10660291" cy="55285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3. Integral RL for Optimal Regulation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3.2 On-Policy Synchronous Integral RL with Experience Replay for Nonlinear Constrained </a:t>
                </a:r>
                <a:r>
                  <a:rPr lang="en-US" altLang="ko-KR" dirty="0" err="1"/>
                  <a:t>Systmes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3.2.1 Problem Formulation</a:t>
                </a:r>
              </a:p>
              <a:p>
                <a:endParaRPr lang="en-US" altLang="ko-KR" dirty="0"/>
              </a:p>
              <a:p>
                <a:r>
                  <a:rPr lang="en-US" altLang="ko-KR" b="0" dirty="0"/>
                  <a:t>			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                                                                 (3.1)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dirty="0"/>
                  <a:t>: the drift dynamics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: the input dynamics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𝛀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b="1" dirty="0">
                    <a:solidFill>
                      <a:srgbClr val="FF000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ko-KR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altLang="ko-KR" b="1" dirty="0">
                    <a:solidFill>
                      <a:srgbClr val="FF0000"/>
                    </a:solidFill>
                  </a:rPr>
                  <a:t>  The input constraints</a:t>
                </a:r>
                <a:endParaRPr lang="en-US" altLang="ko-KR" b="1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: the performance index </a:t>
                </a:r>
              </a:p>
              <a:p>
                <a:r>
                  <a:rPr lang="en-US" altLang="ko-KR" b="0" dirty="0"/>
                  <a:t>      		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         (3.2)   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Find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to minimize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  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C6B219-0ED6-4AEB-6E24-70A7C4102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" y="169148"/>
                <a:ext cx="10660291" cy="5528501"/>
              </a:xfrm>
              <a:prstGeom prst="rect">
                <a:avLst/>
              </a:prstGeom>
              <a:blipFill>
                <a:blip r:embed="rId2"/>
                <a:stretch>
                  <a:fillRect l="-457" t="-6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974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20367-5489-8C40-2DBB-22E8BB020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35088D3-B47D-3C86-06C1-BE389E7E4521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1347B3-74AD-CA4B-D031-1E03487B3676}"/>
                  </a:ext>
                </a:extLst>
              </p:cNvPr>
              <p:cNvSpPr txBox="1"/>
              <p:nvPr/>
            </p:nvSpPr>
            <p:spPr>
              <a:xfrm>
                <a:off x="91440" y="169148"/>
                <a:ext cx="10613675" cy="4282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3.2 On-Policy Synchronous Integral RL with Experience Replay for Nonlinear Constrained </a:t>
                </a:r>
                <a:r>
                  <a:rPr lang="en-US" altLang="ko-KR" dirty="0" err="1"/>
                  <a:t>Systmes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3.2.1 Problem Formulation</a:t>
                </a:r>
              </a:p>
              <a:p>
                <a:endParaRPr lang="en-US" altLang="ko-KR" dirty="0"/>
              </a:p>
              <a:p>
                <a:r>
                  <a:rPr lang="en-US" altLang="ko-KR" b="0" dirty="0"/>
                  <a:t>			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                                                                 (3.1)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dirty="0"/>
                  <a:t>: the drift dynamics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: the input dynamics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𝛀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b="1" dirty="0">
                    <a:solidFill>
                      <a:srgbClr val="FF000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ko-KR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altLang="ko-KR" b="1" dirty="0">
                    <a:solidFill>
                      <a:srgbClr val="FF0000"/>
                    </a:solidFill>
                  </a:rPr>
                  <a:t>  The input constraints</a:t>
                </a:r>
                <a:endParaRPr lang="en-US" altLang="ko-KR" b="1" dirty="0"/>
              </a:p>
              <a:p>
                <a:endParaRPr lang="en-US" altLang="ko-KR" dirty="0"/>
              </a:p>
              <a:p>
                <a:r>
                  <a:rPr lang="en-US" altLang="ko-KR" dirty="0"/>
                  <a:t>If a system is linear with constraints on the control input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MPC (model predictive control ) 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1347B3-74AD-CA4B-D031-1E03487B3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" y="169148"/>
                <a:ext cx="10613675" cy="4282967"/>
              </a:xfrm>
              <a:prstGeom prst="rect">
                <a:avLst/>
              </a:prstGeom>
              <a:blipFill>
                <a:blip r:embed="rId2"/>
                <a:stretch>
                  <a:fillRect l="-460" t="-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9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831B0-B723-A607-41F7-CEFA1F4A3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8EB10A6-4688-42DA-D4C4-DF5477905656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9155F9-AC9F-C94D-A011-367E66510369}"/>
                  </a:ext>
                </a:extLst>
              </p:cNvPr>
              <p:cNvSpPr txBox="1"/>
              <p:nvPr/>
            </p:nvSpPr>
            <p:spPr>
              <a:xfrm>
                <a:off x="91440" y="169148"/>
                <a:ext cx="10524420" cy="6252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3.2 On-Policy Synchronous Integral RL with Experience Replay for Nonlinear Constrained Systems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%% Selection of integrand for control : barrier function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1) some conditions </a:t>
                </a:r>
              </a:p>
              <a:p>
                <a:r>
                  <a:rPr lang="en-US" altLang="ko-KR" dirty="0"/>
                  <a:t>  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ko-KR" dirty="0"/>
                  <a:t>: smooth enough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𝑑𝑈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𝑑𝑢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exist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-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en-US" altLang="ko-KR" dirty="0"/>
                  <a:t>;</a:t>
                </a:r>
              </a:p>
              <a:p>
                <a:endParaRPr lang="en-US" altLang="ko-KR" dirty="0"/>
              </a:p>
              <a:p>
                <a:pPr lvl="0"/>
                <a:r>
                  <a:rPr lang="en-US" altLang="ko-KR" dirty="0"/>
                  <a:t>  - </a:t>
                </a:r>
                <a:r>
                  <a:rPr lang="en-US" altLang="ko-KR" b="1" dirty="0"/>
                  <a:t>Approaches infinity</a:t>
                </a:r>
                <a:r>
                  <a:rPr lang="en-US" altLang="ko-KR" dirty="0"/>
                  <a:t> as the variable approaches the constraint boundary: </a:t>
                </a:r>
                <a:endParaRPr lang="ko-KR" altLang="ko-KR" dirty="0"/>
              </a:p>
              <a:p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=+∞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=+∞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  </a:t>
                </a:r>
                <a:r>
                  <a:rPr lang="en-US" altLang="ko-KR" dirty="0">
                    <a:sym typeface="Wingdings" panose="05000000000000000000" pitchFamily="2" charset="2"/>
                  </a:rPr>
                  <a:t>so that the weighting of the integrand goes to infinity to satisfy the constraint. 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2) Example;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, smooth enough</a:t>
                </a:r>
              </a:p>
              <a:p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    logarithm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−</m:t>
                    </m:r>
                    <m:func>
                      <m:func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 integral hyper tangent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=  </m:t>
                    </m:r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tanh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𝑑𝑣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nary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9155F9-AC9F-C94D-A011-367E66510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" y="169148"/>
                <a:ext cx="10524420" cy="6252417"/>
              </a:xfrm>
              <a:prstGeom prst="rect">
                <a:avLst/>
              </a:prstGeom>
              <a:blipFill>
                <a:blip r:embed="rId2"/>
                <a:stretch>
                  <a:fillRect l="-463" t="-585" b="-71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562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7E0E2-1529-3F93-DEC2-3BABEF5EF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2203B85-4C90-536E-546F-E8B53ADEF7E7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51DA6E-DEA8-0470-54A9-7D128843D25D}"/>
                  </a:ext>
                </a:extLst>
              </p:cNvPr>
              <p:cNvSpPr txBox="1"/>
              <p:nvPr/>
            </p:nvSpPr>
            <p:spPr>
              <a:xfrm>
                <a:off x="479067" y="725740"/>
                <a:ext cx="10400989" cy="55644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3.2 On-Policy Synchronous Integral RL with Experience Replay for Nonlinear Constrained Systems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tanh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tanh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𝑡𝑎𝑛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, 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&lt;1 </m:t>
                        </m:r>
                      </m:e>
                    </m:nary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+0.15 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51DA6E-DEA8-0470-54A9-7D128843D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67" y="725740"/>
                <a:ext cx="10400989" cy="5564472"/>
              </a:xfrm>
              <a:prstGeom prst="rect">
                <a:avLst/>
              </a:prstGeom>
              <a:blipFill>
                <a:blip r:embed="rId2"/>
                <a:stretch>
                  <a:fillRect l="-1231" t="-5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F2E8A23E-DE2D-BCA2-EEB4-66312EE19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173" y="1129778"/>
            <a:ext cx="4676775" cy="24574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45BFF5-6306-07D0-27A6-A676F4D0E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0606" y="1373377"/>
            <a:ext cx="3723240" cy="240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07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83A4A-6C8F-630C-8701-AEEBD2097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05B9CB0-ED68-9945-2657-B385A7BE9F74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A19AC6-BA6F-56EC-372A-818572987C05}"/>
                  </a:ext>
                </a:extLst>
              </p:cNvPr>
              <p:cNvSpPr txBox="1"/>
              <p:nvPr/>
            </p:nvSpPr>
            <p:spPr>
              <a:xfrm>
                <a:off x="160020" y="126208"/>
                <a:ext cx="12031980" cy="6067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en-US" altLang="ko-KR" dirty="0"/>
                  <a:t>3.2.1 Problem Formulation</a:t>
                </a:r>
              </a:p>
              <a:p>
                <a:pPr>
                  <a:spcAft>
                    <a:spcPts val="800"/>
                  </a:spcAft>
                </a:pP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Assumption 3.1 The </a:t>
                </a: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performance functional (3.2) satisfies zero-state observability.</a:t>
                </a: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% Consider [1]</a:t>
                </a: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b="0" kern="100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, </m:t>
                    </m:r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0,0</m:t>
                        </m:r>
                      </m:e>
                    </m:d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=0, </m:t>
                    </m:r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0,0</m:t>
                        </m:r>
                      </m:e>
                    </m:d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=0                                             (1)′</m:t>
                    </m:r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Def.5.5 The system (1)’ is said to be </a:t>
                </a:r>
                <a:r>
                  <a:rPr lang="en-US" altLang="ko-KR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zero-state observable </a:t>
                </a: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if no solution of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,0)</m:t>
                    </m:r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can stay </a:t>
                </a: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identically in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,0</m:t>
                            </m:r>
                          </m:e>
                        </m:d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d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other than the zero solution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≡0.</m:t>
                    </m:r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[1] </a:t>
                </a:r>
              </a:p>
              <a:p>
                <a:pPr lvl="0" latinLnBrk="1">
                  <a:spcAft>
                    <a:spcPts val="800"/>
                  </a:spcAft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ko-KR" b="0" i="1" kern="100" dirty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kern="100" dirty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, </m:t>
                    </m:r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is not zero-state observable globally, since</a:t>
                </a: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1,0</m:t>
                        </m:r>
                      </m:e>
                    </m:d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𝑜𝑟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−1,0</m:t>
                        </m:r>
                      </m:e>
                    </m:d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produces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=0 </m:t>
                    </m:r>
                  </m:oMath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2) in non-linear system, observable </a:t>
                </a: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a zero-state observable but not vice versa. </a:t>
                </a: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acc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p>
                    </m:sSup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    −→</m:t>
                    </m:r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𝑍𝑆𝑂</m:t>
                    </m:r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𝑏𝑢𝑡</m:t>
                    </m:r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𝑛𝑜𝑡</m:t>
                    </m:r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𝑜𝑏𝑠𝑒𝑟𝑣𝑎𝑏𝑙𝑒</m:t>
                    </m:r>
                  </m:oMath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3) in linear system, zero-state observable is equivalent to observability.</a:t>
                </a:r>
              </a:p>
              <a:p>
                <a:pPr lvl="0" latinLnBrk="1">
                  <a:spcAft>
                    <a:spcPts val="800"/>
                  </a:spcAft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</a:t>
                </a:r>
              </a:p>
              <a:p>
                <a:pPr lvl="0" latinLnBrk="1">
                  <a:spcAft>
                    <a:spcPts val="800"/>
                  </a:spcAft>
                </a:pP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A19AC6-BA6F-56EC-372A-818572987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" y="126208"/>
                <a:ext cx="12031980" cy="6067751"/>
              </a:xfrm>
              <a:prstGeom prst="rect">
                <a:avLst/>
              </a:prstGeom>
              <a:blipFill>
                <a:blip r:embed="rId2"/>
                <a:stretch>
                  <a:fillRect l="-405" t="-6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13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204D1-C744-48FE-99B4-93880DD49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F60A655-6AF2-F27E-B2B6-092661A69B5A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37EEED-7533-5342-9ED7-F303C0531658}"/>
                  </a:ext>
                </a:extLst>
              </p:cNvPr>
              <p:cNvSpPr txBox="1"/>
              <p:nvPr/>
            </p:nvSpPr>
            <p:spPr>
              <a:xfrm>
                <a:off x="126153" y="110305"/>
                <a:ext cx="12031980" cy="6459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en-US" altLang="ko-KR" dirty="0"/>
                  <a:t>3.2.1 Problem Formulation  - HJB</a:t>
                </a:r>
              </a:p>
              <a:p>
                <a:pPr marL="793750" indent="-285750" latinLnBrk="1">
                  <a:spcAft>
                    <a:spcPts val="800"/>
                  </a:spcAft>
                  <a:buFont typeface="Wingdings" panose="05000000000000000000" pitchFamily="2" charset="2"/>
                  <a:buChar char="l"/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Consider a weighting function on the input  </a:t>
                </a:r>
              </a:p>
              <a:p>
                <a:pPr marL="5080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𝑈</m:t>
                    </m:r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=2 </m:t>
                    </m:r>
                    <m:nary>
                      <m:nary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b="0" i="1" kern="100" smtClean="0"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b="0" i="1" kern="100" smtClean="0"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num>
                                      <m:den>
                                        <m:r>
                                          <a:rPr lang="en-US" altLang="ko-KR" b="0" i="1" kern="100" smtClean="0"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𝜆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𝑑𝑣</m:t>
                        </m:r>
                      </m:e>
                    </m:nary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                                                   (3.3)</a:t>
                </a:r>
              </a:p>
              <a:p>
                <a:pPr marL="5080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</m:e>
                        </m:d>
                      </m:e>
                    </m:func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: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𝑑𝑖𝑎𝑔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</a:t>
                </a:r>
              </a:p>
              <a:p>
                <a:pPr marL="508000"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Then (3.3) in (3.2)  </a:t>
                </a:r>
              </a:p>
              <a:p>
                <a:pPr marL="508000" latinLnBrk="1">
                  <a:spcAft>
                    <a:spcPts val="800"/>
                  </a:spcAft>
                </a:pPr>
                <a:r>
                  <a:rPr lang="en-US" altLang="ko-KR" b="0" dirty="0"/>
                  <a:t>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08000" latinLnBrk="1">
                  <a:spcAft>
                    <a:spcPts val="800"/>
                  </a:spcAft>
                </a:pPr>
                <a:r>
                  <a:rPr lang="en-US" altLang="ko-KR" b="0" kern="100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	    	         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+2 </m:t>
                            </m:r>
                            <m:nary>
                              <m:nary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b="0" i="1" kern="100" smtClean="0"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kern="100" smtClean="0"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ko-KR" b="0" i="1" kern="100" smtClean="0"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𝜆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b="0" i="1" kern="100" smtClean="0"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b="0" i="1" kern="100" smtClean="0"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b="0" i="1" kern="100" smtClean="0"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altLang="ko-KR" b="0" i="1" kern="100" smtClean="0"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b="0" i="1" kern="100" smtClean="0">
                                                    <a:latin typeface="Cambria Math" panose="02040503050406030204" pitchFamily="18" charset="0"/>
                                                    <a:ea typeface="맑은 고딕" panose="020B0503020000020004" pitchFamily="50" charset="-127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b="0" i="1" kern="100" smtClean="0">
                                                    <a:latin typeface="Cambria Math" panose="02040503050406030204" pitchFamily="18" charset="0"/>
                                                    <a:ea typeface="맑은 고딕" panose="020B0503020000020004" pitchFamily="50" charset="-127"/>
                                                    <a:cs typeface="Times New Roman" panose="02020603050405020304" pitchFamily="18" charset="0"/>
                                                  </a:rPr>
                                                  <m:t>𝑣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b="0" i="1" kern="100" smtClean="0">
                                                    <a:latin typeface="Cambria Math" panose="02040503050406030204" pitchFamily="18" charset="0"/>
                                                    <a:ea typeface="맑은 고딕" panose="020B0503020000020004" pitchFamily="50" charset="-127"/>
                                                    <a:cs typeface="Times New Roman" panose="02020603050405020304" pitchFamily="18" charset="0"/>
                                                  </a:rPr>
                                                  <m:t>𝜆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𝑅𝑑𝑣</m:t>
                                </m:r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nary>
                          </m:e>
                        </m:d>
                      </m:e>
                    </m:nary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𝜏</m:t>
                    </m:r>
                    <m:r>
                      <a:rPr lang="en-US" altLang="ko-KR" b="0" i="0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    (3.5)</m:t>
                    </m:r>
                  </m:oMath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08000"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Differentiating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endParaRPr lang="en-US" altLang="ko-KR" b="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08000">
                  <a:spcAft>
                    <a:spcPts val="800"/>
                  </a:spcAft>
                </a:pPr>
                <a:r>
                  <a:rPr lang="en-US" altLang="ko-KR" b="0" kern="100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altLang="ko-KR" kern="1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2 </m:t>
                    </m:r>
                    <m:nary>
                      <m:naryPr>
                        <m:ctrl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p>
                      <m:e>
                        <m:sSup>
                          <m:sSupPr>
                            <m:ctrlP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  <m:sSup>
                                  <m:sSupPr>
                                    <m:ctrlP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num>
                                      <m:den>
                                        <m:r>
                                          <a:rPr lang="en-US" altLang="ko-KR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𝜆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𝑅𝑑𝑣</m:t>
                        </m:r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08000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And </a:t>
                </a:r>
              </a:p>
              <a:p>
                <a:pPr marL="50800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𝑑𝑉</m:t>
                          </m:r>
                        </m:num>
                        <m:den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altLang="ko-KR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altLang="ko-KR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altLang="ko-KR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altLang="ko-KR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08000"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Combining, results in Bellman’s equation.</a:t>
                </a:r>
              </a:p>
              <a:p>
                <a:pPr marL="508000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ko-KR" b="0" i="0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0=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ko-KR" kern="1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2 </m:t>
                    </m:r>
                    <m:nary>
                      <m:naryPr>
                        <m:ctrl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p>
                      <m:e>
                        <m:sSup>
                          <m:sSupPr>
                            <m:ctrlP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  <m:sSup>
                                  <m:sSupPr>
                                    <m:ctrlP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num>
                                      <m:den>
                                        <m:r>
                                          <a:rPr lang="en-US" altLang="ko-KR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𝜆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𝑅𝑑𝑣</m:t>
                        </m:r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                        (3.6)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37EEED-7533-5342-9ED7-F303C0531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53" y="110305"/>
                <a:ext cx="12031980" cy="6459910"/>
              </a:xfrm>
              <a:prstGeom prst="rect">
                <a:avLst/>
              </a:prstGeom>
              <a:blipFill>
                <a:blip r:embed="rId2"/>
                <a:stretch>
                  <a:fillRect l="-456" t="-4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13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D97AB-F9DE-B790-95CA-B9A7B9B09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A6326FA-DD57-800F-A6DE-EC7ADD7F620F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FF8D89-1256-2C1C-A20C-B507E124E729}"/>
                  </a:ext>
                </a:extLst>
              </p:cNvPr>
              <p:cNvSpPr txBox="1"/>
              <p:nvPr/>
            </p:nvSpPr>
            <p:spPr>
              <a:xfrm>
                <a:off x="-125316" y="142130"/>
                <a:ext cx="11734801" cy="5498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08000">
                  <a:spcAft>
                    <a:spcPts val="800"/>
                  </a:spcAft>
                </a:pPr>
                <a:r>
                  <a:rPr lang="en-US" altLang="ko-KR" b="0" i="0" kern="100" dirty="0"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Continue </a:t>
                </a:r>
              </a:p>
              <a:p>
                <a:pPr marL="508000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ko-KR" b="0" i="0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0=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ko-KR" kern="1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2 </m:t>
                    </m:r>
                    <m:nary>
                      <m:naryPr>
                        <m:ctrl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p>
                      <m:e>
                        <m:sSup>
                          <m:sSupPr>
                            <m:ctrlP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  <m:sSup>
                                  <m:sSupPr>
                                    <m:ctrlP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num>
                                      <m:den>
                                        <m:r>
                                          <a:rPr lang="en-US" altLang="ko-KR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𝜆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𝑅𝑑𝑣</m:t>
                        </m:r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sSup>
                      <m:sSup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                                 (3.6) </a:t>
                </a:r>
              </a:p>
              <a:p>
                <a:pPr marL="508000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be the optimal function defined as with (3.5)</a:t>
                </a:r>
              </a:p>
              <a:p>
                <a:pPr marL="508000">
                  <a:spcAft>
                    <a:spcPts val="800"/>
                  </a:spcAft>
                </a:pPr>
                <a:r>
                  <a:rPr lang="en-US" altLang="ko-KR" b="0" dirty="0"/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 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eqArr>
                              <m:eqArr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&lt;∞</m:t>
                                </m:r>
                              </m:e>
                            </m:eqArr>
                          </m:lim>
                        </m:limLow>
                      </m:fName>
                      <m:e>
                        <m:nary>
                          <m:naryPr>
                            <m:ctrlP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+2 </m:t>
                                </m:r>
                                <m:nary>
                                  <m:naryPr>
                                    <m:ctrlP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i="1" kern="10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i="1" kern="10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altLang="ko-KR" i="1" kern="10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𝜆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i="1" kern="10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i="1" kern="10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i="1" kern="10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en-US" altLang="ko-KR" i="1" kern="10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altLang="ko-KR" i="1" kern="100"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i="1" kern="100"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𝑣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i="1" kern="100"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𝜆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𝑅𝑑𝑣</m:t>
                                    </m:r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nary>
                              </m:e>
                            </m:d>
                          </m:e>
                        </m:nary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(3.7)</m:t>
                    </m:r>
                  </m:oMath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08000">
                  <a:spcAft>
                    <a:spcPts val="800"/>
                  </a:spcAft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08000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satisfies HJB </a:t>
                </a:r>
              </a:p>
              <a:p>
                <a:pPr marL="508000">
                  <a:spcAft>
                    <a:spcPts val="800"/>
                  </a:spcAft>
                </a:pPr>
                <a:r>
                  <a:rPr lang="en-US" altLang="ko-KR" b="0" kern="100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Ω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ko-KR" kern="100" dirty="0"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2 </m:t>
                            </m:r>
                            <m:nary>
                              <m:naryPr>
                                <m:ctrlP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ko-KR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𝜆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i="1" kern="10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 kern="10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 kern="10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altLang="ko-KR" i="1" kern="10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i="1" kern="10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i="1" kern="10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𝑣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i="1" kern="10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𝜆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𝑅𝑑𝑣</m:t>
                                </m:r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nary>
                            <m:r>
                              <m:rPr>
                                <m:nor/>
                              </m:rPr>
                              <a:rPr lang="en-US" altLang="ko-KR" kern="100" dirty="0">
                                <a:latin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 + </m:t>
                            </m:r>
                            <m:sSub>
                              <m:sSubPr>
                                <m:ctrlP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∇</m:t>
                                </m:r>
                              </m:e>
                              <m:sub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  <m:sup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=0              </m:t>
                        </m:r>
                        <m:d>
                          <m:d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3.8</m:t>
                            </m:r>
                          </m:e>
                        </m:d>
                      </m:e>
                    </m:func>
                  </m:oMath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08000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If (3.8) exists and unique, then the derivative of LHS =0, </a:t>
                </a:r>
              </a:p>
              <a:p>
                <a:pPr marL="508000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  <m:sSup>
                                  <m:sSupPr>
                                    <m:ctrlP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b="0" i="1" kern="100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b="0" i="1" kern="100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b="0" i="1" kern="100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𝜆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  <m:sup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   </m:t>
                    </m:r>
                  </m:oMath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08000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=−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𝜆</m:t>
                    </m:r>
                    <m:func>
                      <m:func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ko-KR" b="0" i="0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∇</m:t>
                            </m:r>
                            <m:sSup>
                              <m:sSup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                                                               (3.9)</m:t>
                    </m:r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b="0" kern="100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	    	</a:t>
                </a:r>
                <a:endParaRPr lang="en-US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FF8D89-1256-2C1C-A20C-B507E124E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5316" y="142130"/>
                <a:ext cx="11734801" cy="5498813"/>
              </a:xfrm>
              <a:prstGeom prst="rect">
                <a:avLst/>
              </a:prstGeom>
              <a:blipFill>
                <a:blip r:embed="rId2"/>
                <a:stretch>
                  <a:fillRect t="-6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739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3890</TotalTime>
  <Words>1522</Words>
  <Application>Microsoft Office PowerPoint</Application>
  <PresentationFormat>와이드스크린</PresentationFormat>
  <Paragraphs>233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snkim Kim</dc:creator>
  <cp:lastModifiedBy>snkim Kim</cp:lastModifiedBy>
  <cp:revision>6</cp:revision>
  <dcterms:created xsi:type="dcterms:W3CDTF">2025-03-23T02:40:17Z</dcterms:created>
  <dcterms:modified xsi:type="dcterms:W3CDTF">2025-03-31T12:49:38Z</dcterms:modified>
</cp:coreProperties>
</file>