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9" r:id="rId2"/>
    <p:sldId id="281" r:id="rId3"/>
    <p:sldId id="279" r:id="rId4"/>
    <p:sldId id="280" r:id="rId5"/>
    <p:sldId id="282" r:id="rId6"/>
    <p:sldId id="285" r:id="rId7"/>
    <p:sldId id="283" r:id="rId8"/>
    <p:sldId id="284" r:id="rId9"/>
    <p:sldId id="287" r:id="rId10"/>
    <p:sldId id="288" r:id="rId11"/>
    <p:sldId id="293" r:id="rId12"/>
    <p:sldId id="290" r:id="rId13"/>
    <p:sldId id="292" r:id="rId14"/>
    <p:sldId id="291" r:id="rId15"/>
    <p:sldId id="289" r:id="rId16"/>
    <p:sldId id="294" r:id="rId17"/>
    <p:sldId id="297" r:id="rId18"/>
    <p:sldId id="298" r:id="rId19"/>
    <p:sldId id="29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1268E-49F0-406D-A160-D9DC44AF780E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4371-A2AF-409D-9B0F-288FCDB7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4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FA631-1220-45F4-7AF2-A34237285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4A72D9-0A02-119F-13C7-879641AB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2876D-9355-F4C9-CBB7-066D4F9A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F1A88-BE56-DC25-4A9A-DFB8BFC4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3365E-8133-FA49-2423-A33B94D2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FDE89-E5AD-CA3C-7629-254A9242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633B8-C3F6-2E54-3326-C27FEB0B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D527B-DC5E-C9CB-EC26-1A2FB145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5C1E2-9F29-7859-6E71-20ABB038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0136F-1175-3BEA-EE6F-55ED62E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5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A19A0-A8F9-6CE5-5564-7DFCB1A0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08B9A-D089-27F8-EA3F-98FCCB391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1C43F-6ACC-B2BE-B72A-2F609E11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0F88C-51C9-8D7E-E9D1-63BD665E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D0E03-7750-838A-B5F1-1EFB97E5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8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80271-BCB2-312B-54C2-159B66CA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FBAD5-7A97-1545-8C72-6DF59300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65DB8-4133-449A-CD25-5C0A1833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DABB2-CCF1-8BFE-1B9B-814D6B5B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6C4D0-E386-7AA2-9191-9967A466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5A9F8-35C4-5BAD-F341-557E5CA3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B2FEC-8015-A3D7-AAEF-178B5694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A080D-E8FB-8651-5469-C01BF9E2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9A0C8-251E-15B4-DECE-916FD4A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5B890-72EF-406E-F3D9-89A60AB8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8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0B30-0FDF-FBC5-69E0-094248B1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0DBC9-20D3-1C89-D635-9C150FF0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E999A-43CF-BAC1-45AC-0518318F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6CA50-5F2E-58D0-2777-0A5CF3D4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53797-2B4C-1AF8-743C-F187EBF8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6B8D5-379B-3EF3-D607-2CC0E92F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2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6C30D-C1B1-6149-01DA-9FA96F06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DD925-1F8B-54A2-48DB-401B37B7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6070B0-6AD4-E40D-6AD3-3B6290121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6A5EFC-CC16-AB6A-CD82-8F4768722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F3BD9-A991-128E-A777-2CADCEB30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AB71BB-967E-85C5-208E-E2B46ACB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C071C7-F7D4-00F9-DB49-406CFF79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448517-66B3-795E-9CC7-09B55AA4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4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BBE7-204D-555B-266F-2C1C285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2F3B4-19D6-84BD-96AC-2F60019D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BA8E3-AAE8-6908-EDFE-5AB60566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B013E-D5FF-6952-8DD2-FE6205DC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D5DAB-E627-313D-A890-57797F52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037888-F5AC-0B56-B9EB-38279C99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39670-FA62-ABBF-6453-3760003B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7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629BE-C4DD-72A1-328B-A8B23941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8C217-B0AB-1E4D-7DB1-3AA24B14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2E4355-DEB8-54CA-BE08-28F6577C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DAEB3-8F14-F84D-3CEA-B6E6CED2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9B498-BD3D-86EB-CA38-66664AC5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71654-8F73-6B98-8CF3-E72A1C1C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94DEB-C494-4CC4-1792-DF4B3E5F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69D643-23AD-084B-0E92-0DB3EC2F7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ED3025-7BD6-C11F-E61B-527F0B7D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E7255-1E8A-1F30-6FBB-FE1BF7EE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75985-CC15-DFBA-00DD-334A6519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24E9E-1E6A-97D2-4D1D-9D9E9A0D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568A2B-1DB2-54A2-8E6E-90D3646B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6B6F-7A93-5F59-1907-80A49516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ECC38-5FD6-DB03-EC66-915824066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2626-F0B8-40BE-BC79-EAEF65D4720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3B70C-C8A3-927D-0894-8D7DE3115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7526A-17C5-DA7F-EA9F-0E1A740D1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3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023A8-B42B-1361-F87C-EFC96637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6AD9C4-EC26-F0E4-4D40-C1191EAE9EB3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0449A3-944B-E90E-867A-77F9DFC8EB41}"/>
              </a:ext>
            </a:extLst>
          </p:cNvPr>
          <p:cNvSpPr txBox="1"/>
          <p:nvPr/>
        </p:nvSpPr>
        <p:spPr>
          <a:xfrm>
            <a:off x="210206" y="171442"/>
            <a:ext cx="114772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Week_1 Review </a:t>
            </a:r>
          </a:p>
          <a:p>
            <a:endParaRPr lang="en-US" altLang="ko-KR" dirty="0"/>
          </a:p>
          <a:p>
            <a:r>
              <a:rPr lang="en-US" altLang="ko-KR" dirty="0"/>
              <a:t> - RL for feedback control system </a:t>
            </a:r>
          </a:p>
          <a:p>
            <a:endParaRPr lang="en-US" altLang="ko-KR" dirty="0"/>
          </a:p>
          <a:p>
            <a:r>
              <a:rPr lang="en-US" altLang="ko-KR" dirty="0"/>
              <a:t> - System: parameters are totally or partially unknown (model-free) </a:t>
            </a:r>
          </a:p>
          <a:p>
            <a:endParaRPr lang="en-US" altLang="ko-KR" dirty="0"/>
          </a:p>
          <a:p>
            <a:r>
              <a:rPr lang="en-US" altLang="ko-KR" dirty="0"/>
              <a:t> - Design an optimal feedback controller ( not interested in estimation system parameters) online (real time) </a:t>
            </a:r>
          </a:p>
          <a:p>
            <a:endParaRPr lang="en-US" altLang="ko-KR" dirty="0"/>
          </a:p>
          <a:p>
            <a:r>
              <a:rPr lang="en-US" altLang="ko-KR" dirty="0"/>
              <a:t> - How? In principle, </a:t>
            </a:r>
          </a:p>
          <a:p>
            <a:endParaRPr lang="en-US" altLang="ko-KR" dirty="0"/>
          </a:p>
          <a:p>
            <a:r>
              <a:rPr lang="en-US" altLang="ko-KR" dirty="0"/>
              <a:t>   1) Optimal means to minimize a designer criterion which is a function of measurable outputs.</a:t>
            </a:r>
          </a:p>
          <a:p>
            <a:endParaRPr lang="en-US" altLang="ko-KR" dirty="0"/>
          </a:p>
          <a:p>
            <a:r>
              <a:rPr lang="en-US" altLang="ko-KR" dirty="0"/>
              <a:t>   2) Interested time domain is assumed to be infinite time horizon. </a:t>
            </a:r>
          </a:p>
          <a:p>
            <a:endParaRPr lang="en-US" altLang="ko-KR" dirty="0"/>
          </a:p>
          <a:p>
            <a:r>
              <a:rPr lang="en-US" altLang="ko-KR" dirty="0"/>
              <a:t>     (remember that the optimal control is  time-backward by Bellman optimal condition). </a:t>
            </a:r>
          </a:p>
          <a:p>
            <a:endParaRPr lang="en-US" altLang="ko-KR" dirty="0"/>
          </a:p>
          <a:p>
            <a:r>
              <a:rPr lang="en-US" altLang="ko-KR" dirty="0"/>
              <a:t>   3) Estimate the designer criterion (Value function) using measurements.</a:t>
            </a:r>
          </a:p>
          <a:p>
            <a:endParaRPr lang="en-US" altLang="ko-KR" dirty="0"/>
          </a:p>
          <a:p>
            <a:r>
              <a:rPr lang="en-US" altLang="ko-KR" dirty="0"/>
              <a:t>   4) Design  a control to minimize the estimate value function online.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9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C5F6-65FE-F82F-3861-1BC96640C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8C714F-3BDE-5AFD-6157-5BAD8E152EEC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32693-B903-70B7-2258-CCCD23BC538C}"/>
                  </a:ext>
                </a:extLst>
              </p:cNvPr>
              <p:cNvSpPr txBox="1"/>
              <p:nvPr/>
            </p:nvSpPr>
            <p:spPr>
              <a:xfrm>
                <a:off x="197427" y="82249"/>
                <a:ext cx="11797145" cy="6234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11.5 Optimal Adaptive Control for DT Systems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Iteration using TD Learning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Select any admissible control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Do for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until convergence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2) Policy evaluation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indent="9779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(11.5−11)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Policy improvement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indent="6985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(11.5-12)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Or equivalently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(11.5−13)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Iteration Using TD Learning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Update the value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(11.5−14)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other are equivalent to PI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32693-B903-70B7-2258-CCCD23BC5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7" y="82249"/>
                <a:ext cx="11797145" cy="6234977"/>
              </a:xfrm>
              <a:prstGeom prst="rect">
                <a:avLst/>
              </a:prstGeom>
              <a:blipFill>
                <a:blip r:embed="rId2"/>
                <a:stretch>
                  <a:fillRect l="-517" t="-489" b="-8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6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6705C-33BF-1DBD-2AFF-ECB68EB5D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3DEC30F-E0C1-BCEB-7F4E-AEEC7A09A71D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1AA761-D336-A15D-7984-FF5F379C08E9}"/>
              </a:ext>
            </a:extLst>
          </p:cNvPr>
          <p:cNvSpPr txBox="1"/>
          <p:nvPr/>
        </p:nvSpPr>
        <p:spPr>
          <a:xfrm>
            <a:off x="197427" y="82249"/>
            <a:ext cx="1179714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Value Approximation - 11.5 Optimal Adaptive Control for DT Systems </a:t>
            </a:r>
          </a:p>
          <a:p>
            <a:pPr lvl="0"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Value function Approximation to identify unknown parameters online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5880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Unknown Parameters are tuned online using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5880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value function approximation (VFA)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5880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approximate dynamic programming (ADP)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44550" indent="-285750" latinLnBrk="1">
              <a:spcAft>
                <a:spcPts val="800"/>
              </a:spcAft>
              <a:buFontTx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neuro-dynamic programming (NDP)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6B3282-62D3-7325-1186-A83DE4BB1869}"/>
                  </a:ext>
                </a:extLst>
              </p:cNvPr>
              <p:cNvSpPr txBox="1"/>
              <p:nvPr/>
            </p:nvSpPr>
            <p:spPr>
              <a:xfrm>
                <a:off x="114301" y="2864486"/>
                <a:ext cx="11797145" cy="2564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err="1"/>
                  <a:t>Weierstrass</a:t>
                </a:r>
                <a:r>
                  <a:rPr lang="en-US" altLang="ko-KR" dirty="0"/>
                  <a:t> approximation</a:t>
                </a:r>
              </a:p>
              <a:p>
                <a:endParaRPr lang="en-US" altLang="ko-KR" dirty="0"/>
              </a:p>
              <a:p>
                <a:pPr marL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(11.5−6)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						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bias vector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converges uniformly to zero as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−→∞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6B3282-62D3-7325-1186-A83DE4BB1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1" y="2864486"/>
                <a:ext cx="11797145" cy="2564035"/>
              </a:xfrm>
              <a:prstGeom prst="rect">
                <a:avLst/>
              </a:prstGeom>
              <a:blipFill>
                <a:blip r:embed="rId2"/>
                <a:stretch>
                  <a:fillRect l="-362" t="-1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A5E257-6A93-CFA3-EEC2-35AE5DCE11E5}"/>
              </a:ext>
            </a:extLst>
          </p:cNvPr>
          <p:cNvSpPr txBox="1"/>
          <p:nvPr/>
        </p:nvSpPr>
        <p:spPr>
          <a:xfrm>
            <a:off x="114300" y="5428521"/>
            <a:ext cx="11797145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4550" indent="-285750" latinLnBrk="1"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NN: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5880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basis: sigmoid, hyperbolic tangent, Gaussian radial basis function …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6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8A46-7068-5C20-A9D4-D16C229B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B224A0-7DA3-21E7-D0F6-B5194675ED60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723F0-691A-61E5-7A16-658E10DC65B9}"/>
                  </a:ext>
                </a:extLst>
              </p:cNvPr>
              <p:cNvSpPr txBox="1"/>
              <p:nvPr/>
            </p:nvSpPr>
            <p:spPr>
              <a:xfrm>
                <a:off x="256308" y="128577"/>
                <a:ext cx="12022282" cy="3017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Approximation - 11.5 Optimal Adaptive Control for DT Systems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(the structure is known)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Estimate Value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𝑣𝑒𝑐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≡ 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</m:t>
                      </m:r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11.5−15</m:t>
                          </m:r>
                        </m:e>
                      </m:d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+1 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</m:t>
                            </m:r>
                          </m:e>
                        </m:nary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11.5−16</m:t>
                        </m:r>
                      </m:e>
                    </m:d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723F0-691A-61E5-7A16-658E10DC6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8" y="128577"/>
                <a:ext cx="12022282" cy="3017749"/>
              </a:xfrm>
              <a:prstGeom prst="rect">
                <a:avLst/>
              </a:prstGeom>
              <a:blipFill>
                <a:blip r:embed="rId2"/>
                <a:stretch>
                  <a:fillRect l="-406" t="-1010" b="-9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5C68C0-32D8-F8FD-C05C-21C264D6850B}"/>
                  </a:ext>
                </a:extLst>
              </p:cNvPr>
              <p:cNvSpPr txBox="1"/>
              <p:nvPr/>
            </p:nvSpPr>
            <p:spPr>
              <a:xfrm>
                <a:off x="256308" y="2807611"/>
                <a:ext cx="11679383" cy="3743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here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  </a:t>
                </a:r>
                <a:r>
                  <a:rPr lang="en-US" altLang="ko-KR" dirty="0" err="1"/>
                  <a:t>Vec</a:t>
                </a:r>
                <a:r>
                  <a:rPr lang="en-US" altLang="ko-KR" dirty="0"/>
                  <a:t>(P) 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𝑘𝑟𝑜𝑛𝑒𝑐𝑘𝑒𝑟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operator</a:t>
                </a:r>
              </a:p>
              <a:p>
                <a:r>
                  <a:rPr lang="en-US" altLang="ko-KR" dirty="0"/>
                  <a:t> %% e.g.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−→ 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𝑉𝑒𝑐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 ,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    %% </a:t>
                </a:r>
              </a:p>
              <a:p>
                <a:pPr marL="285750" lvl="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Estimate Value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𝑣𝑒𝑐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≡ 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≡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ko-KR" sz="1800" i="1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   </a:t>
                </a:r>
                <a:r>
                  <a:rPr lang="en-US" altLang="ko-KR" dirty="0"/>
                  <a:t>Given  measurements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thru </a:t>
                </a:r>
                <a:r>
                  <a:rPr lang="en-US" altLang="ko-KR" dirty="0">
                    <a:sym typeface="Wingdings" panose="05000000000000000000" pitchFamily="2" charset="2"/>
                  </a:rPr>
                  <a:t>Policy evaluation / Value evaluation</a:t>
                </a:r>
                <a:endParaRPr lang="en-US" altLang="ko-KR" dirty="0"/>
              </a:p>
              <a:p>
                <a:r>
                  <a:rPr lang="en-US" altLang="ko-KR" dirty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5C68C0-32D8-F8FD-C05C-21C264D6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8" y="2807611"/>
                <a:ext cx="11679383" cy="3743654"/>
              </a:xfrm>
              <a:prstGeom prst="rect">
                <a:avLst/>
              </a:prstGeom>
              <a:blipFill>
                <a:blip r:embed="rId3"/>
                <a:stretch>
                  <a:fillRect l="-313" t="-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D1E2E-3A2E-EC97-DF5A-9B525F15AD25}"/>
                  </a:ext>
                </a:extLst>
              </p:cNvPr>
              <p:cNvSpPr txBox="1"/>
              <p:nvPr/>
            </p:nvSpPr>
            <p:spPr>
              <a:xfrm>
                <a:off x="1532659" y="5226627"/>
                <a:ext cx="9325841" cy="292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 (11.5−16) 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D1E2E-3A2E-EC97-DF5A-9B525F15A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659" y="5226627"/>
                <a:ext cx="9325841" cy="292131"/>
              </a:xfrm>
              <a:prstGeom prst="rect">
                <a:avLst/>
              </a:prstGeom>
              <a:blipFill>
                <a:blip r:embed="rId4"/>
                <a:stretch>
                  <a:fillRect l="-1503" t="-160417" b="-25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8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56F37-6B2A-1B5B-2EE3-B77B858CE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0D7A6C-A475-96D0-A132-0B93A198FD8E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6A7DB4-3191-ED7E-567F-6945CF5B8423}"/>
              </a:ext>
            </a:extLst>
          </p:cNvPr>
          <p:cNvSpPr txBox="1"/>
          <p:nvPr/>
        </p:nvSpPr>
        <p:spPr>
          <a:xfrm>
            <a:off x="197427" y="82249"/>
            <a:ext cx="11797145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11.5 Optimal Adaptive Control for DT Systems </a:t>
            </a:r>
          </a:p>
          <a:p>
            <a:pPr lvl="0"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AA0D7C-368F-82C2-EE4A-86798A1EC037}"/>
                  </a:ext>
                </a:extLst>
              </p:cNvPr>
              <p:cNvSpPr txBox="1"/>
              <p:nvPr/>
            </p:nvSpPr>
            <p:spPr>
              <a:xfrm>
                <a:off x="266700" y="540774"/>
                <a:ext cx="11449050" cy="5583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 Adaptive Control Using Policy Iteration Algorithm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Initialize: select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Do for j=0 until convergence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evaluation step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Determine the least-square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𝛾𝜙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(11.5−17)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Policy improvement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Determine an improved policy using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indent="12573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(11.5−18)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Comments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implemented online , (11.5-17) is a temporal difference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data needed at least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elements</a:t>
                </a: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measurements: the previous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at least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times.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Recursive Least Square (ref: RLS)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(11.5-7) can be calculated by recursive Least Square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AA0D7C-368F-82C2-EE4A-86798A1EC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40774"/>
                <a:ext cx="11449050" cy="5583965"/>
              </a:xfrm>
              <a:prstGeom prst="rect">
                <a:avLst/>
              </a:prstGeom>
              <a:blipFill>
                <a:blip r:embed="rId2"/>
                <a:stretch>
                  <a:fillRect l="-586" t="-655" b="-7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8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9A01F-F955-0AF2-9651-52F4157A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542FE1-EAE6-B6D1-2DD6-EEC505CDF5CC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D10B37-F8D7-22E9-B2FD-3FDB19B84A11}"/>
                  </a:ext>
                </a:extLst>
              </p:cNvPr>
              <p:cNvSpPr txBox="1"/>
              <p:nvPr/>
            </p:nvSpPr>
            <p:spPr>
              <a:xfrm>
                <a:off x="76200" y="135296"/>
                <a:ext cx="12039599" cy="5289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Approximation - 11.5 Optimal Adaptive Control for DT Systems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 Adaptive Control Using A Value Iteration Algorithm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Initialize: select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Do for j=0 until convergence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Update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803400" indent="2286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(11.5−21)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improvement step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(11.5-18)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Online Solution of Lyapunov and </a:t>
                </a:r>
                <a:r>
                  <a:rPr lang="en-US" altLang="ko-KR" sz="1800" b="1" kern="100" dirty="0" err="1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Riccati</a:t>
                </a: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Equations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 DT LQR policy iteration,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is replaced by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indent="5588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(11.5−25)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b="1" i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is solved without knowing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D10B37-F8D7-22E9-B2FD-3FDB19B8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35296"/>
                <a:ext cx="12039599" cy="5289974"/>
              </a:xfrm>
              <a:prstGeom prst="rect">
                <a:avLst/>
              </a:prstGeom>
              <a:blipFill>
                <a:blip r:embed="rId2"/>
                <a:stretch>
                  <a:fillRect l="-557" t="-576"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38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21947-4064-D6BA-0AB7-EB825A382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F21037-2E95-809A-5AB7-AA1544D3EBBF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DEECDA-4F4C-1106-3D99-4F551FFB2CD6}"/>
                  </a:ext>
                </a:extLst>
              </p:cNvPr>
              <p:cNvSpPr txBox="1"/>
              <p:nvPr/>
            </p:nvSpPr>
            <p:spPr>
              <a:xfrm>
                <a:off x="104776" y="182429"/>
                <a:ext cx="11363324" cy="3495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improvement 11.5 Optimal Adaptive Control for DT Systems 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Introduction of a Second “Actor” Neural Network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For policy update is in LQR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(11.5−26)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Which requires full knowledge of the dynamics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actor NN 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Introduce a second neural network for the control policy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76606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(11.5−27)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76606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DEECDA-4F4C-1106-3D99-4F551FFB2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6" y="182429"/>
                <a:ext cx="11363324" cy="3495829"/>
              </a:xfrm>
              <a:prstGeom prst="rect">
                <a:avLst/>
              </a:prstGeom>
              <a:blipFill>
                <a:blip r:embed="rId2"/>
                <a:stretch>
                  <a:fillRect l="-536" t="-10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7F2F367-B4D6-4BE2-52A0-FBA23DC0F44C}"/>
              </a:ext>
            </a:extLst>
          </p:cNvPr>
          <p:cNvSpPr txBox="1"/>
          <p:nvPr/>
        </p:nvSpPr>
        <p:spPr>
          <a:xfrm>
            <a:off x="638175" y="622935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967B9-8B94-B2AD-5615-97974F2DA153}"/>
                  </a:ext>
                </a:extLst>
              </p:cNvPr>
              <p:cNvSpPr txBox="1"/>
              <p:nvPr/>
            </p:nvSpPr>
            <p:spPr>
              <a:xfrm>
                <a:off x="-901187" y="3483538"/>
                <a:ext cx="11715749" cy="3032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420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Using a gradient descent method for tuning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4206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𝛽𝜎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(11.5-28)</a:t>
                </a:r>
              </a:p>
              <a:p>
                <a:pPr marL="124206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&gt;  0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: tuning parameter</a:t>
                </a:r>
              </a:p>
              <a:p>
                <a:pPr marL="124206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4206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e.g.,  in LQR, </a:t>
                </a:r>
              </a:p>
              <a:p>
                <a:pPr marL="124206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the basis function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</a:p>
              <a:p>
                <a:pPr marL="12420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967B9-8B94-B2AD-5615-97974F2DA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187" y="3483538"/>
                <a:ext cx="11715749" cy="3032818"/>
              </a:xfrm>
              <a:prstGeom prst="rect">
                <a:avLst/>
              </a:prstGeom>
              <a:blipFill>
                <a:blip r:embed="rId3"/>
                <a:stretch>
                  <a:fillRect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7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28C51-B6D2-64E4-8719-6F697F66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EF597D-F843-4D73-7B2C-8081FD0D12E1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38D5B8-ED45-929A-7BAF-17E768C3959C}"/>
                  </a:ext>
                </a:extLst>
              </p:cNvPr>
              <p:cNvSpPr txBox="1"/>
              <p:nvPr/>
            </p:nvSpPr>
            <p:spPr>
              <a:xfrm>
                <a:off x="76200" y="207397"/>
                <a:ext cx="11567653" cy="3694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Ex. 11.5-1 DT-Optimal Adaptive Control of Power System Using Value Iteration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Model is known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CT Model :  </a:t>
                </a:r>
                <a:r>
                  <a:rPr lang="en-US" altLang="ko-KR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DT Model with zero-order hold with a sample time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LQR: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DT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𝐷𝐴𝑅𝐸</m:t>
                        </m:r>
                      </m:sub>
                    </m:sSub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System matrix unknown but the input matrix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known: 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Critic NN: Since the value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4×4</m:t>
                        </m:r>
                      </m:sup>
                    </m:sSup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solution to the </a:t>
                </a:r>
                <a:r>
                  <a:rPr lang="en-US" altLang="ko-KR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Riccati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equation, as the basis functions (11.5-16) select </a:t>
                </a:r>
                <a:r>
                  <a:rPr lang="en-US" altLang="ko-KR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quadratic polynomial vectors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+1)/2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10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38D5B8-ED45-929A-7BAF-17E768C39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07397"/>
                <a:ext cx="11567653" cy="3694153"/>
              </a:xfrm>
              <a:prstGeom prst="rect">
                <a:avLst/>
              </a:prstGeom>
              <a:blipFill>
                <a:blip r:embed="rId2"/>
                <a:stretch>
                  <a:fillRect l="-580" t="-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08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0E1FE-B6CC-6CDF-2751-7E7921A1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4A2F4B-BD58-509A-B633-734E571DD8A5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6FFD5-3934-08B9-D560-0B657C8CD494}"/>
                  </a:ext>
                </a:extLst>
              </p:cNvPr>
              <p:cNvSpPr txBox="1"/>
              <p:nvPr/>
            </p:nvSpPr>
            <p:spPr>
              <a:xfrm>
                <a:off x="76200" y="207397"/>
                <a:ext cx="11567653" cy="627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Ex. 11.5-1 DT-Optimal Adaptive Control of Power System Using Value Iteration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Model is known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CT Model :  </a:t>
                </a:r>
                <a:r>
                  <a:rPr lang="en-US" altLang="ko-KR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DT Model with zero-order hold with a sample time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LQR: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DT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𝐷𝐴𝑅𝐸</m:t>
                        </m:r>
                      </m:sub>
                    </m:sSub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System matrix unknown but the input matrix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known: 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Critic NN: Since the value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4×4</m:t>
                        </m:r>
                      </m:sup>
                    </m:sSup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solution to the </a:t>
                </a:r>
                <a:r>
                  <a:rPr lang="en-US" altLang="ko-KR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Riccati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equation, as the basis functions (11.5-16) select </a:t>
                </a:r>
                <a:r>
                  <a:rPr lang="en-US" altLang="ko-KR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quadratic polynomial vectors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+1)/2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10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Polynomial vectors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…    </m:t>
                            </m:r>
                            <m:sSubSup>
                              <m:sSub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2) </a:t>
                </a:r>
                <a:r>
                  <a:rPr lang="en-US" altLang="ko-KR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Actoror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NN as the basis function (11.5-27), 4 vectors are selected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basis for actor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Data collection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In (11.5-21),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collecting 15 points of data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a least-square problem for the critic weights is solved for each 0.15 sec. Then actor NN parameters are updated (11.5-28).   %%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%%% </a:t>
                </a:r>
                <a:r>
                  <a:rPr lang="en-US" altLang="ko-KR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Comments: in this example all the states are measured… 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	%%%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6FFD5-3934-08B9-D560-0B657C8CD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07397"/>
                <a:ext cx="11567653" cy="6274218"/>
              </a:xfrm>
              <a:prstGeom prst="rect">
                <a:avLst/>
              </a:prstGeom>
              <a:blipFill>
                <a:blip r:embed="rId2"/>
                <a:stretch>
                  <a:fillRect l="-580" t="-486" b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15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F2BAC-2472-8C87-BC86-6CD076575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91B11C-9711-EA82-0F5D-12C33A1B0C9A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7693DC-59E5-2EDF-5E64-8B83E963B424}"/>
              </a:ext>
            </a:extLst>
          </p:cNvPr>
          <p:cNvSpPr txBox="1"/>
          <p:nvPr/>
        </p:nvSpPr>
        <p:spPr>
          <a:xfrm>
            <a:off x="76200" y="207397"/>
            <a:ext cx="11567653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>
              <a:spcAft>
                <a:spcPts val="80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Ex. 11.5-1 DT-Optimal Adaptive Control of Power System Using Value Iteration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Results </a:t>
            </a:r>
          </a:p>
          <a:p>
            <a:pPr lvl="0" latinLnBrk="1">
              <a:spcAft>
                <a:spcPts val="80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System matrix is </a:t>
            </a:r>
            <a:r>
              <a:rPr lang="en-US" altLang="ko-KR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known,P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DARE solution </a:t>
            </a:r>
            <a:b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7FACD-EB5B-2DF2-A640-973FABAB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7" y="1479540"/>
            <a:ext cx="6124575" cy="1781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1B5EA9-CAC9-B14C-71F2-A61F9B48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2" y="1323308"/>
            <a:ext cx="5102116" cy="4211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FE6B7C-FF99-5D06-DAA1-6944E9B9EA3B}"/>
                  </a:ext>
                </a:extLst>
              </p:cNvPr>
              <p:cNvSpPr txBox="1"/>
              <p:nvPr/>
            </p:nvSpPr>
            <p:spPr>
              <a:xfrm>
                <a:off x="7346731" y="5623035"/>
                <a:ext cx="4189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Trajectories of each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𝐷𝐴𝑅𝐸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FE6B7C-FF99-5D06-DAA1-6944E9B9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31" y="5623035"/>
                <a:ext cx="4189352" cy="369332"/>
              </a:xfrm>
              <a:prstGeom prst="rect">
                <a:avLst/>
              </a:prstGeom>
              <a:blipFill>
                <a:blip r:embed="rId4"/>
                <a:stretch>
                  <a:fillRect l="-116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EED96F5E-962B-C5FA-A9E3-590498EE7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97" y="3969376"/>
            <a:ext cx="6257925" cy="1838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800BFE-2C61-E164-0EAE-6C55BEBB0AE4}"/>
                  </a:ext>
                </a:extLst>
              </p:cNvPr>
              <p:cNvSpPr txBox="1"/>
              <p:nvPr/>
            </p:nvSpPr>
            <p:spPr>
              <a:xfrm>
                <a:off x="399393" y="3416947"/>
                <a:ext cx="4075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System matrix is unknown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𝑐𝑟𝑖𝑡𝑖𝑐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800BFE-2C61-E164-0EAE-6C55BEBB0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93" y="3416947"/>
                <a:ext cx="4075859" cy="369332"/>
              </a:xfrm>
              <a:prstGeom prst="rect">
                <a:avLst/>
              </a:prstGeom>
              <a:blipFill>
                <a:blip r:embed="rId6"/>
                <a:stretch>
                  <a:fillRect l="-134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05CA9D-ED26-D826-A4D9-F8B65E4FDA0A}"/>
              </a:ext>
            </a:extLst>
          </p:cNvPr>
          <p:cNvSpPr txBox="1"/>
          <p:nvPr/>
        </p:nvSpPr>
        <p:spPr>
          <a:xfrm>
            <a:off x="399393" y="6127531"/>
            <a:ext cx="43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Looks good to estimate the value ?  ….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1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E355-C532-C8F3-841D-75A5922BA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072350-3A63-3835-3B45-80F73CE73EF1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57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554B6-7AD2-2A23-D03E-49E1937C9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012DC3-1EC9-CB9A-D861-76E3138620C4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6AB923-ADCE-7076-8489-8140C509228B}"/>
              </a:ext>
            </a:extLst>
          </p:cNvPr>
          <p:cNvSpPr txBox="1"/>
          <p:nvPr/>
        </p:nvSpPr>
        <p:spPr>
          <a:xfrm>
            <a:off x="-532534" y="95889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11.3 Policy Evaluation and Policy Improvement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005976-4B2C-38A0-4189-17584D6DA2E9}"/>
                  </a:ext>
                </a:extLst>
              </p:cNvPr>
              <p:cNvSpPr txBox="1"/>
              <p:nvPr/>
            </p:nvSpPr>
            <p:spPr>
              <a:xfrm>
                <a:off x="-77931" y="820408"/>
                <a:ext cx="11632622" cy="2305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9875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evaluation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by Bellman equation: critic agent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37920" indent="38608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], ∀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⊂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(11.3.2)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279400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improvement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actor agent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], ∀ 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⊂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                                               (11.3.3)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1016000" indent="50800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005976-4B2C-38A0-4189-17584D6DA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31" y="820408"/>
                <a:ext cx="11632622" cy="2305439"/>
              </a:xfrm>
              <a:prstGeom prst="rect">
                <a:avLst/>
              </a:prstGeom>
              <a:blipFill>
                <a:blip r:embed="rId2"/>
                <a:stretch>
                  <a:fillRect t="-1587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90CFC8-26A5-CD3F-BA70-672F9FB52F0D}"/>
                  </a:ext>
                </a:extLst>
              </p:cNvPr>
              <p:cNvSpPr txBox="1"/>
              <p:nvPr/>
            </p:nvSpPr>
            <p:spPr>
              <a:xfrm>
                <a:off x="279689" y="2871882"/>
                <a:ext cx="11632621" cy="3832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First fixed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calculate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%%</a:t>
                </a:r>
                <a:endParaRPr lang="en-US" altLang="ko-KR" sz="1800" kern="10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if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  <m:r>
                      <a:rPr lang="en-US" altLang="ko-KR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</m:t>
                    </m:r>
                  </m:oMath>
                </a14:m>
                <a:r>
                  <a:rPr lang="en-US" altLang="ko-KR" sz="1800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find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ko-KR" sz="1800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matrix(how?). Even worse </a:t>
                </a: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not known structure how to find? </a:t>
                </a:r>
                <a:r>
                  <a:rPr lang="en-US" altLang="ko-KR" sz="1800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Iteration (PI) Algorithm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 startAt="2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evaluation (value update)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], ∀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(11.3.−4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Policy improvement (policy update)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], ∀ 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⊂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                                               (11.3.−5)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(11.3.-4) it is a fixed-point equation for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(∙)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                               %%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90CFC8-26A5-CD3F-BA70-672F9FB5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89" y="2871882"/>
                <a:ext cx="11632621" cy="3832588"/>
              </a:xfrm>
              <a:prstGeom prst="rect">
                <a:avLst/>
              </a:prstGeom>
              <a:blipFill>
                <a:blip r:embed="rId3"/>
                <a:stretch>
                  <a:fillRect l="-577" t="-795" b="-6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8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9EF29-78C9-8F48-4195-78206522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C14658-AE4F-03C4-D3B4-142ECD4473A4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CB0DD-BB79-3FD1-B402-09CD6761DC69}"/>
                  </a:ext>
                </a:extLst>
              </p:cNvPr>
              <p:cNvSpPr txBox="1"/>
              <p:nvPr/>
            </p:nvSpPr>
            <p:spPr>
              <a:xfrm>
                <a:off x="187036" y="89982"/>
                <a:ext cx="11305310" cy="524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Iteration (VI) algorithm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Initialize. Do for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until convergence.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update: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], ∀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(11.3.−10)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2) Policy improvement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], ∀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⊂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(11.3.−11)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a)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(11.3-10) is iteratively solved. Under mild condition, it is a contraction map so that it will be convergent.                                                     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b) To get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several trajectory at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should be done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%%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CB0DD-BB79-3FD1-B402-09CD6761D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6" y="89982"/>
                <a:ext cx="11305310" cy="5249707"/>
              </a:xfrm>
              <a:prstGeom prst="rect">
                <a:avLst/>
              </a:prstGeom>
              <a:blipFill>
                <a:blip r:embed="rId2"/>
                <a:stretch>
                  <a:fillRect l="-593" t="-697" b="-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47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74350-5BD9-B6FA-9BB3-DB7F2EE1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6FC1AE-5AD0-BA72-C121-231BBCF198E2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DD0C71-E072-C57C-B481-539E29E9EE8F}"/>
                  </a:ext>
                </a:extLst>
              </p:cNvPr>
              <p:cNvSpPr txBox="1"/>
              <p:nvPr/>
            </p:nvSpPr>
            <p:spPr>
              <a:xfrm>
                <a:off x="162790" y="194681"/>
                <a:ext cx="11533909" cy="5007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</a:p>
              <a:p>
                <a:pPr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Define the optimal Q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							     (11.3.- 7)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371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In (11.2-13) The optimal Value function is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92760" indent="103124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sSubSup>
                              <m:sSubSup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)}]                              </m:t>
                        </m:r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(11.2−13)</m:t>
                        </m:r>
                      </m:e>
                    </m:func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%%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- Here the value function is a function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however the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 is a function of two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69875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1,2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3,4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∈[ −1 ,1]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</a:t>
                </a:r>
              </a:p>
              <a:p>
                <a:pPr marL="269875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DD0C71-E072-C57C-B481-539E29E9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" y="194681"/>
                <a:ext cx="11533909" cy="5007140"/>
              </a:xfrm>
              <a:prstGeom prst="rect">
                <a:avLst/>
              </a:prstGeom>
              <a:blipFill>
                <a:blip r:embed="rId2"/>
                <a:stretch>
                  <a:fillRect l="-476" t="-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949BAA-4485-EFFF-4548-C6E8AA65D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1833"/>
              </p:ext>
            </p:extLst>
          </p:nvPr>
        </p:nvGraphicFramePr>
        <p:xfrm>
          <a:off x="7616535" y="4463026"/>
          <a:ext cx="3179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24">
                  <a:extLst>
                    <a:ext uri="{9D8B030D-6E8A-4147-A177-3AD203B41FA5}">
                      <a16:colId xmlns:a16="http://schemas.microsoft.com/office/drawing/2014/main" val="831407593"/>
                    </a:ext>
                  </a:extLst>
                </a:gridCol>
                <a:gridCol w="635924">
                  <a:extLst>
                    <a:ext uri="{9D8B030D-6E8A-4147-A177-3AD203B41FA5}">
                      <a16:colId xmlns:a16="http://schemas.microsoft.com/office/drawing/2014/main" val="3222474541"/>
                    </a:ext>
                  </a:extLst>
                </a:gridCol>
                <a:gridCol w="635924">
                  <a:extLst>
                    <a:ext uri="{9D8B030D-6E8A-4147-A177-3AD203B41FA5}">
                      <a16:colId xmlns:a16="http://schemas.microsoft.com/office/drawing/2014/main" val="3740628541"/>
                    </a:ext>
                  </a:extLst>
                </a:gridCol>
                <a:gridCol w="635924">
                  <a:extLst>
                    <a:ext uri="{9D8B030D-6E8A-4147-A177-3AD203B41FA5}">
                      <a16:colId xmlns:a16="http://schemas.microsoft.com/office/drawing/2014/main" val="496332339"/>
                    </a:ext>
                  </a:extLst>
                </a:gridCol>
                <a:gridCol w="635924">
                  <a:extLst>
                    <a:ext uri="{9D8B030D-6E8A-4147-A177-3AD203B41FA5}">
                      <a16:colId xmlns:a16="http://schemas.microsoft.com/office/drawing/2014/main" val="401509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9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Q1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7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80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688F41-B3AA-3AFE-D31F-E6151C19A110}"/>
              </a:ext>
            </a:extLst>
          </p:cNvPr>
          <p:cNvSpPr txBox="1"/>
          <p:nvPr/>
        </p:nvSpPr>
        <p:spPr>
          <a:xfrm>
            <a:off x="7616535" y="409369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Q(</a:t>
            </a:r>
            <a:r>
              <a:rPr lang="en-US" altLang="ko-KR" dirty="0" err="1"/>
              <a:t>x,u</a:t>
            </a:r>
            <a:r>
              <a:rPr lang="en-US" altLang="ko-KR" dirty="0"/>
              <a:t>)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20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D90F-FA3D-E140-AC9B-45C582700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051376-19E3-1D3F-869B-9DB6989F0969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750AFF-911D-E6E9-81A5-C40DB8CE30F9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1211791" cy="5764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</a:p>
              <a:p>
                <a:pPr marL="342900" lvl="0" indent="-342900" latinLnBrk="1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Bellman optimality in terms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82800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(11.3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28)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82800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𝑎𝑟𝑔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(11.3−29)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In addition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279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</m:d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(11.3−30)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(11.3 - 38)</a:t>
                </a:r>
              </a:p>
              <a:p>
                <a:pPr marL="1524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is a Bellman equation. If given a fixed policy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(11.3−40)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So the Bellman optimality equation for the Q function is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b="1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ko-KR" sz="1800" b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  <m:r>
                      <a:rPr lang="en-US" altLang="ko-KR" sz="18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sup>
                            </m:sSubSup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𝜸</m:t>
                            </m:r>
                            <m:sSup>
                              <m:sSup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𝝅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b="1" kern="10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1800" b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sup>
                            </m:sSubSup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𝜸</m:t>
                            </m:r>
                            <m:func>
                              <m:func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𝒎𝒊𝒏</m:t>
                                    </m:r>
                                  </m:e>
                                  <m:lim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(11.3−42)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750AFF-911D-E6E9-81A5-C40DB8CE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1211791" cy="5764976"/>
              </a:xfrm>
              <a:prstGeom prst="rect">
                <a:avLst/>
              </a:prstGeom>
              <a:blipFill>
                <a:blip r:embed="rId2"/>
                <a:stretch>
                  <a:fillRect l="-489" b="-9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66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B0424-E621-C8D3-D459-1D8736C10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5E64F5-4EEE-CA56-7D24-DD89DE177814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C2689F-9369-CF0C-F648-082BFF515D97}"/>
                  </a:ext>
                </a:extLst>
              </p:cNvPr>
              <p:cNvSpPr txBox="1"/>
              <p:nvPr/>
            </p:nvSpPr>
            <p:spPr>
              <a:xfrm>
                <a:off x="207819" y="125595"/>
                <a:ext cx="11222182" cy="640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PI using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-Policy evaluation (value update)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74800" indent="4572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(11.3−43)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- Policy Improvement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(11.3−44)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VI using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-Value update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74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(11.3−45)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- Policy Improvement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(11.3−46)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Combining both steps of VI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73200" indent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min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(11.3−47)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C2689F-9369-CF0C-F648-082BFF51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125595"/>
                <a:ext cx="11222182" cy="6406241"/>
              </a:xfrm>
              <a:prstGeom prst="rect">
                <a:avLst/>
              </a:prstGeom>
              <a:blipFill>
                <a:blip r:embed="rId2"/>
                <a:stretch>
                  <a:fillRect l="-435" t="-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75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6F5B-2F97-70B3-ED11-97BCBA4BE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D5FEA0-6E0A-6807-6CAB-CDE8E6E32FB7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4BB5E9-5411-F8B4-7B48-25D8A6CB862B}"/>
              </a:ext>
            </a:extLst>
          </p:cNvPr>
          <p:cNvSpPr txBox="1"/>
          <p:nvPr/>
        </p:nvSpPr>
        <p:spPr>
          <a:xfrm>
            <a:off x="153265" y="96968"/>
            <a:ext cx="809711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11.3 Policy Evaluation and Policy Improvement</a:t>
            </a:r>
          </a:p>
          <a:p>
            <a:pPr lvl="0"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Methods for Implementing PI and VI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Exact Solution: offline methods.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Monte Carlo learning: episodic tasks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maintaining exploration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048000" indent="13970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        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iterative learning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Temporal Difference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68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C31A9-9BE6-4C8D-B112-8B64C327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790ED-671F-1695-30B7-579A5A4F7417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4ACE3-0CB8-54B3-8498-EF4F0F4BD81C}"/>
                  </a:ext>
                </a:extLst>
              </p:cNvPr>
              <p:cNvSpPr txBox="1"/>
              <p:nvPr/>
            </p:nvSpPr>
            <p:spPr>
              <a:xfrm>
                <a:off x="-155863" y="131877"/>
                <a:ext cx="11481954" cy="340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11.4 Temporal Difference Learning and Optimal Adaptive Control</a:t>
                </a:r>
              </a:p>
              <a:p>
                <a:pPr lvl="1" latinLnBrk="1">
                  <a:spcAft>
                    <a:spcPts val="800"/>
                  </a:spcAft>
                </a:pP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2992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alternative Bellman equation is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645920" indent="38608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(11.4−1)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7912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current system trajectory, to update the value. Assume the deterministic Bellman (11.4-1) is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645920" indent="38608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(11.4−2)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holds for each observed data experience set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at each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The temporal difference error is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  (11.4-3)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4ACE3-0CB8-54B3-8498-EF4F0F4B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863" y="131877"/>
                <a:ext cx="11481954" cy="3406061"/>
              </a:xfrm>
              <a:prstGeom prst="rect">
                <a:avLst/>
              </a:prstGeom>
              <a:blipFill>
                <a:blip r:embed="rId2"/>
                <a:stretch>
                  <a:fillRect t="-1075" b="-1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7FFE3-20FF-20B9-B2B5-2F5D0A288749}"/>
                  </a:ext>
                </a:extLst>
              </p:cNvPr>
              <p:cNvSpPr txBox="1"/>
              <p:nvPr/>
            </p:nvSpPr>
            <p:spPr>
              <a:xfrm>
                <a:off x="529933" y="3678381"/>
                <a:ext cx="1102475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%%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Regrading (11.4-2) : immediate reward (11.2 MDP)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immediate reward (Textbook)</a:t>
                </a:r>
              </a:p>
              <a:p>
                <a:r>
                  <a:rPr lang="en-US" altLang="ko-KR" dirty="0"/>
                  <a:t>    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stage cost at time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(11.4-2)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 others</a:t>
                </a:r>
                <a:endParaRPr lang="en-US" altLang="ko-KR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+1 </m:t>
                        </m:r>
                      </m:sub>
                    </m:sSub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stage cost at time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   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- By definition,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from a) and b) are equivalent. In this book we may follow a) 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7FFE3-20FF-20B9-B2B5-2F5D0A28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33" y="3678381"/>
                <a:ext cx="11024757" cy="2862322"/>
              </a:xfrm>
              <a:prstGeom prst="rect">
                <a:avLst/>
              </a:prstGeom>
              <a:blipFill>
                <a:blip r:embed="rId3"/>
                <a:stretch>
                  <a:fillRect l="-608" t="-1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21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B3BF-C299-C1DF-FFBC-F9749CC36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D23507-5AF1-537D-7735-200EEEA12F09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72BEB2-7ADD-9C80-19E0-FEDA1F424B4E}"/>
                  </a:ext>
                </a:extLst>
              </p:cNvPr>
              <p:cNvSpPr txBox="1"/>
              <p:nvPr/>
            </p:nvSpPr>
            <p:spPr>
              <a:xfrm>
                <a:off x="0" y="103908"/>
                <a:ext cx="10962410" cy="7760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9875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11.5 Optimal Adaptive Control for DT Systems </a:t>
                </a:r>
              </a:p>
              <a:p>
                <a:pPr marL="269875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69875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Consider a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deterministic nonlinear system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 affine state space differential equation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                                                        (11.5-1)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A control policy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r>
                  <a:rPr lang="en-US" altLang="ko-KR" dirty="0"/>
                  <a:t>  A cost (value) function with a discount factor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≤1,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 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ko-KR" altLang="ko-KR" dirty="0"/>
              </a:p>
              <a:p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  (11.5−3)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1371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the system is stabilizable and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admissible, the optimal value by Bellman’s optimality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53160" indent="37084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  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                      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(11.5−5)</m:t>
                        </m:r>
                      </m:e>
                    </m:func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371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optimal policy is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(11.5−6)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indent="137160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the deterministic Bellman’s equation is </a:t>
                </a:r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3716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(11.5−7)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371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Comparing with (11.5-3)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it is a difference equation.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53160" indent="37084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53160" indent="37084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</a:t>
                </a:r>
                <a:endParaRPr lang="ko-KR" altLang="ko-KR" dirty="0"/>
              </a:p>
              <a:p>
                <a:pPr latinLnBrk="1">
                  <a:spcAft>
                    <a:spcPts val="800"/>
                  </a:spcAft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72BEB2-7ADD-9C80-19E0-FEDA1F42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908"/>
                <a:ext cx="10962410" cy="7760651"/>
              </a:xfrm>
              <a:prstGeom prst="rect">
                <a:avLst/>
              </a:prstGeom>
              <a:blipFill>
                <a:blip r:embed="rId2"/>
                <a:stretch>
                  <a:fillRect t="-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3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2167</Words>
  <Application>Microsoft Office PowerPoint</Application>
  <PresentationFormat>와이드스크린</PresentationFormat>
  <Paragraphs>263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4</cp:revision>
  <dcterms:created xsi:type="dcterms:W3CDTF">2025-03-04T02:26:54Z</dcterms:created>
  <dcterms:modified xsi:type="dcterms:W3CDTF">2025-03-06T13:13:54Z</dcterms:modified>
</cp:coreProperties>
</file>