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5" autoAdjust="0"/>
    <p:restoredTop sz="94660"/>
  </p:normalViewPr>
  <p:slideViewPr>
    <p:cSldViewPr snapToGrid="0">
      <p:cViewPr>
        <p:scale>
          <a:sx n="90" d="100"/>
          <a:sy n="90" d="100"/>
        </p:scale>
        <p:origin x="46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748EF-4202-E755-7E0B-103EB8F13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9CA905-F5C3-1B86-F1F8-FCBEE81BF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F57C0-1EA4-ED29-C3C8-F892DADA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53BA8-D476-E1BC-07B4-8EAEE9A3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FA6AA-A5C9-A743-958C-C0A83420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5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7F63C-C661-2C65-40B1-57DA0171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703AC-0005-7E0D-4A13-6C254262B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2412C-9B3C-2FDF-73AD-6B2145C1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678B-25AF-8A5C-4628-649E71BE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06980-24E0-C950-55F0-6996B2FC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371959-ED27-1241-B9F9-51B2BD864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721D15-48FA-2089-2DBD-81305993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2C7F-071C-CF44-F05A-CBC0FB2A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1F76F-A5D9-DA03-396C-90E7DD0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17D390-28EC-476A-4B1B-42DDEB84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5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2608-A115-0AB6-8967-56ED5A61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DA5AC-01B0-FE6F-5DCD-2AF92A7B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59937-59B4-4C1B-3483-923E452C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58EBB-D057-A302-B64D-88516254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E16A7-A707-7BFC-DA40-DD9CD38D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0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C6CE-556D-776E-00E5-E391DB79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EAAA2F-17FD-F5CD-F4E8-A9E4EC7C6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F729C-9C1A-E647-602C-3F7D571B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56D2B-E867-DDC4-BD55-011EAF44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E243D7-C740-37AE-A8A4-59AE0BC9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2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85118-6325-7C27-3ABF-AF37F6E8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AF55B-1ACD-4BE8-7A0F-A209BE63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4D2B3E-D6EB-AEFF-8E2C-5C116482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A26833-E143-EE04-6FBC-5389ABAA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1CEDC-241A-195B-B118-E5734117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D1E742-A135-A573-9C52-2BC0DE04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54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2D47-5DC8-98BA-4591-6869E4D9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BC6A7-C7F9-2697-5808-3B6193B5E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605FF-BAC2-D41A-BDA6-23EF89574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A88F7B-93DF-E0BB-F77C-236829426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383353-70B4-D010-46FD-54F4C483E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3FD233-4722-0936-3543-E5E10431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D07FAF-C675-59E2-3F8C-7EC3252C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DF3CA4-2869-FF96-C82A-28612D89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5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CF7FE-9BEF-295D-71DF-03FF99EA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8E5336-E2C4-A4C6-CA79-3E301156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5701FE-AAF4-F566-2D78-CB03CAEA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2BCCE6-2689-18B4-1F36-37EAB04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9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4AF096-ADD6-BA94-A83B-9BA6FE9D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57469-8CD1-964A-714F-48F08743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5612CA-10C7-47A1-0AFC-19B54EA5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A55E1-53DB-FD87-AA15-0DDB8B24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F01B2-8230-31AE-2CB5-54F26DB2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290E2-D085-192B-B8A5-E97EFB189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9CC4B-0992-3CED-C2D8-645CD75C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92841E-0D4E-2722-D5C6-7D8259E4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58068-1A43-A379-1B2A-7D9FFC10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BD139-E102-CF9F-9920-5B5A3A9D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F2DFE6-D1A3-4DA6-8EDF-1067DBAE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F2B8A2-19A1-FE76-8CC6-E9032C774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D8864-A5F9-14BD-82EA-1DC94BB0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459D70-9CB8-0600-0DA4-1BCC1222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D8DA8-5C42-17BA-FBE9-56FD9067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47A3CC-1D46-3360-5788-B06D5E1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69FE67-8445-4135-8210-E0BBB5F3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95F00-C408-EEB0-941B-09D9A31AB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64D7-84BD-4407-A60B-EB6AA572249D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3D3F7B-56D6-E8DE-F43A-60BB0084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2055C-9B9B-3CA6-5FE0-917B38D95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BD1F-DDAA-4D31-9FE1-566F4CEFDE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5F44-7B1F-28BD-4ECA-E62F6D3CF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8F9161-C4B9-E9EB-4462-03088E48FF0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434928-3726-5721-EDB6-1137465B305C}"/>
              </a:ext>
            </a:extLst>
          </p:cNvPr>
          <p:cNvSpPr txBox="1"/>
          <p:nvPr/>
        </p:nvSpPr>
        <p:spPr>
          <a:xfrm>
            <a:off x="91440" y="169148"/>
            <a:ext cx="492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Reinforcement Learning for Feedback control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3623D-E916-D98E-7C70-30685406E299}"/>
              </a:ext>
            </a:extLst>
          </p:cNvPr>
          <p:cNvSpPr txBox="1"/>
          <p:nvPr/>
        </p:nvSpPr>
        <p:spPr>
          <a:xfrm>
            <a:off x="160865" y="753533"/>
            <a:ext cx="10430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RL: related to Optimal control problem</a:t>
            </a:r>
          </a:p>
          <a:p>
            <a:endParaRPr lang="en-US" altLang="ko-KR" dirty="0"/>
          </a:p>
          <a:p>
            <a:r>
              <a:rPr lang="en-US" altLang="ko-KR" dirty="0"/>
              <a:t>  Optimal Control :  </a:t>
            </a:r>
          </a:p>
          <a:p>
            <a:r>
              <a:rPr lang="en-US" altLang="ko-KR" dirty="0"/>
              <a:t>          -offline designed by HJB under complete known system dynamics</a:t>
            </a:r>
          </a:p>
          <a:p>
            <a:r>
              <a:rPr lang="en-US" altLang="ko-KR" dirty="0"/>
              <a:t>          -in case:  finite horizon:  backward-in-time to Bellman equation                       </a:t>
            </a:r>
          </a:p>
          <a:p>
            <a:r>
              <a:rPr lang="en-US" altLang="ko-KR" dirty="0"/>
              <a:t>  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infinite time horizon: Optimal gain is constant (LQR)</a:t>
            </a:r>
          </a:p>
          <a:p>
            <a:endParaRPr lang="en-US" altLang="ko-KR" dirty="0"/>
          </a:p>
          <a:p>
            <a:r>
              <a:rPr lang="en-US" altLang="ko-KR" dirty="0"/>
              <a:t>  Integral RL for control :  </a:t>
            </a:r>
          </a:p>
          <a:p>
            <a:r>
              <a:rPr lang="en-US" altLang="ko-KR" dirty="0"/>
              <a:t>          -online optimal control in continuous time system for feedback control</a:t>
            </a:r>
          </a:p>
          <a:p>
            <a:r>
              <a:rPr lang="en-US" altLang="ko-KR" dirty="0"/>
              <a:t>          -unknown system dynamics completely or partially(hybrid)                        </a:t>
            </a:r>
          </a:p>
          <a:p>
            <a:r>
              <a:rPr lang="en-US" altLang="ko-KR" dirty="0"/>
              <a:t>                         </a:t>
            </a:r>
            <a:r>
              <a:rPr lang="en-US" altLang="ko-KR" dirty="0">
                <a:sym typeface="Wingdings" panose="05000000000000000000" pitchFamily="2" charset="2"/>
              </a:rPr>
              <a:t> need learning procedure(policy) with observing states and control data                         </a:t>
            </a:r>
            <a:endParaRPr lang="en-US" altLang="ko-KR" dirty="0"/>
          </a:p>
          <a:p>
            <a:r>
              <a:rPr lang="en-US" altLang="ko-KR" dirty="0"/>
              <a:t>          -(generally) infinite time horizon: forward-in-time to Bellman equation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406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6B5B2-8D6D-B877-3739-5854218C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B659AFB-5A88-EDA9-016D-4812B97C3D9D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32A9BD-D51B-D440-B391-1EB8E147F73E}"/>
              </a:ext>
            </a:extLst>
          </p:cNvPr>
          <p:cNvSpPr txBox="1"/>
          <p:nvPr/>
        </p:nvSpPr>
        <p:spPr>
          <a:xfrm>
            <a:off x="33867" y="169148"/>
            <a:ext cx="420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Ch. 2.1.1 Linear Quadratic Regulator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8A0B33-641D-F690-8F5E-BF4118A52AA8}"/>
                  </a:ext>
                </a:extLst>
              </p:cNvPr>
              <p:cNvSpPr txBox="1"/>
              <p:nvPr/>
            </p:nvSpPr>
            <p:spPr>
              <a:xfrm>
                <a:off x="0" y="535516"/>
                <a:ext cx="12192000" cy="4703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Hamilton-Jacobi-Bellman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minimize (2.8), applying the stationary condition gives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𝑅𝑢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 that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311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2.10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substitute this into Bellman equation (2.8)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𝑄𝑥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     (2.11)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comment: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If the continuous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control (2.10) is continuous and minimize (2.3).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the minimum value of (2.3)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the control (2.3) stabilizes the system (2.1).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8A0B33-641D-F690-8F5E-BF4118A52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5516"/>
                <a:ext cx="12192000" cy="4703019"/>
              </a:xfrm>
              <a:prstGeom prst="rect">
                <a:avLst/>
              </a:prstGeom>
              <a:blipFill>
                <a:blip r:embed="rId2"/>
                <a:stretch>
                  <a:fillRect l="-500" t="-1297" b="-1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CD3D-0C97-172F-7BC1-7245CEDB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F9436-D5F2-FE22-07E5-14B9594DE13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3BB4D-88CA-C136-F685-D222EF13E0EA}"/>
              </a:ext>
            </a:extLst>
          </p:cNvPr>
          <p:cNvSpPr txBox="1"/>
          <p:nvPr/>
        </p:nvSpPr>
        <p:spPr>
          <a:xfrm>
            <a:off x="33867" y="169148"/>
            <a:ext cx="420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Ch. 2.1.1 Linear Quadratic Regulator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A8C09-C540-1605-2BB6-C37D288E2111}"/>
                  </a:ext>
                </a:extLst>
              </p:cNvPr>
              <p:cNvSpPr txBox="1"/>
              <p:nvPr/>
            </p:nvSpPr>
            <p:spPr>
              <a:xfrm>
                <a:off x="80010" y="650994"/>
                <a:ext cx="12031980" cy="5120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LQR Solution and Algebraic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Assume (sweep method)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03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,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(2.13)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Plug this in (2.11)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95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𝑃𝐵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(2.15)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𝑃𝐵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 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(2.16)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control is the state feedback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(2.17)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2.1 Given linear dynamics (2.1) and quadratic performance index (2.2), suppose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stabilizable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observable. Then (2.1*) has a unique positive-definite solution and the closed=loop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𝐵𝐾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(2.20)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482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are asymptotically stable. The control given by the state feedback (2.17) minimizes the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valur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(2.3). Moreover, the minimal value of (2.3) is given by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A8C09-C540-1605-2BB6-C37D288E2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650994"/>
                <a:ext cx="12031980" cy="5120056"/>
              </a:xfrm>
              <a:prstGeom prst="rect">
                <a:avLst/>
              </a:prstGeom>
              <a:blipFill>
                <a:blip r:embed="rId2"/>
                <a:stretch>
                  <a:fillRect l="-507" t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EA549-AAF5-9307-7655-60FB2883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EE59507-DCDB-A08E-5C3B-CFFE1F8793EC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1690AE-24C1-458C-A892-6EE609DAD18F}"/>
              </a:ext>
            </a:extLst>
          </p:cNvPr>
          <p:cNvSpPr txBox="1"/>
          <p:nvPr/>
        </p:nvSpPr>
        <p:spPr>
          <a:xfrm>
            <a:off x="33867" y="169148"/>
            <a:ext cx="4205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Ch. 2.1.1 Linear Quadratic Regulator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D5AFC2-D40E-CDCB-7B58-BAD131A3A75A}"/>
                  </a:ext>
                </a:extLst>
              </p:cNvPr>
              <p:cNvSpPr txBox="1"/>
              <p:nvPr/>
            </p:nvSpPr>
            <p:spPr>
              <a:xfrm>
                <a:off x="365760" y="872425"/>
                <a:ext cx="10957560" cy="2132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2.1 Given linear dynamics (2.1) and quadratic performance index (2.2), suppose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stabilizable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observable. Then (2.1*) has a unique positive-definite solution and the closed=loop dynamics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𝐵𝐾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(2.20)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 indent="482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are asymptotically stable. The control given by the state feedback (2.17) minimizes the value function (2.3). Moreover, the minimal value of (2.3) is given by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D5AFC2-D40E-CDCB-7B58-BAD131A3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872425"/>
                <a:ext cx="10957560" cy="2132059"/>
              </a:xfrm>
              <a:prstGeom prst="rect">
                <a:avLst/>
              </a:prstGeom>
              <a:blipFill>
                <a:blip r:embed="rId2"/>
                <a:stretch>
                  <a:fillRect l="-334" t="-1429" b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19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0CCF7-D62A-7F2C-5B06-E8DB9D736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29EB1A1-EE3A-9786-3A61-9BEB482C5554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63E5F4-58E1-B632-764D-D9D3714B17AC}"/>
              </a:ext>
            </a:extLst>
          </p:cNvPr>
          <p:cNvSpPr txBox="1"/>
          <p:nvPr/>
        </p:nvSpPr>
        <p:spPr>
          <a:xfrm>
            <a:off x="33867" y="169148"/>
            <a:ext cx="3452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% LQR with output feedback 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82FAF8-CCF7-C96B-8DB5-DCD02897A9D6}"/>
                  </a:ext>
                </a:extLst>
              </p:cNvPr>
              <p:cNvSpPr txBox="1"/>
              <p:nvPr/>
            </p:nvSpPr>
            <p:spPr>
              <a:xfrm>
                <a:off x="221827" y="626892"/>
                <a:ext cx="10957560" cy="5854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 latinLnBrk="1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Linear quadratic Regulator with output feedback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(* [1] ch.8.1)</a:t>
                </a:r>
              </a:p>
              <a:p>
                <a:pPr lvl="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𝐵𝑢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𝐶𝑥</m:t>
                      </m:r>
                    </m:oMath>
                  </m:oMathPara>
                </a14:m>
                <a:endParaRPr lang="en-US" altLang="ko-KR" sz="180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output feedback </a:t>
                </a:r>
              </a:p>
              <a:p>
                <a:pPr lvl="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𝐾𝑦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minimize </a:t>
                </a:r>
              </a:p>
              <a:p>
                <a:pPr lvl="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𝑄𝑥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closed-loop system equation is</a:t>
                </a:r>
              </a:p>
              <a:p>
                <a:pPr lvl="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−</m:t>
                          </m:r>
                          <m: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𝐵𝐾𝐶</m:t>
                          </m:r>
                        </m:e>
                      </m:d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kern="100" dirty="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sz="1800" b="0" i="1" kern="100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800" b="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				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𝑅𝐾𝐶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ko-KR" b="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Since some states may not be measurable, the initial conditions of that states, so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	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𝑅𝐾𝐶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assume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82FAF8-CCF7-C96B-8DB5-DCD02897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7" y="626892"/>
                <a:ext cx="10957560" cy="5854616"/>
              </a:xfrm>
              <a:prstGeom prst="rect">
                <a:avLst/>
              </a:prstGeom>
              <a:blipFill>
                <a:blip r:embed="rId2"/>
                <a:stretch>
                  <a:fillRect l="-445" t="-625" b="-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15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0D7C-038B-2285-2BCB-DF8FD25D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1A4D425-AF78-CC05-3C9F-09664227E9CD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F8C845-2E8B-6E2E-FCB6-9C43377BC266}"/>
              </a:ext>
            </a:extLst>
          </p:cNvPr>
          <p:cNvSpPr txBox="1"/>
          <p:nvPr/>
        </p:nvSpPr>
        <p:spPr>
          <a:xfrm>
            <a:off x="33867" y="169148"/>
            <a:ext cx="7370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Ch.2 Background on integral RL and inverse RL for Feedback Control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7A246F-E883-F6B4-7DD4-CB811FE4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3" y="623918"/>
            <a:ext cx="6335078" cy="56956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4B7C2-96DA-EE15-982B-87E563948DEB}"/>
              </a:ext>
            </a:extLst>
          </p:cNvPr>
          <p:cNvSpPr txBox="1"/>
          <p:nvPr/>
        </p:nvSpPr>
        <p:spPr>
          <a:xfrm>
            <a:off x="6620933" y="1109133"/>
            <a:ext cx="4927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This is the</a:t>
            </a:r>
            <a:r>
              <a:rPr lang="ko-KR" altLang="en-US" dirty="0"/>
              <a:t> </a:t>
            </a:r>
            <a:r>
              <a:rPr lang="en-US" altLang="ko-KR" dirty="0"/>
              <a:t>necessary and sufficient condition for the output feedback optimal controller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What conditions are guarantee to have the optimal controller?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Others..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46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0B29D-2A42-4877-B6B4-B5DD72C4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611CB02-5EF6-65E8-18CE-C72DE2A93FAB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42F649-BBD4-4A55-1A08-A352D9E0D48B}"/>
              </a:ext>
            </a:extLst>
          </p:cNvPr>
          <p:cNvSpPr txBox="1"/>
          <p:nvPr/>
        </p:nvSpPr>
        <p:spPr>
          <a:xfrm>
            <a:off x="91440" y="169148"/>
            <a:ext cx="492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Reinforcement Learning for Feedback control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0E4E3-370D-9291-B304-ECCE06F4B4C5}"/>
              </a:ext>
            </a:extLst>
          </p:cNvPr>
          <p:cNvSpPr txBox="1"/>
          <p:nvPr/>
        </p:nvSpPr>
        <p:spPr>
          <a:xfrm>
            <a:off x="160865" y="753533"/>
            <a:ext cx="104309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Inverse optimal control: </a:t>
            </a:r>
          </a:p>
          <a:p>
            <a:r>
              <a:rPr lang="en-US" altLang="ko-KR" dirty="0"/>
              <a:t>    - offline with complete knowledge of the system dynamics</a:t>
            </a:r>
          </a:p>
          <a:p>
            <a:r>
              <a:rPr lang="en-US" altLang="ko-KR" dirty="0"/>
              <a:t>    - given a control input, determine the performance functions</a:t>
            </a:r>
          </a:p>
          <a:p>
            <a:endParaRPr lang="en-US" altLang="ko-KR" dirty="0"/>
          </a:p>
          <a:p>
            <a:r>
              <a:rPr lang="en-US" altLang="ko-KR" dirty="0"/>
              <a:t>  Inverse RL:  </a:t>
            </a:r>
          </a:p>
          <a:p>
            <a:r>
              <a:rPr lang="en-US" altLang="ko-KR" dirty="0"/>
              <a:t>    - online learning</a:t>
            </a:r>
          </a:p>
          <a:p>
            <a:r>
              <a:rPr lang="en-US" altLang="ko-KR" dirty="0"/>
              <a:t>    - reconstruct the performance(reward) function based on optimal behaviors( expert?)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811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25A-715B-8102-D730-C3C8D8F5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8B9908-70CC-4490-9690-A82D24F0A31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E62E86-AB2C-A668-A10C-307248826507}"/>
              </a:ext>
            </a:extLst>
          </p:cNvPr>
          <p:cNvSpPr txBox="1"/>
          <p:nvPr/>
        </p:nvSpPr>
        <p:spPr>
          <a:xfrm>
            <a:off x="91440" y="169148"/>
            <a:ext cx="492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Reinforcement Learning for Feedback control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2C5E7-5B36-A608-6108-B6D813EF6E1F}"/>
              </a:ext>
            </a:extLst>
          </p:cNvPr>
          <p:cNvSpPr txBox="1"/>
          <p:nvPr/>
        </p:nvSpPr>
        <p:spPr>
          <a:xfrm>
            <a:off x="160865" y="753533"/>
            <a:ext cx="104309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Advantages of </a:t>
            </a:r>
            <a:r>
              <a:rPr lang="en-US" altLang="ko-KR" dirty="0" err="1"/>
              <a:t>IntRL</a:t>
            </a:r>
            <a:endParaRPr lang="en-US" altLang="ko-KR" dirty="0"/>
          </a:p>
          <a:p>
            <a:r>
              <a:rPr lang="en-US" altLang="ko-KR" dirty="0"/>
              <a:t>    If system parameters are unknown      </a:t>
            </a:r>
          </a:p>
          <a:p>
            <a:r>
              <a:rPr lang="en-US" altLang="ko-KR" dirty="0"/>
              <a:t>      - Relax modelling / adaptation to Uncertainty</a:t>
            </a:r>
          </a:p>
          <a:p>
            <a:r>
              <a:rPr lang="en-US" altLang="ko-KR" dirty="0"/>
              <a:t>      - intractable analytic solution may be handled by RL</a:t>
            </a:r>
          </a:p>
          <a:p>
            <a:r>
              <a:rPr lang="en-US" altLang="ko-KR" dirty="0"/>
              <a:t>      - even if </a:t>
            </a:r>
            <a:r>
              <a:rPr lang="en-US" altLang="ko-KR" b="1" dirty="0"/>
              <a:t>partially measurements </a:t>
            </a:r>
            <a:r>
              <a:rPr lang="en-US" altLang="ko-KR" dirty="0"/>
              <a:t>(output feedback), </a:t>
            </a:r>
            <a:r>
              <a:rPr lang="en-US" altLang="ko-KR" dirty="0" err="1"/>
              <a:t>IntRL</a:t>
            </a:r>
            <a:r>
              <a:rPr lang="en-US" altLang="ko-KR" dirty="0"/>
              <a:t> controller design is associated to</a:t>
            </a:r>
          </a:p>
          <a:p>
            <a:r>
              <a:rPr lang="en-US" altLang="ko-KR" dirty="0"/>
              <a:t>        optimize full states performance index</a:t>
            </a:r>
          </a:p>
          <a:p>
            <a:r>
              <a:rPr lang="en-US" altLang="ko-KR" dirty="0"/>
              <a:t>        (* optimal controller with output feedback is not simple as the state feedback</a:t>
            </a:r>
          </a:p>
          <a:p>
            <a:r>
              <a:rPr lang="en-US" altLang="ko-KR" dirty="0"/>
              <a:t>          </a:t>
            </a:r>
            <a:r>
              <a:rPr lang="en-US" altLang="ko-KR" dirty="0">
                <a:sym typeface="Wingdings" panose="05000000000000000000" pitchFamily="2" charset="2"/>
              </a:rPr>
              <a:t> Kalman’s observer is possible to design state feedback even if partially measurement) </a:t>
            </a:r>
            <a:endParaRPr lang="en-US" altLang="ko-KR" dirty="0"/>
          </a:p>
          <a:p>
            <a:r>
              <a:rPr lang="en-US" altLang="ko-KR" dirty="0"/>
              <a:t>       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Limitation of </a:t>
            </a:r>
            <a:r>
              <a:rPr lang="en-US" altLang="ko-KR" dirty="0" err="1"/>
              <a:t>IntRL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- learning procedure are needed, which are complex. </a:t>
            </a:r>
          </a:p>
          <a:p>
            <a:r>
              <a:rPr lang="en-US" altLang="ko-KR" dirty="0"/>
              <a:t>      - should be real time calculated over time evolution</a:t>
            </a:r>
          </a:p>
          <a:p>
            <a:r>
              <a:rPr lang="en-US" altLang="ko-KR" dirty="0"/>
              <a:t>      - uncontrollable states which are unstable can not be stabilized any controller.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22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B260-69E4-DE17-2A9E-B2E778A3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7B3E76-3733-7720-BBD8-C0155BBAD7A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B455723-2C5C-2673-96E8-C30EB3DA99F3}"/>
              </a:ext>
            </a:extLst>
          </p:cNvPr>
          <p:cNvSpPr txBox="1"/>
          <p:nvPr/>
        </p:nvSpPr>
        <p:spPr>
          <a:xfrm>
            <a:off x="33867" y="169148"/>
            <a:ext cx="7686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Ch.2 Background on integral RL and inverse RL for Feedback Control</a:t>
            </a:r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FB136-3E17-66A7-C129-71D6A0FBDC9F}"/>
              </a:ext>
            </a:extLst>
          </p:cNvPr>
          <p:cNvSpPr txBox="1"/>
          <p:nvPr/>
        </p:nvSpPr>
        <p:spPr>
          <a:xfrm>
            <a:off x="160865" y="753533"/>
            <a:ext cx="104309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2.1 Integral Reinforcement Learning for continuous-time system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LQR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design control is a backward-in-time problem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Riccati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Equation), full knowledge of the system dynamic</a:t>
            </a:r>
          </a:p>
          <a:p>
            <a:pPr marL="342900" indent="-342900">
              <a:buAutoNum type="arabicParenR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tability, optimality, robustness (infinite gain margin, 60 degree of phase margin)</a:t>
            </a:r>
          </a:p>
          <a:p>
            <a:pPr marL="342900" indent="-342900"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Matrix quadratic design procedure</a:t>
            </a:r>
          </a:p>
          <a:p>
            <a:pPr marL="342900" indent="-342900"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 dynamics description fully known 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</a:p>
          <a:p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e.g.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aircraft control: wind tunnel tests for system identification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>
                <a:sym typeface="Wingdings" panose="05000000000000000000" pitchFamily="2" charset="2"/>
              </a:rPr>
              <a:t> state feedback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 if all states are not available, states estimators are designed(Kalman’s observer)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75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1902-D1E4-068F-5021-5449052D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E010129-635E-13F2-9A5F-987DDACF27D6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B1BB8-BC81-DD43-B3D7-D04E1CB9B33E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489266" cy="4973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endParaRPr lang="en-US" altLang="ko-KR" dirty="0"/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Plant: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𝐵𝑢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2.1</m:t>
                          </m:r>
                        </m:e>
                      </m:d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Infinite horizon quadratic performance index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4572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(2.2)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4572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Control Problem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𝐾𝑥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minimize the performance index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EB1BB8-BC81-DD43-B3D7-D04E1CB9B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489266" cy="4973093"/>
              </a:xfrm>
              <a:prstGeom prst="rect">
                <a:avLst/>
              </a:prstGeom>
              <a:blipFill>
                <a:blip r:embed="rId2"/>
                <a:stretch>
                  <a:fillRect l="-478" t="-7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24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08BC-2813-CB58-D6B7-45159A3D7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34C497E-C460-2FC1-1A6C-1F386555BCB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A6CB-8752-2CC4-BC19-EFD0D73F1839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127213" cy="5908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endParaRPr lang="en-US" altLang="ko-KR" dirty="0"/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Stabilizability and Detectability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stabilizable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∃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s.t.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Define an output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detectable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implies for all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Controllability and Observability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844550" indent="-285750" latinLnBrk="1"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controllable if the eigenvalues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𝐵𝐾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can be assigned to any desired values</a:t>
                </a: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by a proper feedback matrix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*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controllable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𝑠𝐼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has full row rank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*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stabilizable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𝑠𝐼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has full row rank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except at the stable eigenvalues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844550" indent="-285750" latinLnBrk="1">
                  <a:spcAft>
                    <a:spcPts val="800"/>
                  </a:spcAft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 if the eigenvalues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𝐿𝐶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can be assigned to any desired values</a:t>
                </a: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by a proper observer matrix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*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observable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𝑠𝐼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has full column rank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1397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detectable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𝑠𝐼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has full column rank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except at the stable eigenvalues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DFA6CB-8752-2CC4-BC19-EFD0D73F1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127213" cy="5908220"/>
              </a:xfrm>
              <a:prstGeom prst="rect">
                <a:avLst/>
              </a:prstGeom>
              <a:blipFill>
                <a:blip r:embed="rId2"/>
                <a:stretch>
                  <a:fillRect l="-493" t="-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97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A72AC-242F-4356-B599-9987D60F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09698CE-A866-A42E-CD72-D64D3B5B67E8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19275B-526D-96C8-091A-B7E433C996C5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531600" cy="629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endParaRPr lang="en-US" altLang="ko-KR" dirty="0"/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dirty="0"/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f>
                        <m:f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𝑅𝑢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(2.3)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 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Optimality and Stability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that minimizes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optimal.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finite,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𝑅𝑢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−−→0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→∞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&gt;0−→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→ 0  −→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ra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is detectable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optimality implies the stability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Admissibility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said to be admissible if it is continuous, stabilize (2.1) and a finite value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19275B-526D-96C8-091A-B7E433C99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531600" cy="6296917"/>
              </a:xfrm>
              <a:prstGeom prst="rect">
                <a:avLst/>
              </a:prstGeom>
              <a:blipFill>
                <a:blip r:embed="rId2"/>
                <a:stretch>
                  <a:fillRect l="-476" t="-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35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A03C9-00E5-A901-1327-6616CF1F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FEAE11-F4EF-E442-9DC1-ADAED55C908C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6C32B7-1F54-D4F1-FB09-37AD342394BD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811000" cy="6497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endParaRPr lang="en-US" altLang="ko-KR" dirty="0"/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Bellman Equation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time derivative to the value function is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By the chain rule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̇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 follows</a:t>
                </a: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0=</m:t>
                      </m:r>
                      <m:acc>
                        <m:accPr>
                          <m:chr m:val="̇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Hamiltonian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as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𝛁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=: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𝛁</m:t>
                      </m:r>
                      <m:sSup>
                        <m:sSup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ko-KR" altLang="ko-KR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d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𝑨𝒙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𝑩𝒖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ko-KR" altLang="ko-KR" sz="18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𝑸𝒙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8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US" altLang="ko-KR" sz="18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18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n-US" altLang="ko-KR" sz="1800" b="1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(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𝟖</m:t>
                      </m:r>
                      <m:r>
                        <a:rPr lang="en-US" altLang="ko-KR" sz="1800" b="1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Comment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two equation (2.1) and (2.3) are combined into one equation (2.8). </a:t>
                </a: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Moreover, given a continuous, stabilizing control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the solution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 (2.8) is</a:t>
                </a: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same as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governed by (2.1) and (2.3)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6C32B7-1F54-D4F1-FB09-37AD34239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811000" cy="6497997"/>
              </a:xfrm>
              <a:prstGeom prst="rect">
                <a:avLst/>
              </a:prstGeom>
              <a:blipFill>
                <a:blip r:embed="rId2"/>
                <a:stretch>
                  <a:fillRect l="-568" t="-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39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04CA-C9A7-088B-F4BB-AD881E72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161C1-78EB-D028-DA1C-83FD9E59DDC5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63D494-9393-9EAD-62DC-EB7421D3DE93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438466" cy="334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Ch. 2.1.1 Linear Quadratic Regulator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dirty="0"/>
              </a:p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Leibniz’s Formula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Its time derivative is given by Leibniz’s formula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63D494-9393-9EAD-62DC-EB7421D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438466" cy="3340017"/>
              </a:xfrm>
              <a:prstGeom prst="rect">
                <a:avLst/>
              </a:prstGeom>
              <a:blipFill>
                <a:blip r:embed="rId2"/>
                <a:stretch>
                  <a:fillRect l="-480" t="-1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7A78E-124F-BA41-39D2-8A03BC2A9553}"/>
                  </a:ext>
                </a:extLst>
              </p:cNvPr>
              <p:cNvSpPr txBox="1"/>
              <p:nvPr/>
            </p:nvSpPr>
            <p:spPr>
              <a:xfrm>
                <a:off x="660400" y="3532793"/>
                <a:ext cx="6112932" cy="1636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𝑄𝑥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𝑅𝑢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7A78E-124F-BA41-39D2-8A03BC2A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532793"/>
                <a:ext cx="6112932" cy="1636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727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1528</Words>
  <Application>Microsoft Office PowerPoint</Application>
  <PresentationFormat>와이드스크린</PresentationFormat>
  <Paragraphs>172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2</cp:revision>
  <dcterms:created xsi:type="dcterms:W3CDTF">2025-02-23T14:47:38Z</dcterms:created>
  <dcterms:modified xsi:type="dcterms:W3CDTF">2025-02-24T11:47:59Z</dcterms:modified>
</cp:coreProperties>
</file>