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60" r:id="rId6"/>
    <p:sldId id="258" r:id="rId7"/>
    <p:sldId id="259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BE52E-4C71-A29D-5FBE-5540CDB3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A885E-B2C9-9535-444D-2DC4705E5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11471-3335-6650-73BE-6A83541E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A5605-26D8-33B0-8706-8C4453DB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2B5F9-4046-1384-0E5C-39284562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A524B-1441-EB09-60E4-E7F51D8B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1306E-EADA-6B01-C2E1-3D3CB7F15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624F9-4836-1976-97B9-0126E9B7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CECAA-8E5F-0218-7E2C-FB89CE0D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41F33-EF92-27E4-4E6C-CB5A440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FC0E2C-7BDE-8612-C5D3-A8EF947E9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E16DB-F9A3-98FF-138A-3E1E1905D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3FACA-7AAB-6EEC-8F71-A11A87C2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485E8-73D2-6128-B55C-32086D2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45ADF-A4BC-06FB-5860-3CB1257E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B88A7-F839-F2B9-7371-B291FBA8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D9879-FE00-A864-D65E-D24D999A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F134D-F273-291A-ADF1-E1BAD46B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F0577-A712-8047-7107-4612FB2F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D78D3-B250-AA75-4D18-EA5DAD6C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3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321F-4A1D-37DB-4273-97334569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F03B-A066-DEDC-9D73-9C5478E1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ACDDE-0D84-45C8-ABD2-80C10C17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0ACB4-E851-C215-A51A-CD8D7674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EC027-16AF-C5B5-04E7-0A1C3D87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2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14AE7-08AC-C299-DB63-12E0009B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280F9-2648-EA51-62C9-B1AF57208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8FDF2-9236-DB02-E9FE-2EA953E1A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63290-EAE0-5528-C17B-7323E3CA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ECF37-5BD8-89A0-E557-46BEB5F9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E03F3-5D66-D8D3-8657-8DDD8590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9F46C-9274-7453-F032-71F01358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F819D-28C0-E2FC-BAF9-747963FB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847E2-30CB-2831-51D0-22EA864F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17E823-7C73-7C79-7BD2-D4B5B2108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F8C3B-9C35-0B0C-F432-246D8833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E1D242-1882-8C05-832A-7473E849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4D154-B0AB-793A-805A-EAFC1A1E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D7E6FC-EAC2-0A56-9CE6-32C71B83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9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501E5-608C-0FE7-9889-76ED65C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84EFF-974B-18A2-C54B-00C1EA9A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7EA9B0-4E7B-8CA4-09B3-ECB5965C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151FFF-2C27-F573-FD93-3D1A7957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3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F992C4-7B58-38DA-A6C1-A13B804F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0BE780-8E54-687A-318A-22688750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BEE56-6F44-E6C1-5BEA-A19F6362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0D66B-FD07-BFF7-3088-382C5BF3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DC870-D1F7-4310-0968-B2C9C830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CF7AF-CF47-E32A-D3FF-05F36B0F5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D895E-1672-D142-C039-563D8DBE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CDCAB-D4DA-513F-57EC-2806150C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1F6D-CDAA-B3E3-B25A-879D273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3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2E279-48E1-E5BF-E559-BFACB471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A7D383-246D-5C9E-8B1B-18E1E8B4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9316E-B541-6DAB-43B1-693635CED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CC83D-2D5D-FCC8-A6AC-0E9F9C28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20852-D57C-7806-DAA7-C9A3C99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177B7-5CA4-6EC3-1848-2AF349D1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627D20-3F3E-03F0-4F20-52D0C2B7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71E5D-5CEA-9CBC-0F22-5EC3ADB8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0A1DC-D69F-698B-4BE0-DDF6BC86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555C-6FCB-4479-8FBE-710B305A58E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4F34A-3DF2-3998-8424-A308A707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DFA6F-F0D5-AA9E-3258-2CD2A6666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D870-3D35-4B06-A4B9-879971763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5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C6C5A-F030-AF90-DD5D-BC872026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2A6EF2-C27E-D486-2D1B-14FC726611CB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D0A2D-FEE4-62E1-F1DE-6290A692E13D}"/>
                  </a:ext>
                </a:extLst>
              </p:cNvPr>
              <p:cNvSpPr txBox="1"/>
              <p:nvPr/>
            </p:nvSpPr>
            <p:spPr>
              <a:xfrm>
                <a:off x="271462" y="170568"/>
                <a:ext cx="11015663" cy="5622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DT / CT RL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- DT Bellman Equation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),  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- CT Bellman Equation </a:t>
                </a:r>
              </a:p>
              <a:p>
                <a:r>
                  <a:rPr lang="en-US" altLang="ko-KR" dirty="0"/>
                  <a:t> 	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   </a:t>
                </a:r>
                <a14:m>
                  <m:oMath xmlns:m="http://schemas.openxmlformats.org/officeDocument/2006/math">
                    <m:r>
                      <a:rPr lang="en-US" altLang="ko-KR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In</a:t>
                </a:r>
                <a:r>
                  <a:rPr lang="ko-KR" altLang="en-US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CT, </a:t>
                </a: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- To solve Bellman, in CT, the gradient of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is needed.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- Also they introduce “Value function approximation”,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𝑉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𝜙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𝜙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generally be non-linear ( in contrast to RLS use linear combination).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D0A2D-FEE4-62E1-F1DE-6290A692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" y="170568"/>
                <a:ext cx="11015663" cy="5622950"/>
              </a:xfrm>
              <a:prstGeom prst="rect">
                <a:avLst/>
              </a:prstGeom>
              <a:blipFill>
                <a:blip r:embed="rId2"/>
                <a:stretch>
                  <a:fillRect l="-498" t="-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25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9A1-BDA1-3486-B1ED-5455B3830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E5B446-B4C4-8003-F251-C4D038CA44CD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EC8447-2720-6C47-B0F7-32E23774DF13}"/>
                  </a:ext>
                </a:extLst>
              </p:cNvPr>
              <p:cNvSpPr txBox="1"/>
              <p:nvPr/>
            </p:nvSpPr>
            <p:spPr>
              <a:xfrm>
                <a:off x="227387" y="79837"/>
                <a:ext cx="9991725" cy="492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RLS is a special case of Kalman filter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:r>
                  <a:rPr lang="en-US" altLang="ko-KR" dirty="0"/>
                  <a:t>- State Prediction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/>
                  <a:t>- Covariance Prediction: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- Kalman 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- State Update: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- Covariance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%% Kalman gain and Covariance Update are several forms.   %%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EC8447-2720-6C47-B0F7-32E23774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7" y="79837"/>
                <a:ext cx="9991725" cy="4928016"/>
              </a:xfrm>
              <a:prstGeom prst="rect">
                <a:avLst/>
              </a:prstGeom>
              <a:blipFill>
                <a:blip r:embed="rId2"/>
                <a:stretch>
                  <a:fillRect l="-488" t="-619"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60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3E93-D7B3-97CC-DC8E-9D21441F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2AB0F5-6E49-027D-DF44-AD7E9467F5E6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B6C1A1-195D-4AB0-0F4D-3F8ECCA8117F}"/>
                  </a:ext>
                </a:extLst>
              </p:cNvPr>
              <p:cNvSpPr txBox="1"/>
              <p:nvPr/>
            </p:nvSpPr>
            <p:spPr>
              <a:xfrm>
                <a:off x="274319" y="266005"/>
                <a:ext cx="755626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RLS to Kalman 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RLS: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  state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state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−→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   state noise:  none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measurement: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r>
                  <a:rPr lang="ko-KR" altLang="en-US" dirty="0"/>
                  <a:t>   </a:t>
                </a:r>
                <a:r>
                  <a:rPr lang="en-US" altLang="ko-KR" dirty="0"/>
                  <a:t>measurement noise: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   </a:t>
                </a:r>
                <a:r>
                  <a:rPr lang="en-US" altLang="ko-KR" b="1" dirty="0"/>
                  <a:t>forgetting factor</a:t>
                </a:r>
                <a:r>
                  <a:rPr lang="en-US" altLang="ko-KR" dirty="0"/>
                  <a:t>: Kalman may put in the cost function.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B6C1A1-195D-4AB0-0F4D-3F8ECCA81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266005"/>
                <a:ext cx="7556269" cy="3139321"/>
              </a:xfrm>
              <a:prstGeom prst="rect">
                <a:avLst/>
              </a:prstGeom>
              <a:blipFill>
                <a:blip r:embed="rId2"/>
                <a:stretch>
                  <a:fillRect l="-806" t="-1165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8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3CE2-4C64-DB64-F9A1-C4753D55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284427-D3F6-59CD-36BE-492507323144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856572-83E8-0A61-03F4-2237D906A76B}"/>
              </a:ext>
            </a:extLst>
          </p:cNvPr>
          <p:cNvSpPr txBox="1"/>
          <p:nvPr/>
        </p:nvSpPr>
        <p:spPr>
          <a:xfrm>
            <a:off x="274319" y="266005"/>
            <a:ext cx="755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RLS to RL  </a:t>
            </a:r>
          </a:p>
          <a:p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1A68AB-2634-0BFF-02F8-7EAA9379E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49476"/>
              </p:ext>
            </p:extLst>
          </p:nvPr>
        </p:nvGraphicFramePr>
        <p:xfrm>
          <a:off x="585584" y="863600"/>
          <a:ext cx="10787265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816">
                  <a:extLst>
                    <a:ext uri="{9D8B030D-6E8A-4147-A177-3AD203B41FA5}">
                      <a16:colId xmlns:a16="http://schemas.microsoft.com/office/drawing/2014/main" val="1055627506"/>
                    </a:ext>
                  </a:extLst>
                </a:gridCol>
                <a:gridCol w="3288890">
                  <a:extLst>
                    <a:ext uri="{9D8B030D-6E8A-4147-A177-3AD203B41FA5}">
                      <a16:colId xmlns:a16="http://schemas.microsoft.com/office/drawing/2014/main" val="1108452396"/>
                    </a:ext>
                  </a:extLst>
                </a:gridCol>
                <a:gridCol w="3375924">
                  <a:extLst>
                    <a:ext uri="{9D8B030D-6E8A-4147-A177-3AD203B41FA5}">
                      <a16:colId xmlns:a16="http://schemas.microsoft.com/office/drawing/2014/main" val="1838584034"/>
                    </a:ext>
                  </a:extLst>
                </a:gridCol>
                <a:gridCol w="1425635">
                  <a:extLst>
                    <a:ext uri="{9D8B030D-6E8A-4147-A177-3AD203B41FA5}">
                      <a16:colId xmlns:a16="http://schemas.microsoft.com/office/drawing/2014/main" val="2095933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4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Making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 estimation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 a policy*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*Design optimal controller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7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 Signal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Desired Output</a:t>
                      </a:r>
                    </a:p>
                    <a:p>
                      <a:pPr latinLnBrk="1"/>
                      <a:r>
                        <a:rPr lang="en-US" altLang="ko-KR" dirty="0"/>
                        <a:t>(Supervised Learning)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Reward signal from the environment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7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Interaction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Passive learning from</a:t>
                      </a:r>
                    </a:p>
                    <a:p>
                      <a:pPr latinLnBrk="1"/>
                      <a:r>
                        <a:rPr lang="en-US" altLang="ko-KR" dirty="0"/>
                        <a:t>Input-Output Pairs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Active interaction with an environment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1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Immediate error between prediction and target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Delayed and sparse rewards based on action’s consequences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629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Exploration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Primarily exploitation of adaptive filtering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Explicit exploration is crucial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665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Deterministic, recursive optimization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Stochastic or deterministic, iterative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898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 Goal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Minimized Least Squares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Min(Max) cumulative rewards.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3627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Nature of problem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Identification, adaptive filtering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Sequential decision-making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6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EF772-D5AE-BBE4-30FF-54676A4A3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F46B6-9E88-252B-78C6-1BB65D643A87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AE6AF6-76DF-AEBA-7F9B-3BE647A64D69}"/>
                  </a:ext>
                </a:extLst>
              </p:cNvPr>
              <p:cNvSpPr txBox="1"/>
              <p:nvPr/>
            </p:nvSpPr>
            <p:spPr>
              <a:xfrm>
                <a:off x="223837" y="235713"/>
                <a:ext cx="8167687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Model free (or partially known)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- identification of unknown parameters , then Model – based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1) Least square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2) Value function approximation (ex.)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   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AE6AF6-76DF-AEBA-7F9B-3BE647A6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7" y="235713"/>
                <a:ext cx="8167687" cy="2585323"/>
              </a:xfrm>
              <a:prstGeom prst="rect">
                <a:avLst/>
              </a:prstGeom>
              <a:blipFill>
                <a:blip r:embed="rId2"/>
                <a:stretch>
                  <a:fillRect l="-522" t="-1415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0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D3B400-D6DE-E333-3686-CA138A4B1746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98E72C-1396-B0A5-688A-611D5739D9B3}"/>
              </a:ext>
            </a:extLst>
          </p:cNvPr>
          <p:cNvSpPr txBox="1"/>
          <p:nvPr/>
        </p:nvSpPr>
        <p:spPr>
          <a:xfrm>
            <a:off x="268357" y="257415"/>
            <a:ext cx="115293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Adaptive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</a:p>
          <a:p>
            <a:endParaRPr lang="en-US" altLang="ko-KR" dirty="0"/>
          </a:p>
          <a:p>
            <a:r>
              <a:rPr lang="en-US" altLang="ko-KR" dirty="0"/>
              <a:t>Concerning  about a Model Free system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Unknown system: a linear system with time-varying coefficient,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3D269A-5D48-3A81-2076-6F3F34126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" y="1421614"/>
            <a:ext cx="5167962" cy="3261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F02992-E7CA-7AA1-8D65-835FF6D3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55" y="1991478"/>
            <a:ext cx="4236649" cy="2667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00881A-E321-B2D5-0F93-CC656CD7D276}"/>
                  </a:ext>
                </a:extLst>
              </p:cNvPr>
              <p:cNvSpPr txBox="1"/>
              <p:nvPr/>
            </p:nvSpPr>
            <p:spPr>
              <a:xfrm>
                <a:off x="188844" y="5506047"/>
                <a:ext cx="8274324" cy="644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ko-KR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00881A-E321-B2D5-0F93-CC656CD7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4" y="5506047"/>
                <a:ext cx="8274324" cy="644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26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5B19-F30A-6B76-961E-08507C1B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839E07-4E5B-A60D-91B4-59C0003E03B8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5534C0-ED27-758A-DC5D-BCB6BEACBA56}"/>
                  </a:ext>
                </a:extLst>
              </p:cNvPr>
              <p:cNvSpPr txBox="1"/>
              <p:nvPr/>
            </p:nvSpPr>
            <p:spPr>
              <a:xfrm>
                <a:off x="208720" y="129208"/>
                <a:ext cx="10326757" cy="631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Modelling – Recursive Least Square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7366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𝑛𝑜𝑖𝑠𝑒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𝑛𝑜𝑖𝑠𝑒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 desired signal,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 input vector at time n,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filter coefficients to estimate.</a:t>
                </a: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 </a:t>
                </a:r>
              </a:p>
              <a:p>
                <a:pPr marL="7366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Objective: find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which is time-varying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ko-KR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forgetting factor (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≤1 ).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5534C0-ED27-758A-DC5D-BCB6BEACB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0" y="129208"/>
                <a:ext cx="10326757" cy="6319551"/>
              </a:xfrm>
              <a:prstGeom prst="rect">
                <a:avLst/>
              </a:prstGeom>
              <a:blipFill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7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34E81-05B7-F934-6B7A-637BF1402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4F0F14-115A-7556-AC38-32EF900B6401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CD590-3865-2312-F7EA-D1FE8923C6DF}"/>
                  </a:ext>
                </a:extLst>
              </p:cNvPr>
              <p:cNvSpPr txBox="1"/>
              <p:nvPr/>
            </p:nvSpPr>
            <p:spPr>
              <a:xfrm>
                <a:off x="198782" y="130273"/>
                <a:ext cx="12095922" cy="593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Derivation of RLS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ko-KR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𝑐𝑜𝑠𝑛𝑡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indent="279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cross correlation.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indent="279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]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autocorrelation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Then: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𝑐𝑜𝑛𝑡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260600" indent="279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sSub>
                      <m:sSub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𝒙𝒅</m:t>
                        </m:r>
                      </m:sub>
                    </m:sSub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This is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Optimal Wiener solution.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CD590-3865-2312-F7EA-D1FE8923C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30273"/>
                <a:ext cx="12095922" cy="5933740"/>
              </a:xfrm>
              <a:prstGeom prst="rect">
                <a:avLst/>
              </a:prstGeom>
              <a:blipFill>
                <a:blip r:embed="rId2"/>
                <a:stretch>
                  <a:fillRect l="-454" t="-513" b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04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71D1B-F6C0-80C0-9398-55314E3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9C1FA6-1856-E137-A980-DF3303929526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31B255-9588-7DA9-7436-683E9E66E380}"/>
                  </a:ext>
                </a:extLst>
              </p:cNvPr>
              <p:cNvSpPr txBox="1"/>
              <p:nvPr/>
            </p:nvSpPr>
            <p:spPr>
              <a:xfrm>
                <a:off x="111814" y="159396"/>
                <a:ext cx="9787559" cy="6743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RLS-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Recursive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Recursive method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260600" indent="279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By Definition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52600" indent="2794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inverse 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73660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Using the matrix Inversion formula </a:t>
                </a:r>
              </a:p>
              <a:p>
                <a:pPr marL="7366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Where</a:t>
                </a:r>
              </a:p>
              <a:p>
                <a:pPr marL="7366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</a:endParaRPr>
              </a:p>
              <a:p>
                <a:pPr marL="736600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called Kalman Gain.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366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52600" indent="279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31B255-9588-7DA9-7436-683E9E66E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4" y="159396"/>
                <a:ext cx="9787559" cy="6743641"/>
              </a:xfrm>
              <a:prstGeom prst="rect">
                <a:avLst/>
              </a:prstGeom>
              <a:blipFill>
                <a:blip r:embed="rId2"/>
                <a:stretch>
                  <a:fillRect l="-623" t="-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09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7D6EB-350C-2AB1-C05E-8E4BB98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3FAC9C-C251-58B9-D16F-92BBD98D8460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693A7D-EDB4-BE8A-1C24-4F71631CE18C}"/>
                  </a:ext>
                </a:extLst>
              </p:cNvPr>
              <p:cNvSpPr txBox="1"/>
              <p:nvPr/>
            </p:nvSpPr>
            <p:spPr>
              <a:xfrm>
                <a:off x="-345385" y="211996"/>
                <a:ext cx="11805201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Inverse of auto correlation recursively.</a:t>
                </a:r>
              </a:p>
              <a:p>
                <a:pPr marL="7366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Matrix Inversion Formula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44600" indent="279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𝑈𝐶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44600" indent="279400" latinLnBrk="1">
                  <a:spcAft>
                    <a:spcPts val="800"/>
                  </a:spcAft>
                </a:pPr>
                <a:r>
                  <a:rPr lang="en-US" altLang="ko-KR" sz="1800" i="1" kern="100" dirty="0"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                  	%%%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693A7D-EDB4-BE8A-1C24-4F71631C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385" y="211996"/>
                <a:ext cx="11805201" cy="1508105"/>
              </a:xfrm>
              <a:prstGeom prst="rect">
                <a:avLst/>
              </a:prstGeom>
              <a:blipFill>
                <a:blip r:embed="rId2"/>
                <a:stretch>
                  <a:fillRect t="-2429" b="-5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24387-17A4-5D17-9FF6-DE1C8F59AC27}"/>
                  </a:ext>
                </a:extLst>
              </p:cNvPr>
              <p:cNvSpPr txBox="1"/>
              <p:nvPr/>
            </p:nvSpPr>
            <p:spPr>
              <a:xfrm>
                <a:off x="516835" y="1860426"/>
                <a:ext cx="8768797" cy="4136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get the inverse of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Let: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24387-17A4-5D17-9FF6-DE1C8F59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1860426"/>
                <a:ext cx="8768797" cy="4136773"/>
              </a:xfrm>
              <a:prstGeom prst="rect">
                <a:avLst/>
              </a:prstGeom>
              <a:blipFill>
                <a:blip r:embed="rId3"/>
                <a:stretch>
                  <a:fillRect l="-626" t="-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8DCA-7A12-B518-92C3-39EE575D0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3E3F71-4DF9-C1B8-22C7-052002852D39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D0F79-83F4-10EB-C61A-249DAC4CF7A8}"/>
                  </a:ext>
                </a:extLst>
              </p:cNvPr>
              <p:cNvSpPr txBox="1"/>
              <p:nvPr/>
            </p:nvSpPr>
            <p:spPr>
              <a:xfrm>
                <a:off x="190500" y="170370"/>
                <a:ext cx="10687050" cy="6203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RLS 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From the Wiener solution</a:t>
                </a:r>
              </a:p>
              <a:p>
                <a:pPr marL="2260600" indent="279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sSub>
                      <m:sSub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𝒙𝒅</m:t>
                        </m:r>
                      </m:sub>
                    </m:sSub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Update Recursive Weight.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𝑥𝑑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From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𝑥𝑑</m:t>
                        </m:r>
                      </m:sub>
                    </m:sSub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cross correlation.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𝑥𝑑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recursively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Now the weighting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a time varying,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time-varying,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i.e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error as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update the weighting 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D0F79-83F4-10EB-C61A-249DAC4CF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70370"/>
                <a:ext cx="10687050" cy="6203750"/>
              </a:xfrm>
              <a:prstGeom prst="rect">
                <a:avLst/>
              </a:prstGeom>
              <a:blipFill>
                <a:blip r:embed="rId2"/>
                <a:stretch>
                  <a:fillRect l="-456" t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26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CA28-FDFE-BC0D-8A7B-5C7198C7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EB7CAD-E04D-9B1F-9EA2-F8266C49CE3A}"/>
              </a:ext>
            </a:extLst>
          </p:cNvPr>
          <p:cNvCxnSpPr/>
          <p:nvPr/>
        </p:nvCxnSpPr>
        <p:spPr>
          <a:xfrm>
            <a:off x="0" y="586409"/>
            <a:ext cx="12192000" cy="0"/>
          </a:xfrm>
          <a:prstGeom prst="line">
            <a:avLst/>
          </a:prstGeom>
          <a:ln w="3175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9AFE7-3C3C-A23D-DB63-F8FB1EF5164B}"/>
                  </a:ext>
                </a:extLst>
              </p:cNvPr>
              <p:cNvSpPr txBox="1"/>
              <p:nvPr/>
            </p:nvSpPr>
            <p:spPr>
              <a:xfrm>
                <a:off x="219074" y="104775"/>
                <a:ext cx="9991725" cy="537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Summary of RLS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1. Filter Output:</a:t>
                </a:r>
              </a:p>
              <a:p>
                <a:r>
                  <a:rPr lang="en-US" altLang="ko-KR" dirty="0"/>
                  <a:t> 			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2. Error: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3. Kalman 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4.Weighting Update: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5. Correlation inverse update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.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9AFE7-3C3C-A23D-DB63-F8FB1EF51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4" y="104775"/>
                <a:ext cx="9991725" cy="5376152"/>
              </a:xfrm>
              <a:prstGeom prst="rect">
                <a:avLst/>
              </a:prstGeom>
              <a:blipFill>
                <a:blip r:embed="rId2"/>
                <a:stretch>
                  <a:fillRect l="-549" t="-5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6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1021</Words>
  <Application>Microsoft Office PowerPoint</Application>
  <PresentationFormat>와이드스크린</PresentationFormat>
  <Paragraphs>200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2</cp:revision>
  <dcterms:created xsi:type="dcterms:W3CDTF">2025-05-12T05:03:45Z</dcterms:created>
  <dcterms:modified xsi:type="dcterms:W3CDTF">2025-05-13T11:52:39Z</dcterms:modified>
</cp:coreProperties>
</file>