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09" r:id="rId4"/>
    <p:sldId id="273" r:id="rId5"/>
    <p:sldId id="277" r:id="rId6"/>
    <p:sldId id="296" r:id="rId7"/>
    <p:sldId id="268" r:id="rId8"/>
    <p:sldId id="297" r:id="rId9"/>
    <p:sldId id="280" r:id="rId10"/>
    <p:sldId id="298" r:id="rId11"/>
    <p:sldId id="301" r:id="rId12"/>
    <p:sldId id="302" r:id="rId13"/>
    <p:sldId id="300" r:id="rId14"/>
    <p:sldId id="304" r:id="rId15"/>
    <p:sldId id="305" r:id="rId16"/>
    <p:sldId id="29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F6AB6-DC60-6A95-62B9-CBB1E4841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58E4AA-6AF6-3D1F-8E54-48FD27BA2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7B61A7-83AB-52CE-6B97-6F4AC2B8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5EF751-DDF9-234E-BEC3-D31FB26B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D422A-2544-4849-A91C-97FDC6A5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003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8D5CF-743A-F94B-B717-3AE9AFC3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D778DA-29E0-0F6E-CC2C-C06E45165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CEAA1-A42D-2E0A-8515-284A6D3B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13943C-A31B-03CD-7C15-7C7D65BE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94A12-C585-65FC-78AB-F5BD29B4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692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C18D4A-3AE3-400B-10F5-E5B545E18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9375DD-0DBA-1ECE-C195-74ED6B7E7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0E8E33-29A5-0FDF-8D77-CF39B251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326FD8-2017-C6B1-FE23-C6BC35169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E4C82-7ABF-E369-CF5E-9B22E762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03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9A2CB-7DD5-2FDE-8E2D-A45463C9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EC772-4E33-3231-3570-2DB35CB3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D14F8-12A9-7887-11AA-7C78397F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0BC46-C788-0629-4A73-1806FF75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ABD81-B612-74E1-7ECD-A6530BC3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742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AF714-1FA7-167E-312D-706BEAC40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BF222F-40EA-9C11-B1AD-35E4EBFC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F7D11-9690-4FFA-22F7-875967D7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20C21-EDC7-594C-6C7E-42AB9203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DA87B5-1B32-F5B4-E304-8B60E8B9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3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5A131-45A6-1FCC-5C0B-06C95122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227137-6409-7E51-D539-C81501ED3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09B7DE-920E-F9C4-C2CB-188FA8A39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2B64C-3561-F59D-B2C6-D2B5A66B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CF4863-9140-6569-6E17-69D7C3DA3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CAAC7-7C25-A826-F569-784B1A68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072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32BB2-94A1-6034-833C-1420F66F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90241-F73E-EA3B-53CE-FE574D68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D1DFEC-471B-F16B-5F1D-BA0C5438A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6B59C-EB66-2877-349D-962BF9A64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73847C-6FF3-D738-9B20-1ACD867A6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E4AAE0-2B17-9DB9-FABD-446EA0479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2025-04-07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0A7E31-6D44-78A0-95F1-0B72D0D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B6848-0AC7-244A-1C2C-F3CC659D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899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4A1DD-C42D-C081-91D1-C5C54561E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3E87A6-527F-1098-E674-A7E79509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2025-04-07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3076E-2822-9D15-5CDE-D0046A1D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071C5-1B5D-A43A-8986-C4305ED3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65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318872-6E3C-648C-3BB2-3D906A9C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2025-04-07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A640B1-A134-0051-CB0C-45B225D2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AF929-F864-0E8D-9E46-4C1B6F66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84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16FFA-7C7C-A32E-2618-5CC636B2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1BD71-83D1-5ECB-8B25-1D64B6CF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525BB4-E1F0-CDA5-5F40-3512AA95C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E36D7-EE11-CDD9-9812-290DE988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75D87-8CF5-B4BE-2E67-FD406909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656B99-6236-1144-3404-2663E00A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00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DC0DB-179E-920A-F2CE-8BFD599D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21C0DBF-851F-5637-FE80-E88D3DB1B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095CD-2C51-0107-4A10-D099D7726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4A53F-F9B5-90FE-72FB-E371B5A5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6F2BD-CC36-4B0E-A10A-2C5798F59E31}" type="datetimeFigureOut">
              <a:rPr lang="ko-KR" altLang="en-US" smtClean="0"/>
              <a:t>2025-04-07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E114CF-628B-1C6B-399B-CA711C2C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26CBCC-4436-C199-58AD-21866EAC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971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568BCB-7F99-79DD-DA91-9896450C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EB5CF-3726-A4A2-E9AB-EBFD7259F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6725D-820B-9894-880A-746ABEC79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6F2BD-CC36-4B0E-A10A-2C5798F59E31}" type="datetimeFigureOut">
              <a:rPr lang="ko-KR" altLang="en-US" smtClean="0"/>
              <a:t>2025-04-07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0F8D0-E25D-3CF8-9053-0111BC7D8D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C81159-6106-208C-395F-F7B3D1158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F13B2-8076-49EA-A220-20B1A7AAF99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0539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17979-41B8-2B50-4E6C-9C2F3FCD2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F6430C9-96B6-9490-E032-1EB95035FA66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4428CA-FC3C-9199-0D23-A756A152CF60}"/>
                  </a:ext>
                </a:extLst>
              </p:cNvPr>
              <p:cNvSpPr txBox="1"/>
              <p:nvPr/>
            </p:nvSpPr>
            <p:spPr>
              <a:xfrm>
                <a:off x="33867" y="-31458"/>
                <a:ext cx="11777133" cy="6836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3.2.4.2 Actor NN and Synchronous Policy Iteration </a:t>
                </a:r>
              </a:p>
              <a:p>
                <a:r>
                  <a:rPr lang="en-US" altLang="ko-KR" dirty="0"/>
                  <a:t>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Control Policy </a:t>
                </a:r>
              </a:p>
              <a:p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𝜆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den>
                            </m:f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                (3.44)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This policy improvement does not guarantee the stability. (I do not know why)</a:t>
                </a:r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</a:t>
                </a: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Another policy to assure the stability in the sense of Lyapunov as</a:t>
                </a:r>
              </a:p>
              <a:p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    	                                 (3.46)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the error. </a:t>
                </a:r>
              </a:p>
              <a:p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so that </a:t>
                </a: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𝜆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den>
                            </m:f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                    (3.45) </a:t>
                </a: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define </a:t>
                </a:r>
              </a:p>
              <a:p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𝜆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∇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endParaRPr lang="en-US" altLang="ko-KR" sz="1800" i="1" kern="100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>
                    <a:effectLst/>
                    <a:ea typeface="Cambria Math" panose="02040503050406030204" pitchFamily="18" charset="0"/>
                  </a:rPr>
                  <a:t> 		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18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𝜆</m:t>
                    </m:r>
                    <m:func>
                      <m:func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</m:acc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)</m:t>
                        </m:r>
                      </m:e>
                    </m:func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+</m:t>
                    </m:r>
                    <m:sSup>
                      <m:sSup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i="1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func>
                      <m:func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ko-KR" sz="1800" i="1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(1−</m:t>
                        </m:r>
                        <m:func>
                          <m:funcPr>
                            <m:ctrlPr>
                              <a:rPr lang="ko-KR" altLang="ko-KR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tanh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ko-KR" altLang="ko-KR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</m:acc>
                            <m:r>
                              <a:rPr lang="en-US" altLang="ko-KR" sz="1800" i="1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)), </m:t>
                            </m:r>
                          </m:e>
                        </m:func>
                      </m:e>
                    </m:func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𝑠𝑔𝑛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by Googling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i="1" kern="10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tanh</m:t>
                                  </m:r>
                                </m:e>
                                <m:sup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𝑎𝑥</m:t>
                                  </m:r>
                                </m:e>
                              </m:d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𝑑𝑥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ko-KR" b="0" i="1" kern="100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kern="100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tanh</m:t>
                                      </m:r>
                                    </m:e>
                                    <m:sup>
                                      <m:r>
                                        <a:rPr lang="en-US" altLang="ko-KR" b="0" i="1" kern="100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kern="100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kern="100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𝑎𝑥</m:t>
                                      </m:r>
                                    </m:e>
                                  </m:d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+ </m:t>
                                  </m:r>
                                </m:e>
                              </m:func>
                              <m:f>
                                <m:f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func>
                                <m:funcPr>
                                  <m:ctrlP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(1−</m:t>
                                  </m:r>
                                  <m:sSup>
                                    <m:sSupPr>
                                      <m:ctrlPr>
                                        <a:rPr lang="en-US" altLang="ko-KR" b="0" i="1" kern="100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kern="100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ko-KR" b="0" i="1" kern="100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ko-KR" b="0" i="1" kern="100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kern="100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ko-KR" b="0" i="1" kern="100" smtClean="0"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b="0" i="1" kern="100" smtClean="0"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func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+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altLang="ko-KR" b="0" i="1" kern="100" smtClean="0"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4428CA-FC3C-9199-0D23-A756A152C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-31458"/>
                <a:ext cx="11777133" cy="6836295"/>
              </a:xfrm>
              <a:prstGeom prst="rect">
                <a:avLst/>
              </a:prstGeom>
              <a:blipFill>
                <a:blip r:embed="rId2"/>
                <a:stretch>
                  <a:fillRect l="-466" t="-5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9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94F66-51C7-B341-F0AF-0AC23F2C7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40167E-E834-1748-2C16-BCDBD2CA3F67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E58436-D4AC-D1E4-8E00-1B62C5444D45}"/>
                  </a:ext>
                </a:extLst>
              </p:cNvPr>
              <p:cNvSpPr txBox="1"/>
              <p:nvPr/>
            </p:nvSpPr>
            <p:spPr>
              <a:xfrm>
                <a:off x="139701" y="78900"/>
                <a:ext cx="11010495" cy="6225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3.2.3 Value Function Approximation (3.2 Offline Integral RL Policy with partially Model-based)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Value function approximation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Using NN, and </a:t>
                </a:r>
                <a:r>
                  <a:rPr lang="en-US" altLang="ko-KR" dirty="0" err="1"/>
                  <a:t>Weierstrass</a:t>
                </a:r>
                <a:r>
                  <a:rPr lang="en-US" altLang="ko-KR" dirty="0"/>
                  <a:t> high order approximation theorem,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if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a smooth function, then there exists a single-layer neural network(NN) such that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can be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uniformly approximated </a:t>
                </a:r>
                <a:r>
                  <a:rPr lang="en-US" altLang="ko-KR" dirty="0"/>
                  <a:t>as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 				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                                         (3.17a)</a:t>
                </a:r>
              </a:p>
              <a:p>
                <a:r>
                  <a:rPr lang="en-US" altLang="ko-KR" b="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,                                      (3.17b)</a:t>
                </a:r>
              </a:p>
              <a:p>
                <a:r>
                  <a:rPr lang="en-US" altLang="ko-KR" dirty="0"/>
                  <a:t>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ko-KR" dirty="0"/>
                  <a:t> is a suitable basis function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ko-KR" dirty="0"/>
                  <a:t> is a constant parameter vector, </a:t>
                </a:r>
              </a:p>
              <a:p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 is the number of neuron.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%% uniform convergent;</a:t>
                </a:r>
              </a:p>
              <a:p>
                <a:r>
                  <a:rPr lang="en-US" altLang="ko-KR" dirty="0"/>
                  <a:t> A sequence of functions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=1,2,3,…</m:t>
                    </m:r>
                  </m:oMath>
                </a14:m>
                <a:r>
                  <a:rPr lang="en-US" altLang="ko-KR" dirty="0"/>
                  <a:t> is said to be uniformly convergent to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/>
                  <a:t> for a set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ko-KR" dirty="0"/>
                  <a:t> of values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if , for each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, an inter=ger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 can be founded such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, and for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 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E58436-D4AC-D1E4-8E00-1B62C5444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1" y="78900"/>
                <a:ext cx="11010495" cy="6225102"/>
              </a:xfrm>
              <a:prstGeom prst="rect">
                <a:avLst/>
              </a:prstGeom>
              <a:blipFill>
                <a:blip r:embed="rId2"/>
                <a:stretch>
                  <a:fillRect l="-498" t="-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45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B3812-62E0-FD12-E582-A5A7353A1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DB0D034-9DC9-85E2-121D-7A4F390EF1AA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2986FD-FC3F-4F9C-9346-3D5FE2D90750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010495" cy="5166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3.2.4 Synchronous Online Integral RL for Nonlinear Constrained System)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3.2.4.1 Critic NN Using Experience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From (3.14), (3.17) </a:t>
                </a:r>
              </a:p>
              <a:p>
                <a:r>
                  <a:rPr lang="en-US" altLang="ko-KR" dirty="0"/>
                  <a:t>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𝑄𝑥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tanh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𝑅𝑑𝑣</m:t>
                                </m:r>
                              </m:e>
                            </m:nary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                       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3.14</m:t>
                        </m:r>
                      </m:e>
                    </m:d>
                  </m:oMath>
                </a14:m>
                <a:endParaRPr lang="en-US" altLang="ko-KR" b="0" dirty="0">
                  <a:solidFill>
                    <a:srgbClr val="FF0000"/>
                  </a:solidFill>
                </a:endParaRPr>
              </a:p>
              <a:p>
                <a:pPr marL="2032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                                                (3.17a)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   </a:t>
                </a:r>
                <a:r>
                  <a:rPr lang="en-US" altLang="ko-KR" dirty="0"/>
                  <a:t>The Bellman equation with the approximation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ko-KR" altLang="ko-KR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 </m:t>
                          </m:r>
                        </m:e>
                      </m:nary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+2 </m:t>
                      </m:r>
                      <m:nary>
                        <m:naryPr>
                          <m:limLoc m:val="subSup"/>
                          <m:ctrlPr>
                            <a:rPr lang="ko-KR" altLang="ko-KR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func>
                                    <m:funcPr>
                                      <m:ctrlPr>
                                        <a:rPr lang="ko-KR" altLang="ko-KR" sz="18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800" b="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tanh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ko-KR" sz="1800" b="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ko-KR" altLang="ko-KR" sz="18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800" b="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800" b="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𝜆</m:t>
                                          </m:r>
                                        </m:den>
                                      </m:f>
                                      <m:r>
                                        <a:rPr lang="en-US" altLang="ko-KR" sz="1800" b="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altLang="ko-KR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800" b="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𝑅𝑑𝑣</m:t>
                          </m:r>
                        </m:e>
                      </m:nary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+</m:t>
                      </m:r>
                      <m:sSubSup>
                        <m:sSubSupPr>
                          <m:ctrlPr>
                            <a:rPr lang="ko-KR" altLang="ko-KR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n-US" altLang="ko-KR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(3.</m:t>
                      </m:r>
                      <m:r>
                        <a:rPr lang="en-US" altLang="ko-KR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18</m:t>
                      </m:r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regressive vector,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32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                                   (3.19)	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ko-KR" sz="18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/>
                  <a:t> 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2986FD-FC3F-4F9C-9346-3D5FE2D90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010495" cy="5166479"/>
              </a:xfrm>
              <a:prstGeom prst="rect">
                <a:avLst/>
              </a:prstGeom>
              <a:blipFill>
                <a:blip r:embed="rId2"/>
                <a:stretch>
                  <a:fillRect l="-498" t="-7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786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BAEE7-5B15-3CB6-A5C2-2D52D4C77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549BF02-0551-61CF-8FDE-D36F142C3A2D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E5DDAB-5CA4-0621-80F9-4891C99617F8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010495" cy="6606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3.2.4 Synchronous Online Integral RL for Nonlinear Constrained System)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3.2.4.1 Critic NN Using Experience  - continue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Approximation of  Value using </a:t>
                </a:r>
                <a:r>
                  <a:rPr lang="en-US" altLang="ko-KR" b="1" dirty="0"/>
                  <a:t>the history of temporal difference</a:t>
                </a:r>
                <a:r>
                  <a:rPr lang="en-US" altLang="ko-KR" dirty="0"/>
                  <a:t>, i.e., 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                                                   (3.25)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/>
                  <a:t>  By Bellman equation,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ko-KR" altLang="ko-KR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𝑄</m:t>
                          </m:r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  </m:t>
                          </m:r>
                        </m:e>
                      </m:nary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+2 </m:t>
                      </m:r>
                      <m:nary>
                        <m:naryPr>
                          <m:limLoc m:val="subSup"/>
                          <m:ctrlPr>
                            <a:rPr lang="ko-KR" altLang="ko-KR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𝑢</m:t>
                          </m:r>
                        </m:sup>
                        <m:e>
                          <m:sSup>
                            <m:sSupPr>
                              <m:ctrlPr>
                                <a:rPr lang="ko-KR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  <m:func>
                                    <m:funcPr>
                                      <m:ctrlPr>
                                        <a:rPr lang="ko-KR" altLang="ko-KR" sz="180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ko-KR" altLang="ko-KR" sz="18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800" b="0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tanh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800" b="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ko-KR" sz="1800" b="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ko-KR" altLang="ko-KR" sz="180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ko-KR" sz="1800" b="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num>
                                        <m:den>
                                          <m:r>
                                            <a:rPr lang="en-US" altLang="ko-KR" sz="1800" b="0" i="1" kern="100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𝜆</m:t>
                                          </m:r>
                                        </m:den>
                                      </m:f>
                                      <m:r>
                                        <a:rPr lang="en-US" altLang="ko-KR" sz="1800" b="0" i="1" kern="10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  <m:r>
                                    <a:rPr lang="en-US" altLang="ko-KR" sz="1800" b="0" i="1" kern="1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800" b="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𝑅𝑑𝑣</m:t>
                          </m:r>
                        </m:e>
                      </m:nary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+</m:t>
                      </m:r>
                      <m:sSubSup>
                        <m:sSubSupPr>
                          <m:ctrlPr>
                            <a:rPr lang="ko-KR" altLang="ko-KR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ko-KR" altLang="ko-KR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b="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ko-KR" altLang="ko-KR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ko-KR" altLang="ko-KR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      </m:t>
                      </m:r>
                      <m:r>
                        <a:rPr lang="en-US" altLang="ko-KR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    (3.</m:t>
                      </m:r>
                      <m:r>
                        <a:rPr lang="en-US" altLang="ko-KR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18</m:t>
                      </m:r>
                      <m:r>
                        <a:rPr lang="en-US" altLang="ko-KR" sz="1800" b="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 regressive vector,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32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                                   (3.19)	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ko-KR" sz="18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/>
                  <a:t> define a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(the continuous-time counter part of reward.)</a:t>
                </a:r>
              </a:p>
              <a:p>
                <a:endParaRPr lang="en-US" altLang="ko-KR" dirty="0"/>
              </a:p>
              <a:p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+ 2 </m:t>
                            </m:r>
                            <m:nary>
                              <m:naryPr>
                                <m:limLoc m:val="subSup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func>
                                          <m:funcPr>
                                            <m:ctrlPr>
                                              <a:rPr lang="ko-KR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ko-KR" altLang="ko-KR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8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tanh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ko-KR" altLang="ko-KR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ko-KR" altLang="ko-KR" sz="18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8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8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𝑅𝑑𝑣</m:t>
                                </m:r>
                              </m:e>
                            </m:nary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 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</m:t>
                        </m:r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(3.28)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dirty="0"/>
                  <a:t> and the error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			</a:t>
                </a:r>
                <a14:m>
                  <m:oMath xmlns:m="http://schemas.openxmlformats.org/officeDocument/2006/math">
                    <m:r>
                      <a:rPr lang="en-US" altLang="ko-KR" sz="180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sSubSup>
                      <m:sSub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                                          (3.27)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E5DDAB-5CA4-0621-80F9-4891C9961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010495" cy="6606104"/>
              </a:xfrm>
              <a:prstGeom prst="rect">
                <a:avLst/>
              </a:prstGeom>
              <a:blipFill>
                <a:blip r:embed="rId2"/>
                <a:stretch>
                  <a:fillRect l="-498" t="-5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188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92778-315A-E6C4-CC6A-A3F6DE2AA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C644AA7-4EB5-B800-E102-CE56375619FE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C7035C-BB75-F064-B9A8-567765E1A4A1}"/>
              </a:ext>
            </a:extLst>
          </p:cNvPr>
          <p:cNvSpPr txBox="1"/>
          <p:nvPr/>
        </p:nvSpPr>
        <p:spPr>
          <a:xfrm>
            <a:off x="33866" y="169148"/>
            <a:ext cx="625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3.2.3 Value function Approximation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9E73A3-7964-0DB3-206F-A1A7FE231E88}"/>
                  </a:ext>
                </a:extLst>
              </p:cNvPr>
              <p:cNvSpPr txBox="1"/>
              <p:nvPr/>
            </p:nvSpPr>
            <p:spPr>
              <a:xfrm>
                <a:off x="-33867" y="704259"/>
                <a:ext cx="11696700" cy="1529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 experience replay </a:t>
                </a:r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 a history stack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 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≥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  </m:t>
                    </m:r>
                    <m:sSup>
                      <m:sSup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32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=∆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         (3.31)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32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𝜌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  <m:sup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+ 2 </m:t>
                            </m:r>
                            <m:nary>
                              <m:naryPr>
                                <m:limLoc m:val="subSup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func>
                                          <m:funcPr>
                                            <m:ctrlPr>
                                              <a:rPr lang="ko-KR" altLang="ko-KR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ko-KR" altLang="ko-KR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800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tanh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ko-KR" altLang="ko-KR" sz="1800" i="1" kern="1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ko-KR" altLang="ko-KR" sz="18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8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800" i="1" kern="100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맑은 고딕" panose="020B0503020000020004" pitchFamily="50" charset="-127"/>
                                                        <a:cs typeface="Times New Roman" panose="020206030504050203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𝑅𝑑𝑣</m:t>
                                </m:r>
                              </m:e>
                            </m:nary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  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  </m:t>
                        </m:r>
                      </m:e>
                    </m:nary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   (3.32)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9E73A3-7964-0DB3-206F-A1A7FE23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867" y="704259"/>
                <a:ext cx="11696700" cy="1529650"/>
              </a:xfrm>
              <a:prstGeom prst="rect">
                <a:avLst/>
              </a:prstGeom>
              <a:blipFill>
                <a:blip r:embed="rId2"/>
                <a:stretch>
                  <a:fillRect l="-417" t="-2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66493-EEB7-A327-DB58-727517B8E311}"/>
                  </a:ext>
                </a:extLst>
              </p:cNvPr>
              <p:cNvSpPr txBox="1"/>
              <p:nvPr/>
            </p:nvSpPr>
            <p:spPr>
              <a:xfrm>
                <a:off x="114299" y="2457450"/>
                <a:ext cx="11191875" cy="299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% In the text book, (3.31),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rather than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/>
                  <a:t>. %</a:t>
                </a:r>
              </a:p>
              <a:p>
                <a:r>
                  <a:rPr lang="en-US" altLang="ko-KR" dirty="0"/>
                  <a:t>% </a:t>
                </a:r>
                <a:r>
                  <a:rPr lang="en-US" altLang="ko-KR" b="1" dirty="0"/>
                  <a:t>novel experience replay  algorithm</a:t>
                </a:r>
                <a:r>
                  <a:rPr lang="en-US" altLang="ko-KR" dirty="0"/>
                  <a:t>. %</a:t>
                </a:r>
              </a:p>
              <a:p>
                <a:endParaRPr lang="en-US" altLang="ko-KR" dirty="0"/>
              </a:p>
              <a:p>
                <a:pPr latinLnBrk="1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ko-KR" altLang="ko-KR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−</m:t>
                      </m:r>
                      <m:r>
                        <a:rPr lang="en-US" altLang="ko-KR" sz="18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𝛼</m:t>
                      </m:r>
                      <m:f>
                        <m:f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𝜙</m:t>
                          </m:r>
                        </m:num>
                        <m:den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1+∆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  <m:sSup>
                                    <m:sSup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ko-KR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맑은 고딕" panose="020B0503020000020004" pitchFamily="50" charset="-127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ko-KR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맑은 고딕" panose="020B0503020000020004" pitchFamily="50" charset="-127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ko-KR" altLang="ko-KR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+∆</m:t>
                          </m:r>
                          <m:r>
                            <a:rPr lang="en-US" altLang="ko-KR" sz="18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𝜙</m:t>
                          </m:r>
                          <m:sSup>
                            <m:sSup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ko-KR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800" i="1" kern="10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ko-KR" altLang="ko-KR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540000" indent="50800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  <m:e>
                        <m:f>
                          <m:f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1+∆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∆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+∆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	            	   (3.35)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acc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/>
                  <a:t> is the solution to a time-differential equation, and converges fast.</a:t>
                </a:r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66493-EEB7-A327-DB58-727517B8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" y="2457450"/>
                <a:ext cx="11191875" cy="2993768"/>
              </a:xfrm>
              <a:prstGeom prst="rect">
                <a:avLst/>
              </a:prstGeom>
              <a:blipFill>
                <a:blip r:embed="rId3"/>
                <a:stretch>
                  <a:fillRect l="-490" t="-1018" b="-2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97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F943D-9A53-83BE-FD1D-12CA86189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7049797-AD20-B68A-7710-8F8BB70161DA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FB2F10-A8BB-0EA4-CB53-D57E9BEAFA3A}"/>
              </a:ext>
            </a:extLst>
          </p:cNvPr>
          <p:cNvSpPr txBox="1"/>
          <p:nvPr/>
        </p:nvSpPr>
        <p:spPr>
          <a:xfrm>
            <a:off x="33866" y="169148"/>
            <a:ext cx="625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3.2.3 Value function Approximation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E54AE0-D97C-1465-663D-47D951391F64}"/>
                  </a:ext>
                </a:extLst>
              </p:cNvPr>
              <p:cNvSpPr txBox="1"/>
              <p:nvPr/>
            </p:nvSpPr>
            <p:spPr>
              <a:xfrm>
                <a:off x="-33867" y="704259"/>
                <a:ext cx="11968692" cy="2860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Condition 3.1. Let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b="0" i="0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0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be a history stack. Then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𝑍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in the recorded data contains as many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linearly independent elements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∆</m:t>
                    </m:r>
                    <m:acc>
                      <m:accPr>
                        <m:chr m:val="̅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</m:acc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as the dimension of the basis of the uncertainty. That is rank(Z) =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l"/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Theorem 3.1 Let the online critic experience replay tuning law be given by the weight law of (3.35). If the recorded points satisfy Condition 3.1, then </a:t>
                </a:r>
              </a:p>
              <a:p>
                <a:pPr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kern="100" dirty="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b="0" i="1" kern="100" dirty="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converges exponentially to  a bounded set 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E54AE0-D97C-1465-663D-47D951391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867" y="704259"/>
                <a:ext cx="11968692" cy="2860848"/>
              </a:xfrm>
              <a:prstGeom prst="rect">
                <a:avLst/>
              </a:prstGeom>
              <a:blipFill>
                <a:blip r:embed="rId2"/>
                <a:stretch>
                  <a:fillRect l="-305" t="-1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127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C309B-8FC2-3C65-C169-3553554C9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3BA5221-D74D-04FB-C26D-F5AFD7227A4A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2F3A4F-BDB7-5026-DFF5-6247C4CC39BC}"/>
              </a:ext>
            </a:extLst>
          </p:cNvPr>
          <p:cNvSpPr txBox="1"/>
          <p:nvPr/>
        </p:nvSpPr>
        <p:spPr>
          <a:xfrm>
            <a:off x="33866" y="169148"/>
            <a:ext cx="6250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3.2.3 Value function Approximation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002351-A280-8682-04D0-B3F86BEF9700}"/>
                  </a:ext>
                </a:extLst>
              </p:cNvPr>
              <p:cNvSpPr txBox="1"/>
              <p:nvPr/>
            </p:nvSpPr>
            <p:spPr>
              <a:xfrm>
                <a:off x="-33867" y="704259"/>
                <a:ext cx="11968692" cy="4982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Given a history data,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∈  [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How to estimate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𝑊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ctrlP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? </a:t>
                </a:r>
              </a:p>
              <a:p>
                <a:pPr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1) Least Square.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2) similar</a:t>
                </a:r>
                <a:r>
                  <a:rPr lang="ko-KR" altLang="en-US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to Filtering Problem (backward ?  Smoothing ?) </a:t>
                </a: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Kalman / Unscented / important sampling.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 3) Tensor method.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 4) function approximation: Chebyshev / Gaussian  approximation.</a:t>
                </a:r>
              </a:p>
              <a:p>
                <a:pPr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…..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anose="05000000000000000000" pitchFamily="2" charset="2"/>
                  </a:rPr>
                  <a:t>   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002351-A280-8682-04D0-B3F86BEF9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867" y="704259"/>
                <a:ext cx="11968692" cy="4982390"/>
              </a:xfrm>
              <a:prstGeom prst="rect">
                <a:avLst/>
              </a:prstGeom>
              <a:blipFill>
                <a:blip r:embed="rId2"/>
                <a:stretch>
                  <a:fillRect t="-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074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7E0E2-1529-3F93-DEC2-3BABEF5EF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2203B85-4C90-536E-546F-E8B53ADEF7E7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1C58B9-2948-8F18-2211-B9BC425BA8AC}"/>
                  </a:ext>
                </a:extLst>
              </p:cNvPr>
              <p:cNvSpPr txBox="1"/>
              <p:nvPr/>
            </p:nvSpPr>
            <p:spPr>
              <a:xfrm>
                <a:off x="153987" y="218830"/>
                <a:ext cx="11816292" cy="4724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3.2.4 Summary: Synchronous Online Integral RL for Nonlinear Constrained System) </a:t>
                </a:r>
              </a:p>
              <a:p>
                <a:pPr marL="508000">
                  <a:spcAft>
                    <a:spcPts val="800"/>
                  </a:spcAft>
                </a:pPr>
                <a:endParaRPr lang="en-US" altLang="ko-KR" b="0" i="0" kern="100" dirty="0"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b="0" i="0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HJB is </a:t>
                </a:r>
                <a:br>
                  <a:rPr lang="en-US" altLang="ko-KR" b="0" i="0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</a:br>
                <a:r>
                  <a:rPr lang="en-US" altLang="ko-KR" b="0" i="0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0=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ko-KR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nary>
                      <m:nary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  <m:e>
                        <m:sSup>
                          <m:s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func>
                                  <m:func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kern="10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tanh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𝑣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𝜆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𝑅𝑑𝑣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(3.6)</a:t>
                </a: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From Bellman is </a:t>
                </a: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sz="1800" kern="100" dirty="0">
                    <a:solidFill>
                      <a:schemeClr val="tx1"/>
                    </a:solidFill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 		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ko-KR" altLang="ko-KR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  <m:e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 </m:t>
                        </m:r>
                      </m:e>
                    </m:nary>
                    <m:r>
                      <a:rPr lang="en-US" altLang="ko-KR" sz="1800" b="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+2 </m:t>
                    </m:r>
                    <m:nary>
                      <m:naryPr>
                        <m:limLoc m:val="subSup"/>
                        <m:ctrlPr>
                          <a:rPr lang="ko-KR" altLang="ko-KR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  <m:e>
                        <m:sSup>
                          <m:sSupPr>
                            <m:ctrlPr>
                              <a:rPr lang="ko-KR" altLang="ko-KR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func>
                                  <m:funcPr>
                                    <m:ctrlPr>
                                      <a:rPr lang="ko-KR" altLang="ko-KR" sz="180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ko-KR" altLang="ko-KR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800" b="0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tanh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altLang="ko-KR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f>
                                      <m:fPr>
                                        <m:ctrlPr>
                                          <a:rPr lang="ko-KR" altLang="ko-KR" sz="180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sz="1800" b="0" i="1" kern="1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  <m:r>
                                      <a:rPr lang="en-US" altLang="ko-KR" sz="1800" b="0" i="1" kern="1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  <m:r>
                                  <a:rPr lang="en-US" altLang="ko-KR" sz="1800" b="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𝑅𝑑𝑣</m:t>
                        </m:r>
                      </m:e>
                    </m:nary>
                    <m:r>
                      <a:rPr lang="en-US" altLang="ko-KR" sz="1800" b="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ko-KR" sz="1800" b="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ko-KR" sz="1800" b="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ko-KR" sz="1800" b="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+</m:t>
                    </m:r>
                    <m:sSubSup>
                      <m:sSubSupPr>
                        <m:ctrlPr>
                          <a:rPr lang="ko-KR" altLang="ko-KR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1800" b="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ko-KR" sz="1800" b="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𝜙</m:t>
                    </m:r>
                    <m:d>
                      <m:dPr>
                        <m:ctrlPr>
                          <a:rPr lang="ko-KR" altLang="ko-KR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ko-KR" altLang="ko-KR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sz="1800" b="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b="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</m:t>
                    </m:r>
                    <m:r>
                      <a:rPr lang="en-US" altLang="ko-KR" sz="18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</m:t>
                    </m:r>
                    <m:r>
                      <a:rPr lang="en-US" altLang="ko-KR" sz="1800" b="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(3.</m:t>
                    </m:r>
                    <m:r>
                      <a:rPr lang="en-US" altLang="ko-KR" sz="18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18</m:t>
                    </m:r>
                    <m:r>
                      <a:rPr lang="en-US" altLang="ko-KR" sz="1800" b="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sz="18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%% Differences</a:t>
                </a: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(3.6) : offline, 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(3.18): may offline and on-line but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…., 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   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endParaRPr lang="en-US" altLang="ko-KR" sz="1800" kern="100" dirty="0"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1C58B9-2948-8F18-2211-B9BC425B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7" y="218830"/>
                <a:ext cx="11816292" cy="4724370"/>
              </a:xfrm>
              <a:prstGeom prst="rect">
                <a:avLst/>
              </a:prstGeom>
              <a:blipFill>
                <a:blip r:embed="rId2"/>
                <a:stretch>
                  <a:fillRect l="-413" t="-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790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01D27-7A83-57E2-637C-EA2EBB984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B0DC93A-DE1F-C6EC-3494-A3CE2CD975F0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BBD00-1DC3-BBE0-AC15-EADA58B3FE75}"/>
                  </a:ext>
                </a:extLst>
              </p:cNvPr>
              <p:cNvSpPr txBox="1"/>
              <p:nvPr/>
            </p:nvSpPr>
            <p:spPr>
              <a:xfrm>
                <a:off x="33866" y="76815"/>
                <a:ext cx="11777133" cy="4332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Review </a:t>
                </a:r>
                <a:r>
                  <a:rPr lang="en-US" altLang="ko-KR" dirty="0" err="1"/>
                  <a:t>IntRL</a:t>
                </a:r>
                <a:r>
                  <a:rPr lang="en-US" altLang="ko-KR" dirty="0"/>
                  <a:t> for non-linear Constrained Systems</a:t>
                </a:r>
              </a:p>
              <a:p>
                <a:r>
                  <a:rPr lang="en-US" altLang="ko-KR" dirty="0"/>
                  <a:t>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Theorem 3.2 (Stability of NNs and the System   </a:t>
                </a:r>
              </a:p>
              <a:p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Let the Critic NN be provided by using experience replay </a:t>
                </a:r>
              </a:p>
              <a:p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32000" indent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ko-KR" altLang="ko-KR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1+∆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sSup>
                                  <m:sSup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 ∆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nary>
                          <m:naryPr>
                            <m:limLoc m:val="subSup"/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nary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+∆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032000" indent="926465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  <m:e>
                        <m:f>
                          <m:f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∆</m:t>
                            </m:r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1+∆</m:t>
                                    </m:r>
                                    <m:sSubSup>
                                      <m:sSubSup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 ∆</m:t>
                                    </m:r>
                                    <m:sSub>
                                      <m:sSubPr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 </m:t>
                            </m:r>
                            <m:nary>
                              <m:naryPr>
                                <m:limLoc m:val="subSup"/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ko-KR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𝑈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nary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+∆</m:t>
                            </m:r>
                            <m:sSubSup>
                              <m:sSub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 kern="100">
                                        <a:effectLst/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	           (3.47)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Let Condition 3.1 </a:t>
                </a: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556000" indent="50800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DBBD00-1DC3-BBE0-AC15-EADA58B3F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6" y="76815"/>
                <a:ext cx="11777133" cy="4332083"/>
              </a:xfrm>
              <a:prstGeom prst="rect">
                <a:avLst/>
              </a:prstGeom>
              <a:blipFill>
                <a:blip r:embed="rId2"/>
                <a:stretch>
                  <a:fillRect l="-466" t="-8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7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835F3-93E8-3139-6817-CAF6EEED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C5859E4-6CEE-BD1B-CA67-A62A5673BC3E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D2AF0F-40B4-0D2C-A95C-81EBA43D240F}"/>
                  </a:ext>
                </a:extLst>
              </p:cNvPr>
              <p:cNvSpPr txBox="1"/>
              <p:nvPr/>
            </p:nvSpPr>
            <p:spPr>
              <a:xfrm>
                <a:off x="33867" y="47446"/>
                <a:ext cx="11777133" cy="5193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Review </a:t>
                </a:r>
                <a:r>
                  <a:rPr lang="en-US" altLang="ko-KR" dirty="0" err="1"/>
                  <a:t>IntRL</a:t>
                </a:r>
                <a:r>
                  <a:rPr lang="en-US" altLang="ko-KR" dirty="0"/>
                  <a:t> for non-linear Constrained Systems</a:t>
                </a:r>
              </a:p>
              <a:p>
                <a:r>
                  <a:rPr lang="en-US" altLang="ko-KR" dirty="0"/>
                  <a:t>  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Basic formular – HJB  </a:t>
                </a:r>
              </a:p>
              <a:p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1800" kern="100" dirty="0" err="1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Pontryagin</a:t>
                </a: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theorem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			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0=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lim>
                        </m:limLow>
                      </m:fName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sub>
                        </m:sSub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</a:t>
                </a:r>
                <a:endParaRPr lang="en-US" altLang="ko-KR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Derivative w.r.t u and set to zero, </a:t>
                </a:r>
                <a:endParaRPr lang="en-US" altLang="ko-KR" sz="1800" i="1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x</m:t>
                            </m:r>
                          </m:sub>
                        </m:sSub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From (1) , </a:t>
                </a:r>
              </a:p>
              <a:p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𝜵</m:t>
                        </m:r>
                      </m:e>
                      <m:sub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𝒖</m:t>
                        </m:r>
                      </m:sub>
                    </m:sSub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𝑼</m:t>
                    </m:r>
                    <m:d>
                      <m:d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</m:d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𝒈</m:t>
                    </m:r>
                    <m:sSup>
                      <m:sSup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b="1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sSub>
                      <m:sSub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𝜵</m:t>
                        </m:r>
                      </m:e>
                      <m:sub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𝒙</m:t>
                        </m:r>
                      </m:sub>
                    </m:sSub>
                    <m:sSup>
                      <m:sSupPr>
                        <m:ctrlPr>
                          <a:rPr lang="ko-KR" altLang="ko-KR" sz="1800" b="1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sz="1800" b="1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ko-KR" sz="1800" b="1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altLang="ko-KR" sz="1800" b="1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ko-KR" sz="1800" b="1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Example: The integrand of Controller</a:t>
                </a: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42900" lvl="0" indent="-342900" latinLnBrk="1">
                  <a:spcAft>
                    <a:spcPts val="800"/>
                  </a:spcAft>
                  <a:buFont typeface="+mj-lt"/>
                  <a:buAutoNum type="alphaLcParenR"/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𝑅𝑢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−→   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𝑅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−</m:t>
                    </m:r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𝑔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−→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𝑔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sz="1800" b="0" i="1" kern="100" smtClean="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ko-KR" sz="1800" b="0" i="1" kern="100" dirty="0"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lvl="0" latinLnBrk="1">
                  <a:spcAft>
                    <a:spcPts val="800"/>
                  </a:spcAft>
                </a:pPr>
                <a:r>
                  <a:rPr lang="en-US" altLang="ko-KR" i="1" kern="100" dirty="0">
                    <a:latin typeface="Cambria Math" panose="020405030504060302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ko-KR" altLang="ko-KR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tanh</m:t>
                                </m:r>
                              </m:e>
                              <m:sup>
                                <m:r>
                                  <a:rPr lang="en-US" altLang="ko-KR" sz="1800" i="1" kern="100">
                                    <a:effectLst/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𝑑𝑣</m:t>
                        </m:r>
                      </m:e>
                    </m:nary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1824990" indent="-285750" latinLnBrk="1">
                  <a:spcAft>
                    <a:spcPts val="800"/>
                  </a:spcAft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800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tanh</m:t>
                            </m:r>
                          </m:e>
                          <m:sup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</m:e>
                    </m:func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−→  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ko-KR" altLang="ko-KR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𝑡𝑎𝑛h</m:t>
                            </m:r>
                            <m:r>
                              <a:rPr lang="en-US" altLang="ko-KR" sz="1800" b="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fName>
                          <m:e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(−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𝑔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ko-KR" sz="18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ko-KR" altLang="ko-KR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i="1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800" i="1" kern="100">
                        <a:effectLst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D2AF0F-40B4-0D2C-A95C-81EBA43D2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47446"/>
                <a:ext cx="11777133" cy="5193858"/>
              </a:xfrm>
              <a:prstGeom prst="rect">
                <a:avLst/>
              </a:prstGeom>
              <a:blipFill>
                <a:blip r:embed="rId2"/>
                <a:stretch>
                  <a:fillRect l="-569" t="-704" b="-65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483687-5C74-0085-732F-576AD1FF8093}"/>
                  </a:ext>
                </a:extLst>
              </p:cNvPr>
              <p:cNvSpPr txBox="1"/>
              <p:nvPr/>
            </p:nvSpPr>
            <p:spPr>
              <a:xfrm>
                <a:off x="161925" y="5610225"/>
                <a:ext cx="102584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%%  But , </a:t>
                </a:r>
                <a:r>
                  <a:rPr lang="en-US" altLang="ko-KR" b="1" dirty="0"/>
                  <a:t>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𝛁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b="1" dirty="0"/>
                  <a:t>  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 which is in spatial domain.</a:t>
                </a:r>
              </a:p>
              <a:p>
                <a:endParaRPr lang="en-US" altLang="ko-KR" b="1" dirty="0">
                  <a:sym typeface="Wingdings" panose="05000000000000000000" pitchFamily="2" charset="2"/>
                </a:endParaRPr>
              </a:p>
              <a:p>
                <a:r>
                  <a:rPr lang="en-US" altLang="ko-KR" dirty="0"/>
                  <a:t>%% 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: Critic NN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/>
                  <a:t> Actor NN.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483687-5C74-0085-732F-576AD1FF8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" y="5610225"/>
                <a:ext cx="10258425" cy="1200329"/>
              </a:xfrm>
              <a:prstGeom prst="rect">
                <a:avLst/>
              </a:prstGeom>
              <a:blipFill>
                <a:blip r:embed="rId3"/>
                <a:stretch>
                  <a:fillRect l="-535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74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3CF16-F47A-8FEF-15B0-5FEE877EE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9C1ECB-CD78-8FF6-DE67-D6E1B9E8F2D2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678EE-2C66-803A-3D97-541045B2A22A}"/>
                  </a:ext>
                </a:extLst>
              </p:cNvPr>
              <p:cNvSpPr txBox="1"/>
              <p:nvPr/>
            </p:nvSpPr>
            <p:spPr>
              <a:xfrm>
                <a:off x="33867" y="76815"/>
                <a:ext cx="11249108" cy="5354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Review </a:t>
                </a:r>
                <a:r>
                  <a:rPr lang="en-US" altLang="ko-KR" dirty="0" err="1"/>
                  <a:t>IntRL</a:t>
                </a:r>
                <a:r>
                  <a:rPr lang="en-US" altLang="ko-KR" dirty="0"/>
                  <a:t> for non-linear Constrained Systems</a:t>
                </a:r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3.2.1 Problem Formulation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                                                                 (3.1)</m:t>
                    </m:r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: the drift dynamics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the input dynamics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 The input constraints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the performance index </a:t>
                </a:r>
              </a:p>
              <a:p>
                <a:r>
                  <a:rPr lang="en-US" altLang="ko-KR" b="0" dirty="0"/>
                  <a:t>      	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          (3.2)   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Find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to minimize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  </a:t>
                </a:r>
              </a:p>
              <a:p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3556000" indent="508000" latinLnBrk="1">
                  <a:spcAft>
                    <a:spcPts val="800"/>
                  </a:spcAft>
                </a:pPr>
                <a:endParaRPr lang="ko-KR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A678EE-2C66-803A-3D97-541045B2A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76815"/>
                <a:ext cx="11249108" cy="5354094"/>
              </a:xfrm>
              <a:prstGeom prst="rect">
                <a:avLst/>
              </a:prstGeom>
              <a:blipFill>
                <a:blip r:embed="rId2"/>
                <a:stretch>
                  <a:fillRect l="-488" t="-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52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E7FEB-0E22-2065-5028-B28819C2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A3A1238-439C-7A05-63E5-0EFFF3C30190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FB8F0-A565-D333-86FC-985F6B3FEE4B}"/>
                  </a:ext>
                </a:extLst>
              </p:cNvPr>
              <p:cNvSpPr txBox="1"/>
              <p:nvPr/>
            </p:nvSpPr>
            <p:spPr>
              <a:xfrm>
                <a:off x="33867" y="188198"/>
                <a:ext cx="11212100" cy="619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Review </a:t>
                </a:r>
                <a:r>
                  <a:rPr lang="en-US" altLang="ko-KR" dirty="0" err="1"/>
                  <a:t>IntRL</a:t>
                </a:r>
                <a:r>
                  <a:rPr lang="en-US" altLang="ko-KR" dirty="0"/>
                  <a:t> for non-linear Constrained Systems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 Selection a positive definite integrand weighting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dirty="0"/>
                  <a:t>for control effort. </a:t>
                </a:r>
                <a:br>
                  <a:rPr lang="en-US" altLang="ko-KR" dirty="0"/>
                </a:br>
                <a:endParaRPr lang="en-US" altLang="ko-KR" dirty="0"/>
              </a:p>
              <a:p>
                <a:r>
                  <a:rPr lang="en-US" altLang="ko-KR" dirty="0"/>
                  <a:t>  - constraint on the boundness on the magnitude of a control</a:t>
                </a:r>
              </a:p>
              <a:p>
                <a:r>
                  <a:rPr lang="en-US" altLang="ko-KR" dirty="0"/>
                  <a:t>  </a:t>
                </a:r>
              </a:p>
              <a:p>
                <a:r>
                  <a:rPr lang="en-US" altLang="ko-KR" dirty="0"/>
                  <a:t>  - If the magnitude of the input is approaching the boundary,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ko-KR" dirty="0"/>
                  <a:t> is approaching to infinity </a:t>
                </a:r>
              </a:p>
              <a:p>
                <a:r>
                  <a:rPr lang="en-US" altLang="ko-KR" dirty="0"/>
                  <a:t>    to block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- smooth enough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One of candidates is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  <m:e>
                        <m:sSup>
                          <m:s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func>
                                  <m:funcPr>
                                    <m:ctrlPr>
                                      <a:rPr lang="en-US" altLang="ko-KR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tanh</m:t>
                                        </m:r>
                                      </m:e>
                                      <m:sup>
                                        <m: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𝑣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𝜆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𝑅𝑑𝑣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1)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 →∞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is a constant matrix, </a:t>
                </a:r>
              </a:p>
              <a:p>
                <a:r>
                  <a:rPr lang="en-US" altLang="ko-KR" dirty="0"/>
                  <a:t>  3) later, the optimal controller is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∝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   </a:t>
                </a:r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6FB8F0-A565-D333-86FC-985F6B3FE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88198"/>
                <a:ext cx="11212100" cy="6195286"/>
              </a:xfrm>
              <a:prstGeom prst="rect">
                <a:avLst/>
              </a:prstGeom>
              <a:blipFill>
                <a:blip r:embed="rId2"/>
                <a:stretch>
                  <a:fillRect l="-489" t="-5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6026780F-8C4C-54AE-F98C-C317FC6DB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574" y="2768078"/>
            <a:ext cx="3143013" cy="165152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E2F04AC-5A41-3A3C-519B-CDE7EBFCD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0358" y="2705830"/>
            <a:ext cx="2657428" cy="171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0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204D1-C744-48FE-99B4-93880DD49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F60A655-6AF2-F27E-B2B6-092661A69B5A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7EEED-7533-5342-9ED7-F303C0531658}"/>
                  </a:ext>
                </a:extLst>
              </p:cNvPr>
              <p:cNvSpPr txBox="1"/>
              <p:nvPr/>
            </p:nvSpPr>
            <p:spPr>
              <a:xfrm>
                <a:off x="126153" y="110305"/>
                <a:ext cx="10656147" cy="49088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en-US" altLang="ko-KR" dirty="0"/>
                  <a:t>3.2.1 Problem Formulation  - HJB</a:t>
                </a:r>
              </a:p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l"/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Value function</a:t>
                </a:r>
              </a:p>
              <a:p>
                <a:pPr marL="508000" latinLnBrk="1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508000" latinLnBrk="1">
                  <a:spcAft>
                    <a:spcPts val="800"/>
                  </a:spcAft>
                </a:pPr>
                <a:r>
                  <a:rPr lang="en-US" altLang="ko-KR" b="0" kern="100" dirty="0"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+2 </m:t>
                            </m:r>
                            <m:nary>
                              <m:naryPr>
                                <m:ctrl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ea typeface="맑은 고딕" panose="020B0503020000020004" pitchFamily="50" charset="-127"/>
                                            <a:cs typeface="Times New Roman" panose="02020603050405020304" pitchFamily="18" charset="0"/>
                                          </a:rPr>
                                          <m:t>𝜆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𝑡𝑎𝑛h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b="0" i="1" kern="100" smtClean="0">
                                                <a:latin typeface="Cambria Math" panose="02040503050406030204" pitchFamily="18" charset="0"/>
                                                <a:ea typeface="맑은 고딕" panose="020B0503020000020004" pitchFamily="50" charset="-127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b="0" i="1" kern="100" smtClean="0"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b="0" i="1" kern="100" smtClean="0"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𝑣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b="0" i="1" kern="100" smtClean="0">
                                                    <a:latin typeface="Cambria Math" panose="02040503050406030204" pitchFamily="18" charset="0"/>
                                                    <a:ea typeface="맑은 고딕" panose="020B0503020000020004" pitchFamily="50" charset="-127"/>
                                                    <a:cs typeface="Times New Roman" panose="02020603050405020304" pitchFamily="18" charset="0"/>
                                                  </a:rPr>
                                                  <m:t>𝜆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ea typeface="맑은 고딕" panose="020B0503020000020004" pitchFamily="50" charset="-127"/>
                                        <a:cs typeface="Times New Roman" panose="020206030504050203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𝑅𝑑𝑣</m:t>
                                </m:r>
                                <m:r>
                                  <a:rPr lang="en-US" altLang="ko-KR" b="0" i="1" kern="100" smtClean="0">
                                    <a:latin typeface="Cambria Math" panose="02040503050406030204" pitchFamily="18" charset="0"/>
                                    <a:ea typeface="맑은 고딕" panose="020B0503020000020004" pitchFamily="50" charset="-127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d>
                      </m:e>
                    </m:nary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                       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0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3.5</m:t>
                        </m:r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508000" latinLnBrk="1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Combining, results in HJB’s equation.</a:t>
                </a:r>
              </a:p>
              <a:p>
                <a:pPr marL="508000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b="0" i="0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0=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ko-KR" kern="1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2 </m:t>
                    </m:r>
                    <m:nary>
                      <m:nary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  <m:e>
                        <m:sSup>
                          <m:sSupPr>
                            <m:ctrlP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  <m:func>
                                  <m:funcPr>
                                    <m:ctrlPr>
                                      <a:rPr lang="en-US" altLang="ko-KR" b="0" i="1" kern="10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kern="10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tanh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kern="10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i="1" kern="1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𝑣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i="1" kern="10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𝜆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𝑅𝑑𝑣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                                     (3.6)</a:t>
                </a:r>
              </a:p>
              <a:p>
                <a:pPr marL="508000">
                  <a:spcAft>
                    <a:spcPts val="800"/>
                  </a:spcAft>
                </a:pPr>
                <a:endParaRPr lang="en-US" altLang="ko-KR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Differentiating to get the optimal controller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is </a:t>
                </a:r>
              </a:p>
              <a:p>
                <a:pPr marL="508000">
                  <a:spcAft>
                    <a:spcPts val="800"/>
                  </a:spcAft>
                </a:pPr>
                <a:r>
                  <a:rPr lang="en-US" altLang="ko-KR" sz="1800" kern="100" dirty="0"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pPr marL="508000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ko-KR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=−</m:t>
                      </m:r>
                      <m:r>
                        <a:rPr lang="en-US" altLang="ko-KR" b="1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𝝀</m:t>
                      </m:r>
                      <m:func>
                        <m:funcPr>
                          <m:ctrlPr>
                            <a:rPr lang="en-US" altLang="ko-KR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altLang="ko-KR" b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𝐭𝐚𝐧𝐡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1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𝝀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ko-KR" b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𝛁</m:t>
                              </m:r>
                              <m:sSup>
                                <m:sSupPr>
                                  <m:ctrlP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1" i="1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                                      </m:t>
                      </m:r>
                      <m:r>
                        <a:rPr lang="en-US" altLang="ko-KR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(3.9)</m:t>
                      </m:r>
                    </m:oMath>
                  </m:oMathPara>
                </a14:m>
                <a:endParaRPr lang="en-US" altLang="ko-KR" sz="1800" kern="100" dirty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37EEED-7533-5342-9ED7-F303C0531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53" y="110305"/>
                <a:ext cx="10656147" cy="4908844"/>
              </a:xfrm>
              <a:prstGeom prst="rect">
                <a:avLst/>
              </a:prstGeom>
              <a:blipFill>
                <a:blip r:embed="rId2"/>
                <a:stretch>
                  <a:fillRect l="-515" t="-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1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ACD3D-0C97-172F-7BC1-7245CEDB3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9F9436-D5F2-FE22-07E5-14B9594DE132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F3BB4D-88CA-C136-F685-D222EF13E0EA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010495" cy="5817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Review - Offline Integral RL Policy with Model-based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Algorithm 3.1 Policy iteration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Policy evaluation:  Given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+2 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𝑅𝑑𝑣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                                                          (3.12)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2. Policy improvement: update the control policy using</a:t>
                </a:r>
              </a:p>
              <a:p>
                <a:r>
                  <a:rPr lang="en-US" altLang="ko-KR" b="0" dirty="0"/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  (3.13)</m:t>
                        </m:r>
                      </m:e>
                    </m:func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:endParaRPr lang="en-US" altLang="ko-KR" dirty="0"/>
              </a:p>
              <a:p>
                <a:r>
                  <a:rPr lang="en-US" altLang="ko-KR" dirty="0"/>
                  <a:t>3. Convergence test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% comment : (3.12) is a partial differential equation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 and given an initial point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ko-KR" dirty="0"/>
                  <a:t>find all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to get an optimal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to minimize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 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for a fixed initial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𝑆𝑡𝑎𝑡𝑒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𝑆𝑝𝑐𝑒</m:t>
                        </m:r>
                      </m:e>
                    </m:d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, offline 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IntRL</a:t>
                </a:r>
                <a:r>
                  <a:rPr lang="en-US" altLang="ko-KR" dirty="0">
                    <a:sym typeface="Wingdings" panose="05000000000000000000" pitchFamily="2" charset="2"/>
                  </a:rPr>
                  <a:t> policy iteration. </a:t>
                </a:r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F3BB4D-88CA-C136-F685-D222EF13E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010495" cy="5817362"/>
              </a:xfrm>
              <a:prstGeom prst="rect">
                <a:avLst/>
              </a:prstGeom>
              <a:blipFill>
                <a:blip r:embed="rId2"/>
                <a:stretch>
                  <a:fillRect l="-609" t="-629" b="-8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96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EF2F9-EF16-8B75-9E07-A4159084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59160E-8928-A4E6-C6E4-C0468C26A9F7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69995A-EF4A-9837-F58B-771753839AF8}"/>
                  </a:ext>
                </a:extLst>
              </p:cNvPr>
              <p:cNvSpPr txBox="1"/>
              <p:nvPr/>
            </p:nvSpPr>
            <p:spPr>
              <a:xfrm>
                <a:off x="33867" y="169148"/>
                <a:ext cx="11010495" cy="619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3.2.2 Offline Integral RL Policy with partially Model-based</a:t>
                </a:r>
              </a:p>
              <a:p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 Integral RL:</a:t>
                </a:r>
              </a:p>
              <a:p>
                <a:r>
                  <a:rPr lang="en-US" altLang="ko-KR" dirty="0"/>
                  <a:t> The Value function is (Bellman equation)</a:t>
                </a:r>
              </a:p>
              <a:p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tanh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𝑅𝑑𝑣</m:t>
                                </m:r>
                              </m:e>
                            </m:nary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           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(3.14)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ko-KR" dirty="0"/>
                  <a:t>Algorithm 3.2 IRL policy iteration </a:t>
                </a:r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Policy evaluation:  Given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dirty="0"/>
                  <a:t> using the Bellman equation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nary>
                              <m:nary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tanh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𝑅𝑑𝑣</m:t>
                                </m:r>
                              </m:e>
                            </m:nary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. </m:t>
                        </m:r>
                      </m:e>
                    </m:nary>
                  </m:oMath>
                </a14:m>
                <a:r>
                  <a:rPr lang="en-US" altLang="ko-KR" dirty="0"/>
                  <a:t>         (3.15)  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2. Policy improvement: update the control policy using </a:t>
                </a:r>
              </a:p>
              <a:p>
                <a:endParaRPr lang="en-US" altLang="ko-KR" dirty="0"/>
              </a:p>
              <a:p>
                <a:r>
                  <a:rPr lang="en-US" altLang="ko-KR" b="0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ko-KR" dirty="0"/>
                  <a:t>                                 (3.16)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%% The input function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is known </a:t>
                </a:r>
                <a:r>
                  <a:rPr lang="en-US" altLang="ko-KR" b="1" dirty="0"/>
                  <a:t>however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b="1" dirty="0"/>
                  <a:t> is unknown.</a:t>
                </a:r>
              </a:p>
              <a:p>
                <a:r>
                  <a:rPr lang="en-US" altLang="ko-KR" dirty="0"/>
                  <a:t>%% this is a temporal difference but with previous data </a:t>
                </a:r>
              </a:p>
              <a:p>
                <a:r>
                  <a:rPr lang="en-US" altLang="ko-KR" dirty="0"/>
                  <a:t>%% In the textbook,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𝑄𝑥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nary>
                              <m:nary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sSup>
                                              <m:sSup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>
                                                    <a:latin typeface="Cambria Math" panose="02040503050406030204" pitchFamily="18" charset="0"/>
                                                  </a:rPr>
                                                  <m:t>tanh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𝑣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𝜆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𝑅𝑑𝑣</m:t>
                                </m:r>
                              </m:e>
                            </m:nary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altLang="ko-KR" dirty="0"/>
                  <a:t>, upper bound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which may be incorrect.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69995A-EF4A-9837-F58B-771753839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" y="169148"/>
                <a:ext cx="11010495" cy="6191760"/>
              </a:xfrm>
              <a:prstGeom prst="rect">
                <a:avLst/>
              </a:prstGeom>
              <a:blipFill>
                <a:blip r:embed="rId2"/>
                <a:stretch>
                  <a:fillRect l="-609" t="-591" r="-720" b="-6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18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781DC-3B28-0C72-4D4E-5843FBFA7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73E8EA8-C299-6397-7AE7-93498E33567F}"/>
              </a:ext>
            </a:extLst>
          </p:cNvPr>
          <p:cNvCxnSpPr>
            <a:cxnSpLocks/>
          </p:cNvCxnSpPr>
          <p:nvPr/>
        </p:nvCxnSpPr>
        <p:spPr>
          <a:xfrm>
            <a:off x="-33867" y="538480"/>
            <a:ext cx="12192000" cy="0"/>
          </a:xfrm>
          <a:prstGeom prst="line">
            <a:avLst/>
          </a:prstGeom>
          <a:ln w="25400" cmpd="thickThin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96B484D-203C-9E31-A54E-5DD80CA02E70}"/>
              </a:ext>
            </a:extLst>
          </p:cNvPr>
          <p:cNvSpPr txBox="1"/>
          <p:nvPr/>
        </p:nvSpPr>
        <p:spPr>
          <a:xfrm>
            <a:off x="33866" y="169148"/>
            <a:ext cx="6250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AE8384-28E9-B8D7-2ED0-F84B945DB124}"/>
                  </a:ext>
                </a:extLst>
              </p:cNvPr>
              <p:cNvSpPr txBox="1"/>
              <p:nvPr/>
            </p:nvSpPr>
            <p:spPr>
              <a:xfrm>
                <a:off x="342899" y="687716"/>
                <a:ext cx="10906125" cy="595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Bellman’s equation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𝑄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  Assume a linear system </a:t>
                </a: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     </a:t>
                </a:r>
                <a:r>
                  <a:rPr lang="en-US" altLang="ko-KR" b="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if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ko-KR" b="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b="0" i="1" dirty="0" err="1">
                    <a:latin typeface="Cambria Math" panose="02040503050406030204" pitchFamily="18" charset="0"/>
                    <a:sym typeface="Wingdings" panose="05000000000000000000" pitchFamily="2" charset="2"/>
                  </a:rPr>
                  <a:t>Riccati</a:t>
                </a:r>
                <a:r>
                  <a:rPr lang="en-US" altLang="ko-KR" b="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equation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</a:rPr>
                  <a:t>  </a:t>
                </a:r>
              </a:p>
              <a:p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𝑄𝑥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𝑅𝑢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           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i="1" dirty="0">
                    <a:latin typeface="Cambria Math" panose="02040503050406030204" pitchFamily="18" charset="0"/>
                  </a:rPr>
                  <a:t>   Assume a linear equation   </a:t>
                </a:r>
                <a:r>
                  <a:rPr lang="en-US" altLang="ko-KR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i="1" dirty="0">
                    <a:latin typeface="Cambria Math" panose="02040503050406030204" pitchFamily="18" charset="0"/>
                  </a:rPr>
                  <a:t>  </a:t>
                </a:r>
                <a:r>
                  <a:rPr lang="en-US" altLang="ko-KR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ko-KR" i="1" dirty="0" err="1">
                    <a:latin typeface="Cambria Math" panose="02040503050406030204" pitchFamily="18" charset="0"/>
                    <a:sym typeface="Wingdings" panose="05000000000000000000" pitchFamily="2" charset="2"/>
                  </a:rPr>
                  <a:t>Riccati</a:t>
                </a:r>
                <a:r>
                  <a:rPr lang="en-US" altLang="ko-KR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equation</a:t>
                </a:r>
              </a:p>
              <a:p>
                <a:r>
                  <a:rPr lang="en-US" altLang="ko-KR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r>
                  <a:rPr lang="en-US" altLang="ko-KR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1) If  non linear system ?</a:t>
                </a:r>
              </a:p>
              <a:p>
                <a:r>
                  <a:rPr lang="en-US" altLang="ko-KR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2)  Model-free ?  </a:t>
                </a:r>
              </a:p>
              <a:p>
                <a:r>
                  <a:rPr lang="en-US" altLang="ko-KR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3) on-line?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i="1" dirty="0">
                    <a:latin typeface="Cambria Math" panose="02040503050406030204" pitchFamily="18" charset="0"/>
                  </a:rPr>
                  <a:t>  		</a:t>
                </a:r>
                <a:r>
                  <a:rPr lang="en-US" altLang="ko-KR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                     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(3.14)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chemeClr val="tx1"/>
                  </a:solidFill>
                </a:endParaRPr>
              </a:p>
              <a:p>
                <a:r>
                  <a:rPr lang="en-US" altLang="ko-KR" dirty="0">
                    <a:solidFill>
                      <a:schemeClr val="tx1"/>
                    </a:solidFill>
                  </a:rPr>
                  <a:t>  Given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,…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estimate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AE8384-28E9-B8D7-2ED0-F84B945D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9" y="687716"/>
                <a:ext cx="10906125" cy="5954066"/>
              </a:xfrm>
              <a:prstGeom prst="rect">
                <a:avLst/>
              </a:prstGeom>
              <a:blipFill>
                <a:blip r:embed="rId2"/>
                <a:stretch>
                  <a:fillRect l="-447" t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7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15386</TotalTime>
  <Words>1775</Words>
  <Application>Microsoft Office PowerPoint</Application>
  <PresentationFormat>와이드스크린</PresentationFormat>
  <Paragraphs>251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Cambria Math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snkim Kim</dc:creator>
  <cp:lastModifiedBy>snkim Kim</cp:lastModifiedBy>
  <cp:revision>13</cp:revision>
  <dcterms:created xsi:type="dcterms:W3CDTF">2025-03-23T02:40:17Z</dcterms:created>
  <dcterms:modified xsi:type="dcterms:W3CDTF">2025-04-09T08:00:47Z</dcterms:modified>
</cp:coreProperties>
</file>