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4" r:id="rId5"/>
    <p:sldId id="265" r:id="rId6"/>
    <p:sldId id="266" r:id="rId7"/>
    <p:sldId id="268" r:id="rId8"/>
    <p:sldId id="269" r:id="rId9"/>
    <p:sldId id="267" r:id="rId10"/>
    <p:sldId id="258" r:id="rId11"/>
    <p:sldId id="261" r:id="rId12"/>
    <p:sldId id="262" r:id="rId13"/>
    <p:sldId id="271" r:id="rId14"/>
    <p:sldId id="263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>
        <p:scale>
          <a:sx n="80" d="100"/>
          <a:sy n="80" d="100"/>
        </p:scale>
        <p:origin x="557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2B7B1-3633-0C6C-6A45-4C243EB2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AF33F2-E4FA-0A7F-515E-50439928E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3F14E-0DB9-2E34-0B03-858D5843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8D141-55CC-9FD2-1B7C-C42AB10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C5B5E6-C566-1956-602B-233B6F2E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17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BE787-5C94-DC0F-E064-7EC3B292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D4F2E-8DB4-4FD6-0178-2D0942952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25724-7977-76C9-B68B-E00B005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2EF4-CE90-AD5D-E435-21F76095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0AD44-281D-62D4-D168-A477592D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86BA4-B8D8-C8C9-9249-BA223A061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1F4D7D-5E26-B35E-17F9-E7A2615FA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6F682-78CC-E3D0-3896-E7C2CD47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AE9B1-8534-20FF-5204-C82D0966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78D5E-C3D6-BFDD-A275-78D4046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A7D9E-1254-D400-40B2-5BAA814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E3E4F-B66B-C9AC-60D7-59D06361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A1C55-5C87-F229-F0EC-B065C02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D6C36-02AC-7510-2F78-6FF6C84D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ECB06-BAC2-02DD-EA12-E2D638A7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8EF2B-BB97-D8E1-52FB-8672A9BA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794CD-4B6A-C378-DCD1-30A3B5A1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902B5-EBFC-9794-5042-105129D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0AE0-1814-2BF2-23BB-B915CAAD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6FF7F-5B61-EB59-7480-08524CF6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E170-4457-0C09-5195-D2063E35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EEC91-EE85-E270-C68C-8CB53794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C48C8-2E82-E795-9B5D-860CC0B7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7A49C-09EB-5BCE-12DC-62C6F3CC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24AE5-B38B-9065-330E-4C16BDF4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9E732-35E9-EFD6-006D-25B01C69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2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BD2A0-D3B3-507C-3281-0FBFBB6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CF291-0F72-C17A-2A69-7ECAB3FE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ED441-93D2-BB06-BF2E-088A816F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B22DC2-D5EF-216A-8E14-5F8D43869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59DD62-068C-998B-DCD5-F9B9CC2F9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A54B7F-8474-B384-9E43-0B40E839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BB0EF-07F7-7820-DCCD-47A82ADB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2805F2-995F-86A0-9E5B-3249E023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72611-B5CC-F62F-BD54-40E1E4DD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A29CA3-17A8-A8E5-A19F-EF1A43BE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5AA89-B907-2C82-B148-7296B154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2B3AB-1103-A77C-F18F-2A5EC28D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05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E609A-E682-376C-F97F-A7C7E624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463851-9BE2-9E77-F864-978BAD7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91623-DEEC-C5DC-35B0-E51D191B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5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4269F-FCFF-4F3F-BDE3-EF3CE004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1FB0E-1934-3761-489F-A8918B1E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DE34F6-C370-17FF-B16F-4B5FF85E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97884-3419-FDB6-39C6-D2EE9A45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4B396-2D7B-6009-8F82-6198B6F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9AA2BF-353E-CDA8-0D9B-296E9A7F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4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E6F22-D83A-7718-DD83-6478C26C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E67E5A-7629-A12E-C185-07098DFA5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730BC8-4EB5-9010-9C51-A5421259E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F0794-110D-FE0C-F12A-C900DA1F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EA806-C6DF-7447-C909-E44A4C47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F6D0E2-0817-B90B-65FD-1DFB0932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2995F5-D0E1-D142-66CD-99DF7D55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57897-A536-FF42-4454-50F27C67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6A826-DAF4-5817-EAAE-33BEB924C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68BD2-D884-4D8A-B140-FC3CC1FAB7BC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838FF-41DC-DD04-2164-CBA274B2E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F141D-06BF-AD81-F95C-06B1B7D6E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5958A-9869-4EDD-96C9-18E10A96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C105-EF66-84B5-8748-AE89A373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37AEC2-F9A5-ADCE-018E-C48A81A00500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7F70EF-CB87-9F28-EB17-78A84B872533}"/>
              </a:ext>
            </a:extLst>
          </p:cNvPr>
          <p:cNvSpPr txBox="1"/>
          <p:nvPr/>
        </p:nvSpPr>
        <p:spPr>
          <a:xfrm>
            <a:off x="270164" y="171442"/>
            <a:ext cx="110455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 and Application</a:t>
            </a:r>
          </a:p>
          <a:p>
            <a:endParaRPr lang="en-US" altLang="ko-KR" dirty="0"/>
          </a:p>
          <a:p>
            <a:r>
              <a:rPr lang="en-US" altLang="ko-KR" dirty="0"/>
              <a:t>Machine Learning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  Learning: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      Given unstructured data (model is  unknown 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            Classify data into several groups under some optimal criteria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    Supervised Learning : known features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    Unsupervised Learning : unknown features</a:t>
            </a:r>
          </a:p>
          <a:p>
            <a:endParaRPr lang="en-US" altLang="ko-KR" dirty="0"/>
          </a:p>
          <a:p>
            <a:r>
              <a:rPr lang="en-US" altLang="ko-KR" dirty="0"/>
              <a:t>             Given a trajectories over time, which are output of an unknown system</a:t>
            </a:r>
          </a:p>
          <a:p>
            <a:endParaRPr lang="en-US" altLang="ko-KR" dirty="0"/>
          </a:p>
          <a:p>
            <a:r>
              <a:rPr lang="en-US" altLang="ko-KR" dirty="0"/>
              <a:t>                   Find an optimal control to  achieve the optimal performance </a:t>
            </a:r>
          </a:p>
          <a:p>
            <a:r>
              <a:rPr lang="en-US" altLang="ko-KR" dirty="0"/>
              <a:t>     </a:t>
            </a:r>
          </a:p>
          <a:p>
            <a:r>
              <a:rPr lang="en-US" altLang="ko-KR" dirty="0"/>
              <a:t>                                 Reinforcement Learning: Optimal Control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32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7671-196B-DE82-B69E-6909E63BE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535373-32EE-F819-BC02-58E76208599A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67978A-1820-018E-B412-9C81511A0B76}"/>
                  </a:ext>
                </a:extLst>
              </p:cNvPr>
              <p:cNvSpPr txBox="1"/>
              <p:nvPr/>
            </p:nvSpPr>
            <p:spPr>
              <a:xfrm>
                <a:off x="195941" y="100353"/>
                <a:ext cx="11321143" cy="3956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11.2 MDP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Backward Recursion for the Value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From (11.2-3) the value function for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satisfis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887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 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}] 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 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)}]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(11.2−9)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provides a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backward recursion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67978A-1820-018E-B412-9C81511A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1" y="100353"/>
                <a:ext cx="11321143" cy="3956532"/>
              </a:xfrm>
              <a:prstGeom prst="rect">
                <a:avLst/>
              </a:prstGeom>
              <a:blipFill>
                <a:blip r:embed="rId2"/>
                <a:stretch>
                  <a:fillRect l="-431" t="-770" b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5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AF2B-7D55-F8DF-B6A7-E45778D2B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D2A9AD-A763-C51B-B323-3911109B577F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765E5-073A-7E1F-F7B9-1ED377ACC6A1}"/>
                  </a:ext>
                </a:extLst>
              </p:cNvPr>
              <p:cNvSpPr txBox="1"/>
              <p:nvPr/>
            </p:nvSpPr>
            <p:spPr>
              <a:xfrm>
                <a:off x="250370" y="150963"/>
                <a:ext cx="11898086" cy="6689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11.2 MDP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Dynamic Programming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value is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)]    </m:t>
                          </m:r>
                        </m:e>
                      </m:func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the optimal control is  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 </m:t>
                                  </m:r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)]      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Under the assumption ergodic,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every MDP has a stationary deterministic optimal policy,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)}]                                                         </m:t>
                          </m:r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                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    (11.2−13)    </m:t>
                          </m:r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 </m:t>
                                  </m:r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)}]                                  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(11.2−14)   </m:t>
                              </m:r>
                            </m:e>
                          </m:func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This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backward recursion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offline methods in time to determine optimal policy 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remove the probability of policy 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for real time it should be forward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765E5-073A-7E1F-F7B9-1ED377ACC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0" y="150963"/>
                <a:ext cx="11898086" cy="6689780"/>
              </a:xfrm>
              <a:prstGeom prst="rect">
                <a:avLst/>
              </a:prstGeom>
              <a:blipFill>
                <a:blip r:embed="rId2"/>
                <a:stretch>
                  <a:fillRect l="-410" t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52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CF423-D948-3889-9A8A-550B1691E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E0AE9E1-EE71-F28A-AB94-46EA28494753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72CF1-D4AA-7225-A4D9-E6C298081056}"/>
                  </a:ext>
                </a:extLst>
              </p:cNvPr>
              <p:cNvSpPr txBox="1"/>
              <p:nvPr/>
            </p:nvSpPr>
            <p:spPr>
              <a:xfrm>
                <a:off x="250371" y="86196"/>
                <a:ext cx="11451771" cy="5804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11.2 MDP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Bellman Equation and Bellman Optimality Equation (HJB)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derive forward-in-time,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time horizon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−→∞</m:t>
                    </m:r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(11.2−15)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value function for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then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(11.2−16)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value function satisfies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(Bellman equation)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(11.2− 17)  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in (11.2-17), the argument of value functions in both sides are same form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infinite horizon is introduced to relax backward to forward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872CF1-D4AA-7225-A4D9-E6C298081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" y="86196"/>
                <a:ext cx="11451771" cy="5804281"/>
              </a:xfrm>
              <a:prstGeom prst="rect">
                <a:avLst/>
              </a:prstGeom>
              <a:blipFill>
                <a:blip r:embed="rId2"/>
                <a:stretch>
                  <a:fillRect l="-426" t="-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90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61AB-DF46-641C-7251-F721E732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323B87-0FB5-A736-525B-176BFFAD4E29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D75E3-418C-D96B-8E68-D1145A241C1A}"/>
                  </a:ext>
                </a:extLst>
              </p:cNvPr>
              <p:cNvSpPr txBox="1"/>
              <p:nvPr/>
            </p:nvSpPr>
            <p:spPr>
              <a:xfrm>
                <a:off x="250371" y="86196"/>
                <a:ext cx="11451771" cy="5260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11.2 MDP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Bellman optimality equation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𝑥𝑥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(11.2− 19) 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Under the ergodicity assumption on the MDP, (unnecessary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𝝅</m:t>
                    </m:r>
                    <m:d>
                      <m:d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as (11.2-3)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𝑥𝑥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  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(11.2−20)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the corresponding optimal control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41500" indent="1905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lim>
                              </m:limLow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ko-KR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ko-KR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맑은 고딕" panose="020B0503020000020004" pitchFamily="50" charset="-127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                </m:t>
                                  </m:r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               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11.2−21</m:t>
                                  </m:r>
                                </m:e>
                              </m:d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</m:func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D75E3-418C-D96B-8E68-D1145A24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" y="86196"/>
                <a:ext cx="11451771" cy="5260286"/>
              </a:xfrm>
              <a:prstGeom prst="rect">
                <a:avLst/>
              </a:prstGeom>
              <a:blipFill>
                <a:blip r:embed="rId2"/>
                <a:stretch>
                  <a:fillRect l="-426" t="-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53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1B82B-9D25-8900-1945-6F7281FA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99897-6CA0-F8C2-E846-8E28CA395B58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47F5D-FF10-8673-6F35-50A5BF692C30}"/>
                  </a:ext>
                </a:extLst>
              </p:cNvPr>
              <p:cNvSpPr txBox="1"/>
              <p:nvPr/>
            </p:nvSpPr>
            <p:spPr>
              <a:xfrm>
                <a:off x="157842" y="110660"/>
                <a:ext cx="11636829" cy="6941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Ex.11.2-1 Bellman equation for Discrete-Time LQR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lphaLcPeriod"/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lphaLcPeriod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MDP Dynamics for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Deterministic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DT Systems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985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the infinite horizon performance index is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the discount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so the policy should be stabilizing system %%</a:t>
                </a:r>
              </a:p>
              <a:p>
                <a:pPr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b. Bellman Equation for DT LQR: Lyapunov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value function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27100" indent="254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+1 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                                   (11.2.25)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compare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aln/>
                      </m:rP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 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)}]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(11.2−9)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47F5D-FF10-8673-6F35-50A5BF692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" y="110660"/>
                <a:ext cx="11636829" cy="6941644"/>
              </a:xfrm>
              <a:prstGeom prst="rect">
                <a:avLst/>
              </a:prstGeom>
              <a:blipFill>
                <a:blip r:embed="rId2"/>
                <a:stretch>
                  <a:fillRect l="-838" t="-439" b="-2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39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DA971-0B24-4321-0550-CC4E14433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0EDABD1-B297-D58A-98AC-7F70878388A2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1F3ABD-7D1E-1FAA-7AB6-2DE6FB5CEFA1}"/>
              </a:ext>
            </a:extLst>
          </p:cNvPr>
          <p:cNvSpPr txBox="1"/>
          <p:nvPr/>
        </p:nvSpPr>
        <p:spPr>
          <a:xfrm>
            <a:off x="250371" y="86196"/>
            <a:ext cx="11451771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Continue - Ex.11.2-1                    </a:t>
            </a:r>
          </a:p>
          <a:p>
            <a:pPr lvl="0" latinLnBrk="1"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AFFBF-5B5D-1DFF-AB68-D59F7B575F31}"/>
                  </a:ext>
                </a:extLst>
              </p:cNvPr>
              <p:cNvSpPr txBox="1"/>
              <p:nvPr/>
            </p:nvSpPr>
            <p:spPr>
              <a:xfrm>
                <a:off x="250371" y="650453"/>
                <a:ext cx="11277600" cy="5476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Assume (by sweep method)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Bellman is then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(11.2-27)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Using the system dynamics 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191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constant state feedback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it follows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9271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𝐵𝐾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𝐵𝐾</m:t>
                          </m:r>
                        </m:e>
                      </m:d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(11.2−29)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Since this holds for all state trajectories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𝐵𝐾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𝐵𝐾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𝑅𝐾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       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(11.2−30)</m:t>
                      </m:r>
                    </m:oMath>
                  </m:oMathPara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This is a Lyapunov equation.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Comments: (11.2-25), (11.2-27), (11.2-29), (11.2-30) are all equivalent.</a:t>
                </a: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(11.2-25), (11.2-27)  each has no system parameters </a:t>
                </a:r>
                <a:r>
                  <a:rPr lang="en-US" altLang="ko-KR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To get the optimal value, it may not need (A,B) instead (Q,R) %</a:t>
                </a:r>
                <a:endParaRPr lang="ko-KR" altLang="ko-KR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0AFFBF-5B5D-1DFF-AB68-D59F7B575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" y="650453"/>
                <a:ext cx="11277600" cy="5476307"/>
              </a:xfrm>
              <a:prstGeom prst="rect">
                <a:avLst/>
              </a:prstGeom>
              <a:blipFill>
                <a:blip r:embed="rId2"/>
                <a:stretch>
                  <a:fillRect l="-432" t="-668" r="-54" b="-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73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32BF-ADC1-D940-5069-9C6D9D97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761823-B97C-72CB-FEE4-6C93548D97DD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F51D5-5D36-9486-606A-20D55DEC0EF2}"/>
                  </a:ext>
                </a:extLst>
              </p:cNvPr>
              <p:cNvSpPr txBox="1"/>
              <p:nvPr/>
            </p:nvSpPr>
            <p:spPr>
              <a:xfrm>
                <a:off x="90487" y="165495"/>
                <a:ext cx="11787188" cy="5760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69875" latinLnBrk="1">
                  <a:spcAft>
                    <a:spcPts val="800"/>
                  </a:spcAft>
                </a:pP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by Bellman equation: </a:t>
                </a:r>
                <a:r>
                  <a:rPr lang="en-US" altLang="ko-KR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critic agent</a:t>
                </a:r>
                <a:endParaRPr lang="ko-KR" altLang="ko-KR" b="1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37920" indent="38608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], ∀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(11.3.2)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actor agent</a:t>
                </a:r>
                <a:endParaRPr lang="ko-KR" altLang="ko-KR" b="1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], ∀ 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⊂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(11.3.3)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Iteration (PI) Algorithm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 startAt="2"/>
                </a:pP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 (value update)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(11.3.−4)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 </a:t>
                </a: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 (policy update)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], ∀ 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⊂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altLang="ko-KR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(11.3.−5)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F51D5-5D36-9486-606A-20D55DEC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7" y="165495"/>
                <a:ext cx="11787188" cy="5760808"/>
              </a:xfrm>
              <a:prstGeom prst="rect">
                <a:avLst/>
              </a:prstGeom>
              <a:blipFill>
                <a:blip r:embed="rId2"/>
                <a:stretch>
                  <a:fillRect l="-569" t="-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5FBD3-158B-511E-5A34-0478F2975A6C}"/>
                  </a:ext>
                </a:extLst>
              </p:cNvPr>
              <p:cNvSpPr txBox="1"/>
              <p:nvPr/>
            </p:nvSpPr>
            <p:spPr>
              <a:xfrm>
                <a:off x="119062" y="5392903"/>
                <a:ext cx="107394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%%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(11.3.-4) it is a fixed-point equation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                                               %%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F5FBD3-158B-511E-5A34-0478F297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2" y="5392903"/>
                <a:ext cx="10739438" cy="369332"/>
              </a:xfrm>
              <a:prstGeom prst="rect">
                <a:avLst/>
              </a:prstGeom>
              <a:blipFill>
                <a:blip r:embed="rId3"/>
                <a:stretch>
                  <a:fillRect l="-511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1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42F92-C3D3-DCE9-4472-DB378B38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ED062A-81F4-5543-B505-8054AE82FF2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2476D4-73A5-A64F-F557-9B5E76DC05F3}"/>
              </a:ext>
            </a:extLst>
          </p:cNvPr>
          <p:cNvSpPr txBox="1"/>
          <p:nvPr/>
        </p:nvSpPr>
        <p:spPr>
          <a:xfrm>
            <a:off x="250371" y="86196"/>
            <a:ext cx="1145177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lvl="0" latinLnBrk="1"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233759-00AE-1842-D485-98ADB02A757E}"/>
                  </a:ext>
                </a:extLst>
              </p:cNvPr>
              <p:cNvSpPr txBox="1"/>
              <p:nvPr/>
            </p:nvSpPr>
            <p:spPr>
              <a:xfrm>
                <a:off x="371474" y="848518"/>
                <a:ext cx="11096625" cy="37313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Iteration (VI)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Initialize. Do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until convergence.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update: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(11.3.−10)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], ∀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⊂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(11.3.−11)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(11.3-10) is iteratively solved. Under mild condition, it is a contraction map so that it will be convergent.                                                        %%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233759-00AE-1842-D485-98ADB02A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4" y="848518"/>
                <a:ext cx="11096625" cy="3731342"/>
              </a:xfrm>
              <a:prstGeom prst="rect">
                <a:avLst/>
              </a:prstGeom>
              <a:blipFill>
                <a:blip r:embed="rId2"/>
                <a:stretch>
                  <a:fillRect l="-604" t="-817" b="-1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6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63DA-5C76-6EC0-93E5-7C5AAE38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737296-C800-C5A6-23F2-9196E99D7ADD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FDCED5-FCA3-186F-E0F9-D792C4B62311}"/>
                  </a:ext>
                </a:extLst>
              </p:cNvPr>
              <p:cNvSpPr txBox="1"/>
              <p:nvPr/>
            </p:nvSpPr>
            <p:spPr>
              <a:xfrm>
                <a:off x="95250" y="209119"/>
                <a:ext cx="11677650" cy="5426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Ex.11.3-4 Policy iteration and Value iteration for the DT LQR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lphaLcPeriod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Policy Iteration: Hewer’s Algorithm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13716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(11.3−19)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Appling (11.2-27)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03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(11.3−20)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Using Lyapunov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95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11.3−21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improvement step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94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(11.3−22)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94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 that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(11.3−23)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%% By Hewer,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reachable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observable, the solution is convergent.    %%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%% (11.3-20), (11,3-22)  can be done online  %%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FDCED5-FCA3-186F-E0F9-D792C4B62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209119"/>
                <a:ext cx="11677650" cy="5426998"/>
              </a:xfrm>
              <a:prstGeom prst="rect">
                <a:avLst/>
              </a:prstGeom>
              <a:blipFill>
                <a:blip r:embed="rId2"/>
                <a:stretch>
                  <a:fillRect l="-574" t="-561" b="-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524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B30BA-D873-1E10-CF2E-C6E4EF4C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C2A89DA-8C78-70A7-168D-E1A4F4B45225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5157EF-FF17-C2C7-6E52-6A0B39D48A0E}"/>
                  </a:ext>
                </a:extLst>
              </p:cNvPr>
              <p:cNvSpPr txBox="1"/>
              <p:nvPr/>
            </p:nvSpPr>
            <p:spPr>
              <a:xfrm>
                <a:off x="100012" y="167401"/>
                <a:ext cx="9672637" cy="2502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Continue Ex.11.3-4 Policy iteration and Value iteration for the DT LQR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b. Value iteration: Lyapunov Recursions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From (11.3-10),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Lyapunov equation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5157EF-FF17-C2C7-6E52-6A0B39D48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" y="167401"/>
                <a:ext cx="9672637" cy="2502416"/>
              </a:xfrm>
              <a:prstGeom prst="rect">
                <a:avLst/>
              </a:prstGeom>
              <a:blipFill>
                <a:blip r:embed="rId2"/>
                <a:stretch>
                  <a:fillRect l="-504" t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55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C0A96E7-BE68-74FC-DB9B-CFB99A0ED6B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A30D67F-8D82-1DEE-0664-7669444D4423}"/>
              </a:ext>
            </a:extLst>
          </p:cNvPr>
          <p:cNvSpPr txBox="1"/>
          <p:nvPr/>
        </p:nvSpPr>
        <p:spPr>
          <a:xfrm>
            <a:off x="220435" y="-141104"/>
            <a:ext cx="10643507" cy="547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Reinforcement  - Copilot </a:t>
            </a:r>
          </a:p>
          <a:p>
            <a:pPr>
              <a:lnSpc>
                <a:spcPct val="200000"/>
              </a:lnSpc>
            </a:pP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Reinforcement is a 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concept in operant conditioning that refers to anything that increases the likelihood or frequency of a desired response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. Reinforcement can be positive or negative, depending on whether it involves adding or removing a </a:t>
            </a:r>
            <a:r>
              <a:rPr lang="en-US" altLang="ko-KR" sz="2000" b="1" i="0" dirty="0">
                <a:effectLst/>
                <a:latin typeface="Roboto" panose="02000000000000000000" pitchFamily="2" charset="0"/>
              </a:rPr>
              <a:t>stimulus</a:t>
            </a:r>
            <a:r>
              <a:rPr lang="en-US" altLang="ko-KR" sz="2000" b="0" i="0" dirty="0">
                <a:effectLst/>
                <a:latin typeface="Roboto" panose="02000000000000000000" pitchFamily="2" charset="0"/>
              </a:rPr>
              <a:t>. Reinforcement can also be continuous or intermittent, depending on how often it is delivered. Reinforcement is used to shape behavior in both humans and animals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latin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latin typeface="Roboto" panose="02000000000000000000" pitchFamily="2" charset="0"/>
              </a:rPr>
              <a:t>How to spin a plate on the top of a stick?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16B4CF-5787-53EF-EE5F-9F357E857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25" y="2962275"/>
            <a:ext cx="1695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0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43890-14BA-A558-8259-2FDDD64D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A037C-A1D8-B9D3-2FA3-B59C5CE1BA4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C28F8-E60D-0614-E98F-573874F60AF6}"/>
                  </a:ext>
                </a:extLst>
              </p:cNvPr>
              <p:cNvSpPr txBox="1"/>
              <p:nvPr/>
            </p:nvSpPr>
            <p:spPr>
              <a:xfrm>
                <a:off x="266700" y="97612"/>
                <a:ext cx="11658599" cy="6022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 Function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the optimal Q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(13.3−7)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				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In (11.2-13) The optimal Value function is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92760" indent="1031240"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=</m:t>
                            </m:r>
                            <m:limLow>
                              <m:limLowPr>
                                <m:ctrlPr>
                                  <a:rPr lang="en-US" altLang="ko-KR" b="0" i="0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lim>
                            </m:limLow>
                          </m:e>
                          <m:lim/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)}]      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  (11.2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3)</m:t>
                        </m:r>
                      </m:e>
                    </m:func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 Here the value function is a function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however the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is a function of two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In Linear system, the input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𝐵𝐾</m:t>
                        </m:r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which is function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Hence with this state feedback, the result value is. Hence if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are unknown, it is important how to get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𝑣𝑎𝑙𝑢𝑒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8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800" b="0" dirty="0">
                    <a:effectLst/>
                    <a:cs typeface="Times New Roman" panose="02020603050405020304" pitchFamily="18" charset="0"/>
                  </a:rPr>
                  <a:t>In offline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can be saved in 2-D table </a:t>
                </a:r>
                <a:r>
                  <a:rPr lang="en-US" altLang="ko-KR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if the state and input table</a:t>
                </a:r>
              </a:p>
              <a:p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e.g. </a:t>
                </a:r>
              </a:p>
              <a:p>
                <a:endParaRPr lang="en-US" altLang="ko-KR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..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1 2 3</m:t>
                        </m:r>
                      </m:e>
                    </m:d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−1 1</m:t>
                        </m:r>
                      </m:e>
                    </m:d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…..</m:t>
                    </m:r>
                  </m:oMath>
                </a14:m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1 2 3</m:t>
                        </m:r>
                      </m:e>
                    </m:d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×[−1 1]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8C28F8-E60D-0614-E98F-573874F6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97612"/>
                <a:ext cx="11658599" cy="6022546"/>
              </a:xfrm>
              <a:prstGeom prst="rect">
                <a:avLst/>
              </a:prstGeom>
              <a:blipFill>
                <a:blip r:embed="rId2"/>
                <a:stretch>
                  <a:fillRect l="-575" t="-506" r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1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65435-8F52-11DA-F934-D5AA3F21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7A30A9-7610-66E6-05BD-089EB26970DB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B2E4E-55A5-7ADF-9525-61DBE40B7F78}"/>
                  </a:ext>
                </a:extLst>
              </p:cNvPr>
              <p:cNvSpPr txBox="1"/>
              <p:nvPr/>
            </p:nvSpPr>
            <p:spPr>
              <a:xfrm>
                <a:off x="171450" y="105219"/>
                <a:ext cx="12192000" cy="628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Bellman optimality in terms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(11.3−28)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𝑎𝑟𝑔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(11.3−29)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In addition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(11.3-30)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(11.3−38)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a Bellman equation. If given a fixed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11.3−40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Bellman optimality equation for the Q function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800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(11.3−42)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B2E4E-55A5-7ADF-9525-61DBE40B7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05219"/>
                <a:ext cx="12192000" cy="6283067"/>
              </a:xfrm>
              <a:prstGeom prst="rect">
                <a:avLst/>
              </a:prstGeom>
              <a:blipFill>
                <a:blip r:embed="rId2"/>
                <a:stretch>
                  <a:fillRect l="-400" b="-8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783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D287-3496-78BC-C7D9-5DE19A42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C55023-C76B-684F-2A56-E84AE93565A6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F2D433-713B-87B1-8989-E5BA5F6E12E9}"/>
                  </a:ext>
                </a:extLst>
              </p:cNvPr>
              <p:cNvSpPr txBox="1"/>
              <p:nvPr/>
            </p:nvSpPr>
            <p:spPr>
              <a:xfrm>
                <a:off x="252413" y="125595"/>
                <a:ext cx="10082212" cy="6352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-Policy evaluation (value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(11.3−43)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Policy Improvement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(11.3−44)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-Value update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(11.3−45)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Policy Improvement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(11.3−46)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Combining both steps of VI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73200" indent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min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(11.3−47)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F2D433-713B-87B1-8989-E5BA5F6E1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3" y="125595"/>
                <a:ext cx="10082212" cy="6352445"/>
              </a:xfrm>
              <a:prstGeom prst="rect">
                <a:avLst/>
              </a:prstGeom>
              <a:blipFill>
                <a:blip r:embed="rId2"/>
                <a:stretch>
                  <a:fillRect l="-484" t="-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407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EF29-78C9-8F48-4195-78206522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C14658-AE4F-03C4-D3B4-142ECD4473A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0180F3-5CD1-80A3-8DA5-01DAEC072E0B}"/>
              </a:ext>
            </a:extLst>
          </p:cNvPr>
          <p:cNvSpPr txBox="1"/>
          <p:nvPr/>
        </p:nvSpPr>
        <p:spPr>
          <a:xfrm>
            <a:off x="252413" y="125595"/>
            <a:ext cx="10082212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Methods for Implementing PI and VI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Exact Solution: offline methods.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Monte Carlo learning: episodic tasks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maintaining exploration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048000" indent="1397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     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iterative learning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Temporal Difference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7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5DDDD-AD4E-B957-0899-113D08B0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D31567-B0A8-D7CF-3352-69B2C3A0AB21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1A2E78-65AF-A7A1-9BCD-C02FE72C00D7}"/>
              </a:ext>
            </a:extLst>
          </p:cNvPr>
          <p:cNvSpPr txBox="1"/>
          <p:nvPr/>
        </p:nvSpPr>
        <p:spPr>
          <a:xfrm>
            <a:off x="270164" y="171442"/>
            <a:ext cx="110455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Reinforcement Learning – introduction 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  Classical  Control </a:t>
            </a:r>
          </a:p>
          <a:p>
            <a:endParaRPr lang="en-US" altLang="ko-KR" dirty="0"/>
          </a:p>
          <a:p>
            <a:r>
              <a:rPr lang="en-US" altLang="ko-KR" dirty="0"/>
              <a:t>    1) The system parameters are fully known</a:t>
            </a:r>
          </a:p>
          <a:p>
            <a:endParaRPr lang="en-US" altLang="ko-KR" dirty="0"/>
          </a:p>
          <a:p>
            <a:r>
              <a:rPr lang="en-US" altLang="ko-KR" dirty="0"/>
              <a:t>    2) By Kalman, Linear or non –linear system are analyzed </a:t>
            </a:r>
          </a:p>
          <a:p>
            <a:endParaRPr lang="en-US" altLang="ko-KR" dirty="0"/>
          </a:p>
          <a:p>
            <a:r>
              <a:rPr lang="en-US" altLang="ko-KR" dirty="0"/>
              <a:t>    3) There are many criteria regarding performance </a:t>
            </a:r>
          </a:p>
          <a:p>
            <a:endParaRPr lang="en-US" altLang="ko-KR" dirty="0"/>
          </a:p>
          <a:p>
            <a:r>
              <a:rPr lang="en-US" altLang="ko-KR" dirty="0"/>
              <a:t>      - stability , tracking , robustness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 Reinforcement Learning 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1) Pretty new introduced</a:t>
            </a:r>
          </a:p>
          <a:p>
            <a:endParaRPr lang="en-US" altLang="ko-KR" dirty="0"/>
          </a:p>
          <a:p>
            <a:r>
              <a:rPr lang="en-US" altLang="ko-KR" dirty="0"/>
              <a:t>     2) Due to unknown system parameters, some classical control terminologies are not applicable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   (controllable, gain margin , and so on)</a:t>
            </a:r>
          </a:p>
          <a:p>
            <a:endParaRPr lang="en-US" altLang="ko-KR" dirty="0"/>
          </a:p>
          <a:p>
            <a:r>
              <a:rPr lang="en-US" altLang="ko-KR" dirty="0"/>
              <a:t>     3) Deeply / heavily computation oriented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88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0C681-0C8F-B070-0839-BA4E9FF0D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A98728-A5DF-4188-BCFE-E67A1CB334BA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B7D1C3A-CB98-93FE-D2DA-EB9E8608B8F1}"/>
              </a:ext>
            </a:extLst>
          </p:cNvPr>
          <p:cNvSpPr txBox="1"/>
          <p:nvPr/>
        </p:nvSpPr>
        <p:spPr>
          <a:xfrm>
            <a:off x="270164" y="171442"/>
            <a:ext cx="11045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Reinforcement Learning  for feedback control system– introduction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Design Optimal feedback Control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Basic Constraints 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for feedback control system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unknown system parameters (fully or partially)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e.g., Linear system: system matrix, input matrix    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known: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measurements,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performance value (designer choice)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Find the optimal control under  system performance index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For continuous time system, RL control is online real time optimal control  (Integral RL)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   For discrete time system, off-line or on-line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0135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6848-6DAA-A3E1-21B5-E4612FDA1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2CEF7A-B24C-02EE-FA33-7D20405548F5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9D7C86-C468-D776-04C1-2988C814137B}"/>
              </a:ext>
            </a:extLst>
          </p:cNvPr>
          <p:cNvSpPr txBox="1"/>
          <p:nvPr/>
        </p:nvSpPr>
        <p:spPr>
          <a:xfrm>
            <a:off x="270164" y="171442"/>
            <a:ext cx="110455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Course Objectives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 subjects to be learned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1)  Reinforcement learning for feedback system in discrete time system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2)  RL for feedback system in continuous time system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Integral RL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3)  Inverse RL : design the performance / cos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Main text books </a:t>
            </a: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1) DT RL: “Optimal Control”, Frank L. Lewis, John Wiley &amp; Sons, INC , 2012,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2) Integral and Inverse RL:  “Reinforcement Learning for Optimal Control Systems and Games”,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Frank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L.Lewis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etc., Springer, 2024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And reference books will be announced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9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E8522-356F-9B37-B017-21AA740BA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C86637-65CD-DDFF-17D8-A11D5126BD62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F12C8F-2D02-B973-1FFE-901974B28068}"/>
              </a:ext>
            </a:extLst>
          </p:cNvPr>
          <p:cNvSpPr txBox="1"/>
          <p:nvPr/>
        </p:nvSpPr>
        <p:spPr>
          <a:xfrm>
            <a:off x="270164" y="171442"/>
            <a:ext cx="11045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Reinforcement Learning and Adaptive Optimal Control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F7B613-8698-F259-99BD-4CB192610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6" y="910107"/>
            <a:ext cx="7557018" cy="4472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85AF4-BBB5-8407-52A7-3889679C2941}"/>
              </a:ext>
            </a:extLst>
          </p:cNvPr>
          <p:cNvSpPr txBox="1"/>
          <p:nvPr/>
        </p:nvSpPr>
        <p:spPr>
          <a:xfrm>
            <a:off x="7827182" y="751344"/>
            <a:ext cx="3879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Parameter Identification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  - estimate an unknow parameter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RL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 - design optimal control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Model Predictive  Control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  - Model based optimal control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r>
              <a:rPr lang="en-US" altLang="ko-KR" dirty="0"/>
              <a:t>  - Learning Based optimal control</a:t>
            </a:r>
          </a:p>
          <a:p>
            <a:endParaRPr lang="en-US" altLang="ko-KR" dirty="0"/>
          </a:p>
          <a:p>
            <a:r>
              <a:rPr lang="en-US" altLang="ko-KR" dirty="0"/>
              <a:t>   (Model is unknown)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72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F842-0EFE-B041-3661-B83DAEC4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F9CE22-D5D5-38E0-3295-9BA566F61D38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3740DD-92B9-4977-5698-D8EE94E8DFEB}"/>
              </a:ext>
            </a:extLst>
          </p:cNvPr>
          <p:cNvSpPr txBox="1"/>
          <p:nvPr/>
        </p:nvSpPr>
        <p:spPr>
          <a:xfrm>
            <a:off x="270164" y="171442"/>
            <a:ext cx="11045536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Reinforcement Learning and Adaptive Optimal Control</a:t>
            </a: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11.1 Reinforcement Learning </a:t>
            </a:r>
          </a:p>
          <a:p>
            <a:pPr marL="629920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To compute optimal decision in real time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29920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Learning Mechanism: learning optimal behaviors by observing the real-time responses form the environment.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29920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Identify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the performance value of the current policy, and then use that information to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update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the controller.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29920" latinLnBrk="1">
              <a:lnSpc>
                <a:spcPct val="20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Allow the solution of HJB online, forward in time without knowledge the full system dynamics.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457A7-048E-A895-BD54-BA1BE4A8E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EBB7A-1744-2011-45F6-E292124C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86" y="1322863"/>
            <a:ext cx="5788432" cy="27431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59139E-ACE2-EEDE-3D80-86E79BD99658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566D09-9268-EEF7-4478-A4CB36BB615C}"/>
              </a:ext>
            </a:extLst>
          </p:cNvPr>
          <p:cNvSpPr txBox="1"/>
          <p:nvPr/>
        </p:nvSpPr>
        <p:spPr>
          <a:xfrm>
            <a:off x="0" y="171442"/>
            <a:ext cx="11045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11.2 Markov Decision Process  - base for RL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C7B64-EB90-EABA-CF99-53B2AF1AB8D6}"/>
                  </a:ext>
                </a:extLst>
              </p:cNvPr>
              <p:cNvSpPr txBox="1"/>
              <p:nvPr/>
            </p:nvSpPr>
            <p:spPr>
              <a:xfrm>
                <a:off x="295275" y="716885"/>
                <a:ext cx="10613573" cy="4884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2700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MDP (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set of states, actions (control), transition probability, cost function(Reward)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887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b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887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1188720"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find a mapping (the strategy or policy)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Sequential Decision Problems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sup>
                    </m:sSubSup>
                    <m:r>
                      <a:rPr lang="en-US" altLang="ko-KR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}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Performance index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ko-KR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(11.2−1)  </m:t>
                      </m:r>
                    </m:oMath>
                  </m:oMathPara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0≤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&lt;1: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discount factor.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FC7B64-EB90-EABA-CF99-53B2AF1A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75" y="716885"/>
                <a:ext cx="10613573" cy="4884927"/>
              </a:xfrm>
              <a:prstGeom prst="rect">
                <a:avLst/>
              </a:prstGeom>
              <a:blipFill>
                <a:blip r:embed="rId3"/>
                <a:stretch>
                  <a:fillRect l="-459" t="-749" b="-9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67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08B74-CACE-26A4-C0CB-2FB303A4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098391-BAA2-8441-9704-8FB32ACF164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01E49-962A-9E20-30A1-D2770D44CB3A}"/>
                  </a:ext>
                </a:extLst>
              </p:cNvPr>
              <p:cNvSpPr txBox="1"/>
              <p:nvPr/>
            </p:nvSpPr>
            <p:spPr>
              <a:xfrm>
                <a:off x="270164" y="171442"/>
                <a:ext cx="11045536" cy="683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11.2 Markov Decision Process  - base for RL 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Control policy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 assumed stationary.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696720" indent="33528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transition probabilities by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Chapman-Kolmogorov identity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(11.2.2)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function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of a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}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(11.2−3)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70000" indent="762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}    </m:t>
                              </m:r>
                              <m:r>
                                <a:rPr lang="en-US" altLang="ko-KR" sz="18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(11.2−4)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635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bSup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func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{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} </m:t>
                          </m:r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(11.2−5)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  <a:p>
                <a:pPr marR="0" lvl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01E49-962A-9E20-30A1-D2770D44C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4" y="171442"/>
                <a:ext cx="11045536" cy="6832191"/>
              </a:xfrm>
              <a:prstGeom prst="rect">
                <a:avLst/>
              </a:prstGeom>
              <a:blipFill>
                <a:blip r:embed="rId2"/>
                <a:stretch>
                  <a:fillRect l="-442" t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11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2114</Words>
  <Application>Microsoft Office PowerPoint</Application>
  <PresentationFormat>와이드스크린</PresentationFormat>
  <Paragraphs>295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Cambria Math</vt:lpstr>
      <vt:lpstr>Roboto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5</cp:revision>
  <dcterms:created xsi:type="dcterms:W3CDTF">2025-03-02T13:29:14Z</dcterms:created>
  <dcterms:modified xsi:type="dcterms:W3CDTF">2025-03-03T10:40:44Z</dcterms:modified>
</cp:coreProperties>
</file>