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9" r:id="rId2"/>
    <p:sldId id="300" r:id="rId3"/>
    <p:sldId id="301" r:id="rId4"/>
    <p:sldId id="302" r:id="rId5"/>
    <p:sldId id="281" r:id="rId6"/>
    <p:sldId id="279" r:id="rId7"/>
    <p:sldId id="280" r:id="rId8"/>
    <p:sldId id="282" r:id="rId9"/>
    <p:sldId id="285" r:id="rId10"/>
    <p:sldId id="283" r:id="rId11"/>
    <p:sldId id="284" r:id="rId12"/>
    <p:sldId id="287" r:id="rId13"/>
    <p:sldId id="288" r:id="rId14"/>
    <p:sldId id="293" r:id="rId15"/>
    <p:sldId id="303" r:id="rId16"/>
    <p:sldId id="290" r:id="rId17"/>
    <p:sldId id="292" r:id="rId18"/>
    <p:sldId id="291" r:id="rId19"/>
    <p:sldId id="289" r:id="rId20"/>
    <p:sldId id="294" r:id="rId21"/>
    <p:sldId id="297" r:id="rId22"/>
    <p:sldId id="29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1268E-49F0-406D-A160-D9DC44AF780E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E4371-A2AF-409D-9B0F-288FCDB717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4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FA631-1220-45F4-7AF2-A34237285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4A72D9-0A02-119F-13C7-879641AB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2876D-9355-F4C9-CBB7-066D4F9A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0F1A88-BE56-DC25-4A9A-DFB8BFC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3365E-8133-FA49-2423-A33B94D2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0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FDE89-E5AD-CA3C-7629-254A9242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C633B8-C3F6-2E54-3326-C27FEB0B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D527B-DC5E-C9CB-EC26-1A2FB145A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5C1E2-9F29-7859-6E71-20ABB038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0136F-1175-3BEA-EE6F-55ED62E9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5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9A19A0-A8F9-6CE5-5564-7DFCB1A0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08B9A-D089-27F8-EA3F-98FCCB391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1C43F-6ACC-B2BE-B72A-2F609E11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0F88C-51C9-8D7E-E9D1-63BD665E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D0E03-7750-838A-B5F1-1EFB97E5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8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80271-BCB2-312B-54C2-159B66CA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FBAD5-7A97-1545-8C72-6DF59300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65DB8-4133-449A-CD25-5C0A1833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DABB2-CCF1-8BFE-1B9B-814D6B5B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6C4D0-E386-7AA2-9191-9967A466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5A9F8-35C4-5BAD-F341-557E5CA3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B2FEC-8015-A3D7-AAEF-178B5694A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A080D-E8FB-8651-5469-C01BF9E2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9A0C8-251E-15B4-DECE-916FD4A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5B890-72EF-406E-F3D9-89A60AB8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8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A0B30-0FDF-FBC5-69E0-094248B1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0DBC9-20D3-1C89-D635-9C150FF0F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E999A-43CF-BAC1-45AC-0518318F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6CA50-5F2E-58D0-2777-0A5CF3D4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53797-2B4C-1AF8-743C-F187EBF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6B8D5-379B-3EF3-D607-2CC0E92F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2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6C30D-C1B1-6149-01DA-9FA96F06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DD925-1F8B-54A2-48DB-401B37B7F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6070B0-6AD4-E40D-6AD3-3B6290121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6A5EFC-CC16-AB6A-CD82-8F4768722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6F3BD9-A991-128E-A777-2CADCEB3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AB71BB-967E-85C5-208E-E2B46ACB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C071C7-F7D4-00F9-DB49-406CFF79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448517-66B3-795E-9CC7-09B55AA4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4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9BBE7-204D-555B-266F-2C1C2858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2F3B4-19D6-84BD-96AC-2F60019D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4BA8E3-AAE8-6908-EDFE-5AB60566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0B013E-D5FF-6952-8DD2-FE6205DC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86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FD5DAB-E627-313D-A890-57797F52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037888-F5AC-0B56-B9EB-38279C99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39670-FA62-ABBF-6453-3760003B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7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29BE-C4DD-72A1-328B-A8B23941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8C217-B0AB-1E4D-7DB1-3AA24B14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2E4355-DEB8-54CA-BE08-28F6577C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DAEB3-8F14-F84D-3CEA-B6E6CED2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79B498-BD3D-86EB-CA38-66664AC5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B71654-8F73-6B98-8CF3-E72A1C1C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85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94DEB-C494-4CC4-1792-DF4B3E5F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69D643-23AD-084B-0E92-0DB3EC2F7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ED3025-7BD6-C11F-E61B-527F0B7D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4E7255-1E8A-1F30-6FBB-FE1BF7EE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875985-CC15-DFBA-00DD-334A6519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24E9E-1E6A-97D2-4D1D-9D9E9A0D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3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568A2B-1DB2-54A2-8E6E-90D3646B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46B6F-7A93-5F59-1907-80A495164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ECC38-5FD6-DB03-EC66-915824066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2626-F0B8-40BE-BC79-EAEF65D4720B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3B70C-C8A3-927D-0894-8D7DE3115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7526A-17C5-DA7F-EA9F-0E1A740D1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80CC4-17CB-4FF3-BA04-9FC1A4259C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3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023A8-B42B-1361-F87C-EFC96637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6AD9C4-EC26-F0E4-4D40-C1191EAE9EB3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0449A3-944B-E90E-867A-77F9DFC8EB41}"/>
              </a:ext>
            </a:extLst>
          </p:cNvPr>
          <p:cNvSpPr txBox="1"/>
          <p:nvPr/>
        </p:nvSpPr>
        <p:spPr>
          <a:xfrm>
            <a:off x="210206" y="171442"/>
            <a:ext cx="114772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Week_1 Review </a:t>
            </a:r>
          </a:p>
          <a:p>
            <a:endParaRPr lang="en-US" altLang="ko-KR" dirty="0"/>
          </a:p>
          <a:p>
            <a:r>
              <a:rPr lang="en-US" altLang="ko-KR" dirty="0"/>
              <a:t> - RL for feedback control system </a:t>
            </a:r>
          </a:p>
          <a:p>
            <a:endParaRPr lang="en-US" altLang="ko-KR" dirty="0"/>
          </a:p>
          <a:p>
            <a:r>
              <a:rPr lang="en-US" altLang="ko-KR" dirty="0"/>
              <a:t> - System: parameters are totally or partially unknown (model-free) </a:t>
            </a:r>
          </a:p>
          <a:p>
            <a:endParaRPr lang="en-US" altLang="ko-KR" dirty="0"/>
          </a:p>
          <a:p>
            <a:r>
              <a:rPr lang="en-US" altLang="ko-KR" dirty="0"/>
              <a:t> - Design an optimal feedback controller ( not interested in estimation system parameters) online (real time) </a:t>
            </a:r>
          </a:p>
          <a:p>
            <a:endParaRPr lang="en-US" altLang="ko-KR" dirty="0"/>
          </a:p>
          <a:p>
            <a:r>
              <a:rPr lang="en-US" altLang="ko-KR" dirty="0"/>
              <a:t> - How? In principle, </a:t>
            </a:r>
          </a:p>
          <a:p>
            <a:endParaRPr lang="en-US" altLang="ko-KR" dirty="0"/>
          </a:p>
          <a:p>
            <a:r>
              <a:rPr lang="en-US" altLang="ko-KR" dirty="0"/>
              <a:t>   1) Optimal means to minimize a designer criterion which is a function of measurable outputs.</a:t>
            </a:r>
          </a:p>
          <a:p>
            <a:endParaRPr lang="en-US" altLang="ko-KR" dirty="0"/>
          </a:p>
          <a:p>
            <a:r>
              <a:rPr lang="en-US" altLang="ko-KR" dirty="0"/>
              <a:t>   2) Interested time domain is assumed to </a:t>
            </a:r>
            <a:r>
              <a:rPr lang="en-US" altLang="ko-KR" b="1" dirty="0"/>
              <a:t>be infinite time horizon. </a:t>
            </a:r>
          </a:p>
          <a:p>
            <a:endParaRPr lang="en-US" altLang="ko-KR" dirty="0"/>
          </a:p>
          <a:p>
            <a:r>
              <a:rPr lang="en-US" altLang="ko-KR" dirty="0"/>
              <a:t>     (remember that the optimal control is  time-backward by Bellman optimal condition). </a:t>
            </a:r>
          </a:p>
          <a:p>
            <a:endParaRPr lang="en-US" altLang="ko-KR" dirty="0"/>
          </a:p>
          <a:p>
            <a:r>
              <a:rPr lang="en-US" altLang="ko-KR" dirty="0"/>
              <a:t>   3) Estimate the designer criterion (Value function) using measurements.</a:t>
            </a:r>
          </a:p>
          <a:p>
            <a:endParaRPr lang="en-US" altLang="ko-KR" dirty="0"/>
          </a:p>
          <a:p>
            <a:r>
              <a:rPr lang="en-US" altLang="ko-KR" dirty="0"/>
              <a:t>   4) Design  a control to minimize the estimate value function online.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9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6F5B-2F97-70B3-ED11-97BCBA4BE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D5FEA0-6E0A-6807-6CAB-CDE8E6E32FB7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4BB5E9-5411-F8B4-7B48-25D8A6CB862B}"/>
              </a:ext>
            </a:extLst>
          </p:cNvPr>
          <p:cNvSpPr txBox="1"/>
          <p:nvPr/>
        </p:nvSpPr>
        <p:spPr>
          <a:xfrm>
            <a:off x="153265" y="96968"/>
            <a:ext cx="11218928" cy="3406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11.3 Policy Evaluation and Policy Improvement</a:t>
            </a:r>
          </a:p>
          <a:p>
            <a:pPr lvl="0"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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Methods for Implementing PI and VI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System is known : Exact Solution: offline methods.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Monte Carlo learning: episodic tasks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maintaining exploration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048000" indent="13970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            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iterative learning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3) System is unknown: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Temporal Difference  </a:t>
            </a: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successively measurements!!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68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C31A9-9BE6-4C8D-B112-8B64C327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1C790ED-671F-1695-30B7-579A5A4F7417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4ACE3-0CB8-54B3-8498-EF4F0F4BD81C}"/>
                  </a:ext>
                </a:extLst>
              </p:cNvPr>
              <p:cNvSpPr txBox="1"/>
              <p:nvPr/>
            </p:nvSpPr>
            <p:spPr>
              <a:xfrm>
                <a:off x="-155863" y="131877"/>
                <a:ext cx="11481954" cy="340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11.4 Temporal Difference Learning and Optimal Adaptive Control</a:t>
                </a:r>
              </a:p>
              <a:p>
                <a:pPr lvl="1" latinLnBrk="1">
                  <a:spcAft>
                    <a:spcPts val="800"/>
                  </a:spcAft>
                </a:pP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62992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alternative Bellman equation is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645920" indent="38608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(11.4−1)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7912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current system trajectory, to update the value. Assume the deterministic Bellman (11.4-1) is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645920" indent="38608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(11.4−2)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holds for each observed data experience set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at each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The temporal difference error is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(11.4-3)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E4ACE3-0CB8-54B3-8498-EF4F0F4B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863" y="131877"/>
                <a:ext cx="11481954" cy="3406061"/>
              </a:xfrm>
              <a:prstGeom prst="rect">
                <a:avLst/>
              </a:prstGeom>
              <a:blipFill>
                <a:blip r:embed="rId2"/>
                <a:stretch>
                  <a:fillRect t="-1075" b="-1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7FFE3-20FF-20B9-B2B5-2F5D0A288749}"/>
                  </a:ext>
                </a:extLst>
              </p:cNvPr>
              <p:cNvSpPr txBox="1"/>
              <p:nvPr/>
            </p:nvSpPr>
            <p:spPr>
              <a:xfrm>
                <a:off x="529933" y="3678381"/>
                <a:ext cx="1102475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%%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Regrading (11.4-2) : immediate reward (11.2 MDP)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immediate reward (Textbook)</a:t>
                </a:r>
              </a:p>
              <a:p>
                <a:r>
                  <a:rPr lang="en-US" altLang="ko-KR" dirty="0"/>
                  <a:t>    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stage cost at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(11.4-2)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others textbook</a:t>
                </a:r>
                <a:endParaRPr lang="en-US" altLang="ko-KR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+1 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+1 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stage cost at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   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- By definition,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 from a) and b) are equivalent. In this book we may follow a) </a:t>
                </a:r>
              </a:p>
              <a:p>
                <a:r>
                  <a:rPr lang="en-US" altLang="ko-KR" dirty="0"/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A7FFE3-20FF-20B9-B2B5-2F5D0A28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33" y="3678381"/>
                <a:ext cx="11024757" cy="2862322"/>
              </a:xfrm>
              <a:prstGeom prst="rect">
                <a:avLst/>
              </a:prstGeom>
              <a:blipFill>
                <a:blip r:embed="rId3"/>
                <a:stretch>
                  <a:fillRect l="-608" t="-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21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B3BF-C299-C1DF-FFBC-F9749CC36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D23507-5AF1-537D-7735-200EEEA12F09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72BEB2-7ADD-9C80-19E0-FEDA1F424B4E}"/>
                  </a:ext>
                </a:extLst>
              </p:cNvPr>
              <p:cNvSpPr txBox="1"/>
              <p:nvPr/>
            </p:nvSpPr>
            <p:spPr>
              <a:xfrm>
                <a:off x="0" y="103908"/>
                <a:ext cx="10962410" cy="7760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9875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11.5 Optimal Adaptive Control for DT Systems </a:t>
                </a:r>
              </a:p>
              <a:p>
                <a:pPr marL="269875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69875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Consider a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deterministic nonlinear system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 affine state space differential equation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                                                        (11.5-1)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A control policy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b="0" i="1" kern="100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ko-KR" dirty="0"/>
                </a:br>
                <a:r>
                  <a:rPr lang="en-US" altLang="ko-KR" dirty="0"/>
                  <a:t>  A cost (value) function with a discount factor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≤1,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 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ko-KR" altLang="ko-KR" dirty="0"/>
              </a:p>
              <a:p>
                <a:r>
                  <a:rPr lang="en-US" altLang="ko-KR" dirty="0"/>
                  <a:t>   </a:t>
                </a: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nary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  (11.5−3)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system is stabilizable and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admissible, the optimal value by Bellman’s optimality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53160" indent="37084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                    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(11.5−5)</m:t>
                        </m:r>
                      </m:e>
                    </m:func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optimal policy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(11.5−6)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indent="13716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the deterministic Bellman’s equation is 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3716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(11.5−7)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Comparing with (11.5-3)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it is a difference equation.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53160" indent="37084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53160" indent="37084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</a:t>
                </a:r>
                <a:endParaRPr lang="ko-KR" altLang="ko-KR" dirty="0"/>
              </a:p>
              <a:p>
                <a:pPr latinLnBrk="1">
                  <a:spcAft>
                    <a:spcPts val="800"/>
                  </a:spcAft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72BEB2-7ADD-9C80-19E0-FEDA1F42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3908"/>
                <a:ext cx="10962410" cy="7760651"/>
              </a:xfrm>
              <a:prstGeom prst="rect">
                <a:avLst/>
              </a:prstGeom>
              <a:blipFill>
                <a:blip r:embed="rId2"/>
                <a:stretch>
                  <a:fillRect t="-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3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C5F6-65FE-F82F-3861-1BC96640C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8C714F-3BDE-5AFD-6157-5BAD8E152EEC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32693-B903-70B7-2258-CCCD23BC538C}"/>
                  </a:ext>
                </a:extLst>
              </p:cNvPr>
              <p:cNvSpPr txBox="1"/>
              <p:nvPr/>
            </p:nvSpPr>
            <p:spPr>
              <a:xfrm>
                <a:off x="197427" y="82249"/>
                <a:ext cx="11797145" cy="6234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11.5 Optimal Adaptive Control for DT Systems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Iteration using TD Learning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Select any admissible control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Do for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until convergence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Policy evaluation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indent="9779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(11.5−11)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Policy improvement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indent="6985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∙</m:t>
                                    </m:r>
                                  </m:e>
                                </m:d>
                              </m:lim>
                            </m:limLow>
                          </m:fName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(11.5-12)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Or equivalently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sz="1800" b="1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1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800" b="1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known)</a:t>
                </a:r>
                <a:endParaRPr lang="ko-KR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(11.5−13)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Iteration Using TD Learning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Update the value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(11.5−14)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other are equivalent to PI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332693-B903-70B7-2258-CCCD23BC5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7" y="82249"/>
                <a:ext cx="11797145" cy="6234977"/>
              </a:xfrm>
              <a:prstGeom prst="rect">
                <a:avLst/>
              </a:prstGeom>
              <a:blipFill>
                <a:blip r:embed="rId2"/>
                <a:stretch>
                  <a:fillRect l="-517" t="-489" b="-8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863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705C-33BF-1DBD-2AFF-ECB68EB5D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DEC30F-E0C1-BCEB-7F4E-AEEC7A09A71D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1AA761-D336-A15D-7984-FF5F379C08E9}"/>
                  </a:ext>
                </a:extLst>
              </p:cNvPr>
              <p:cNvSpPr txBox="1"/>
              <p:nvPr/>
            </p:nvSpPr>
            <p:spPr>
              <a:xfrm>
                <a:off x="197427" y="82249"/>
                <a:ext cx="11797145" cy="6580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Approximation - 11.5 Optimal Adaptive Control for DT Systems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Problem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How to calculate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in the following</a:t>
                </a:r>
              </a:p>
              <a:p>
                <a:pPr lvl="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𝑟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Even if unknown system parameters?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AutoNum type="arabicParenR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structure of value function (reward if it is assigned) </a:t>
                </a:r>
              </a:p>
              <a:p>
                <a:pPr marL="342900" lvl="0" indent="-342900" latinLnBrk="1">
                  <a:spcAft>
                    <a:spcPts val="800"/>
                  </a:spcAft>
                  <a:buAutoNum type="arabicParenR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the measurements (states or output states) are available on time,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approximate the value (Least square approximation)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lvl="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Value function Approximation to identify unknown parameters online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Unknown Parameters are tuned online using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value function approximation (VFA)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approximate dynamic programming (ADP)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neuro-dynamic programming (NDP)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1AA761-D336-A15D-7984-FF5F379C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7" y="82249"/>
                <a:ext cx="11797145" cy="6580328"/>
              </a:xfrm>
              <a:prstGeom prst="rect">
                <a:avLst/>
              </a:prstGeom>
              <a:blipFill>
                <a:blip r:embed="rId2"/>
                <a:stretch>
                  <a:fillRect l="-517" t="-463" b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864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0B9D6-AD56-74F6-336F-D6B9134CE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A0748E9-53AD-3C4E-1B40-09BD8C638105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C01EC1-219D-8DEF-3B8E-9EB392A87C7C}"/>
              </a:ext>
            </a:extLst>
          </p:cNvPr>
          <p:cNvSpPr txBox="1"/>
          <p:nvPr/>
        </p:nvSpPr>
        <p:spPr>
          <a:xfrm>
            <a:off x="197427" y="82249"/>
            <a:ext cx="11797145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Value Approximation - 11.5 Optimal Adaptive Control for DT Systems</a:t>
            </a:r>
          </a:p>
          <a:p>
            <a:pPr lvl="0"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210EBC-0ADE-18A3-2F3F-DE09672CF78B}"/>
                  </a:ext>
                </a:extLst>
              </p:cNvPr>
              <p:cNvSpPr txBox="1"/>
              <p:nvPr/>
            </p:nvSpPr>
            <p:spPr>
              <a:xfrm>
                <a:off x="197426" y="864965"/>
                <a:ext cx="11797145" cy="2564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 err="1"/>
                  <a:t>Weierstrass</a:t>
                </a:r>
                <a:r>
                  <a:rPr lang="en-US" altLang="ko-KR" dirty="0"/>
                  <a:t> approximation</a:t>
                </a:r>
              </a:p>
              <a:p>
                <a:endParaRPr lang="en-US" altLang="ko-KR" dirty="0"/>
              </a:p>
              <a:p>
                <a:pPr marL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(11.5−6)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					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bias vector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converges uniformly to zero as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−→∞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210EBC-0ADE-18A3-2F3F-DE09672CF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6" y="864965"/>
                <a:ext cx="11797145" cy="2564035"/>
              </a:xfrm>
              <a:prstGeom prst="rect">
                <a:avLst/>
              </a:prstGeom>
              <a:blipFill>
                <a:blip r:embed="rId2"/>
                <a:stretch>
                  <a:fillRect l="-310" t="-1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487D40D-9B03-A0A7-D20A-416CF4470851}"/>
              </a:ext>
            </a:extLst>
          </p:cNvPr>
          <p:cNvSpPr txBox="1"/>
          <p:nvPr/>
        </p:nvSpPr>
        <p:spPr>
          <a:xfrm>
            <a:off x="-190500" y="3599721"/>
            <a:ext cx="1179714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4550" indent="-285750" latinLnBrk="1">
              <a:spcAft>
                <a:spcPts val="800"/>
              </a:spcAft>
              <a:buFont typeface="Wingdings" panose="05000000000000000000" pitchFamily="2" charset="2"/>
              <a:buChar char="l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NN: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558800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basis: sigmoid, hyperbolic tangent, Gaussian radial basis function …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00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8A46-7068-5C20-A9D4-D16C229B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B224A0-7DA3-21E7-D0F6-B5194675ED60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723F0-691A-61E5-7A16-658E10DC65B9}"/>
                  </a:ext>
                </a:extLst>
              </p:cNvPr>
              <p:cNvSpPr txBox="1"/>
              <p:nvPr/>
            </p:nvSpPr>
            <p:spPr>
              <a:xfrm>
                <a:off x="256308" y="128577"/>
                <a:ext cx="12022282" cy="3017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Approximation - 11.5 Optimal Adaptive Control for DT Systems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(the structure is known)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Estimate Value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𝑣𝑒𝑐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≡ 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</m:t>
                      </m:r>
                      <m:d>
                        <m:dPr>
                          <m:ctrlP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11.5−15</m:t>
                          </m:r>
                        </m:e>
                      </m:d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+1 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</m:t>
                            </m:r>
                          </m:e>
                        </m:nary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11.5−16</m:t>
                        </m:r>
                      </m:e>
                    </m:d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5723F0-691A-61E5-7A16-658E10DC6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8" y="128577"/>
                <a:ext cx="12022282" cy="3017749"/>
              </a:xfrm>
              <a:prstGeom prst="rect">
                <a:avLst/>
              </a:prstGeom>
              <a:blipFill>
                <a:blip r:embed="rId2"/>
                <a:stretch>
                  <a:fillRect l="-406" t="-1010" b="-94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5C68C0-32D8-F8FD-C05C-21C264D6850B}"/>
                  </a:ext>
                </a:extLst>
              </p:cNvPr>
              <p:cNvSpPr txBox="1"/>
              <p:nvPr/>
            </p:nvSpPr>
            <p:spPr>
              <a:xfrm>
                <a:off x="256308" y="2807611"/>
                <a:ext cx="11679383" cy="3743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   here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:   </a:t>
                </a:r>
                <a:r>
                  <a:rPr lang="en-US" altLang="ko-KR" dirty="0" err="1"/>
                  <a:t>Vec</a:t>
                </a:r>
                <a:r>
                  <a:rPr lang="en-US" altLang="ko-KR" dirty="0"/>
                  <a:t>(P) 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𝑘𝑟𝑜𝑛𝑒𝑐𝑘𝑒𝑟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operator</a:t>
                </a:r>
              </a:p>
              <a:p>
                <a:r>
                  <a:rPr lang="en-US" altLang="ko-KR" dirty="0"/>
                  <a:t> %% e.g.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−→  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𝑉𝑒𝑐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 ,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/>
                  <a:t>     %% </a:t>
                </a:r>
              </a:p>
              <a:p>
                <a:pPr marL="285750" lvl="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Estimate Value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𝑣𝑒𝑐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≡ 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≡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ko-KR" sz="1800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   </a:t>
                </a:r>
                <a:r>
                  <a:rPr lang="en-US" altLang="ko-KR" dirty="0"/>
                  <a:t>Given  measurements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thru </a:t>
                </a:r>
                <a:r>
                  <a:rPr lang="en-US" altLang="ko-KR" dirty="0">
                    <a:sym typeface="Wingdings" panose="05000000000000000000" pitchFamily="2" charset="2"/>
                  </a:rPr>
                  <a:t>Policy evaluation / Value evaluation</a:t>
                </a:r>
                <a:endParaRPr lang="en-US" altLang="ko-KR" dirty="0"/>
              </a:p>
              <a:p>
                <a:r>
                  <a:rPr lang="en-US" altLang="ko-KR" dirty="0"/>
                  <a:t> 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5C68C0-32D8-F8FD-C05C-21C264D68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08" y="2807611"/>
                <a:ext cx="11679383" cy="3743654"/>
              </a:xfrm>
              <a:prstGeom prst="rect">
                <a:avLst/>
              </a:prstGeom>
              <a:blipFill>
                <a:blip r:embed="rId3"/>
                <a:stretch>
                  <a:fillRect l="-313" t="-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D1E2E-3A2E-EC97-DF5A-9B525F15AD25}"/>
                  </a:ext>
                </a:extLst>
              </p:cNvPr>
              <p:cNvSpPr txBox="1"/>
              <p:nvPr/>
            </p:nvSpPr>
            <p:spPr>
              <a:xfrm>
                <a:off x="1532659" y="5226627"/>
                <a:ext cx="9325841" cy="292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ko-KR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                              (11.5−16) </m:t>
                            </m:r>
                          </m:e>
                        </m:nary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D1E2E-3A2E-EC97-DF5A-9B525F15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59" y="5226627"/>
                <a:ext cx="9325841" cy="292131"/>
              </a:xfrm>
              <a:prstGeom prst="rect">
                <a:avLst/>
              </a:prstGeom>
              <a:blipFill>
                <a:blip r:embed="rId4"/>
                <a:stretch>
                  <a:fillRect l="-1503" t="-160417" b="-25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8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56F37-6B2A-1B5B-2EE3-B77B858CE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B0D7A6C-A475-96D0-A132-0B93A198FD8E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6A7DB4-3191-ED7E-567F-6945CF5B8423}"/>
              </a:ext>
            </a:extLst>
          </p:cNvPr>
          <p:cNvSpPr txBox="1"/>
          <p:nvPr/>
        </p:nvSpPr>
        <p:spPr>
          <a:xfrm>
            <a:off x="197427" y="82249"/>
            <a:ext cx="1179714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11.5 Optimal Adaptive Control for DT Systems </a:t>
            </a:r>
          </a:p>
          <a:p>
            <a:pPr lvl="0"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AA0D7C-368F-82C2-EE4A-86798A1EC037}"/>
                  </a:ext>
                </a:extLst>
              </p:cNvPr>
              <p:cNvSpPr txBox="1"/>
              <p:nvPr/>
            </p:nvSpPr>
            <p:spPr>
              <a:xfrm>
                <a:off x="266700" y="540774"/>
                <a:ext cx="11449050" cy="5583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Adaptive Control Using Policy Iteration Algorithm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Initialize: select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Do for j=0 until convergence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evaluation step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Determine the least-square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to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𝛾𝜙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(11.5−17)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Policy improvement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Determine an improved policy using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indent="12573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(11.5−18)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 Comments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implemented online , (11.5-17) is a temporal difference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data needed at least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elements</a:t>
                </a:r>
              </a:p>
              <a:p>
                <a:pPr marL="787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measurements: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at least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times.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Recursive Least Square (ref: RLS)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(11.5-7) can be calculated by recursive Least Square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AA0D7C-368F-82C2-EE4A-86798A1EC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40774"/>
                <a:ext cx="11449050" cy="5583965"/>
              </a:xfrm>
              <a:prstGeom prst="rect">
                <a:avLst/>
              </a:prstGeom>
              <a:blipFill>
                <a:blip r:embed="rId2"/>
                <a:stretch>
                  <a:fillRect l="-586" t="-655" b="-7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85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9A01F-F955-0AF2-9651-52F4157A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542FE1-EAE6-B6D1-2DD6-EEC505CDF5CC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D10B37-F8D7-22E9-B2FD-3FDB19B84A11}"/>
                  </a:ext>
                </a:extLst>
              </p:cNvPr>
              <p:cNvSpPr txBox="1"/>
              <p:nvPr/>
            </p:nvSpPr>
            <p:spPr>
              <a:xfrm>
                <a:off x="76200" y="135296"/>
                <a:ext cx="12039599" cy="5289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Approximation - 11.5 Optimal Adaptive Control for DT Systems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Optimal Adaptive Control Using A Value Iteration Algorithm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Initialize: select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Do for j=0 until convergence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Update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803400" indent="2286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(11.5−21)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improvement step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(11.5-18)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Online Solution of Lyapunov and </a:t>
                </a:r>
                <a:r>
                  <a:rPr lang="en-US" altLang="ko-KR" sz="1800" b="1" kern="100" dirty="0" err="1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Riccati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Equations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 DT LQR policy iteration,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0=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is replaced by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indent="5588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(11.5−25)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b="1" i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is solved without knowing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D10B37-F8D7-22E9-B2FD-3FDB19B8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35296"/>
                <a:ext cx="12039599" cy="5289974"/>
              </a:xfrm>
              <a:prstGeom prst="rect">
                <a:avLst/>
              </a:prstGeom>
              <a:blipFill>
                <a:blip r:embed="rId2"/>
                <a:stretch>
                  <a:fillRect l="-557" t="-576" b="-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38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21947-4064-D6BA-0AB7-EB825A382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F21037-2E95-809A-5AB7-AA1544D3EBBF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DEECDA-4F4C-1106-3D99-4F551FFB2CD6}"/>
                  </a:ext>
                </a:extLst>
              </p:cNvPr>
              <p:cNvSpPr txBox="1"/>
              <p:nvPr/>
            </p:nvSpPr>
            <p:spPr>
              <a:xfrm>
                <a:off x="104776" y="182429"/>
                <a:ext cx="11363324" cy="3495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improvement 11.5 Optimal Adaptive Control for DT Systems 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Introduction of a Second “Actor” Neural Network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For policy update is in LQR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(11.5−26)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Which requires full knowledge of the dynamics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actor NN 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Introduce a second neural network for the control policy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76606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(11.5−27)</m:t>
                      </m:r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76606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DEECDA-4F4C-1106-3D99-4F551FFB2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6" y="182429"/>
                <a:ext cx="11363324" cy="3495829"/>
              </a:xfrm>
              <a:prstGeom prst="rect">
                <a:avLst/>
              </a:prstGeom>
              <a:blipFill>
                <a:blip r:embed="rId2"/>
                <a:stretch>
                  <a:fillRect l="-536" t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7F2F367-B4D6-4BE2-52A0-FBA23DC0F44C}"/>
              </a:ext>
            </a:extLst>
          </p:cNvPr>
          <p:cNvSpPr txBox="1"/>
          <p:nvPr/>
        </p:nvSpPr>
        <p:spPr>
          <a:xfrm>
            <a:off x="638175" y="6229350"/>
            <a:ext cx="26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967B9-8B94-B2AD-5615-97974F2DA153}"/>
                  </a:ext>
                </a:extLst>
              </p:cNvPr>
              <p:cNvSpPr txBox="1"/>
              <p:nvPr/>
            </p:nvSpPr>
            <p:spPr>
              <a:xfrm>
                <a:off x="-901187" y="3483538"/>
                <a:ext cx="11715749" cy="3032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420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Using a gradient descent method for tuning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4206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𝛽𝜎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(11.5-28)</a:t>
                </a:r>
              </a:p>
              <a:p>
                <a:pPr marL="124206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&gt;  0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: tuning parameter</a:t>
                </a:r>
              </a:p>
              <a:p>
                <a:pPr marL="124206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4206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e.g.,  in LQR, </a:t>
                </a:r>
              </a:p>
              <a:p>
                <a:pPr marL="124206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the basis function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</a:p>
              <a:p>
                <a:pPr marL="12420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3967B9-8B94-B2AD-5615-97974F2DA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187" y="3483538"/>
                <a:ext cx="11715749" cy="3032818"/>
              </a:xfrm>
              <a:prstGeom prst="rect">
                <a:avLst/>
              </a:prstGeom>
              <a:blipFill>
                <a:blip r:embed="rId3"/>
                <a:stretch>
                  <a:fillRect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7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DCE94-9C3B-2C28-7117-69334568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5EA44C4-45F1-9E4E-9799-A6BEE6C50D2B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6C8A26F-DD71-FB07-1A77-0EDFAA14688B}"/>
              </a:ext>
            </a:extLst>
          </p:cNvPr>
          <p:cNvSpPr txBox="1"/>
          <p:nvPr/>
        </p:nvSpPr>
        <p:spPr>
          <a:xfrm>
            <a:off x="-532534" y="9588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1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Review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F8896-C9B5-FF22-C091-58DBDED5EE1B}"/>
                  </a:ext>
                </a:extLst>
              </p:cNvPr>
              <p:cNvSpPr txBox="1"/>
              <p:nvPr/>
            </p:nvSpPr>
            <p:spPr>
              <a:xfrm>
                <a:off x="94592" y="799386"/>
                <a:ext cx="11361683" cy="4752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2700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MDP (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set of states, actions (control), transition probability, cost function</a:t>
                </a:r>
              </a:p>
              <a:p>
                <a:pPr indent="127000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- reward :</a:t>
                </a:r>
              </a:p>
              <a:p>
                <a:pPr indent="127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immediate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stage cost at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27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cumulative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sup>
                    </m:sSubSup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begChr m:val="["/>
                        <m:endChr m:val="}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spcAft>
                    <a:spcPts val="800"/>
                  </a:spcAft>
                  <a:buFontTx/>
                  <a:buChar char="-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Performance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Performance index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(11.2−1)  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0≤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&lt;1: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discount factor.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The Value function of a policy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}                    (11.2−3)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27000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</a:t>
                </a:r>
                <a:r>
                  <a:rPr lang="en-US" altLang="ko-KR" dirty="0"/>
                  <a:t>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ko-KR" altLang="ko-KR" dirty="0"/>
              </a:p>
              <a:p>
                <a:pPr indent="127000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{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}  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                   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 (11.2−4)</m:t>
                            </m:r>
                          </m:e>
                        </m:func>
                      </m:e>
                    </m:func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F8896-C9B5-FF22-C091-58DBDED5E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2" y="799386"/>
                <a:ext cx="11361683" cy="4752327"/>
              </a:xfrm>
              <a:prstGeom prst="rect">
                <a:avLst/>
              </a:prstGeom>
              <a:blipFill>
                <a:blip r:embed="rId2"/>
                <a:stretch>
                  <a:fillRect l="-590" t="-641" b="-117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87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28C51-B6D2-64E4-8719-6F697F66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9EF597D-F843-4D73-7B2C-8081FD0D12E1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8D5B8-ED45-929A-7BAF-17E768C3959C}"/>
                  </a:ext>
                </a:extLst>
              </p:cNvPr>
              <p:cNvSpPr txBox="1"/>
              <p:nvPr/>
            </p:nvSpPr>
            <p:spPr>
              <a:xfrm>
                <a:off x="76200" y="207397"/>
                <a:ext cx="11567653" cy="3694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 11.5-1 DT-Optimal Adaptive Control of Power System Using Value Iteration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Model is known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CT Model :  </a:t>
                </a:r>
                <a:r>
                  <a:rPr lang="en-US" altLang="ko-KR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DT Model with zero-order hold with a sample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LQR: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DT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𝐷𝐴𝑅𝐸</m:t>
                        </m:r>
                      </m:sub>
                    </m:sSub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System matrix unknown but the input matrix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known: 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Critic NN: Since the value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4×4</m:t>
                        </m:r>
                      </m:sup>
                    </m:s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 to the </a:t>
                </a:r>
                <a:r>
                  <a:rPr lang="en-US" altLang="ko-KR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Riccati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equation, as the basis functions (11.5-16) select </a:t>
                </a:r>
                <a:r>
                  <a:rPr lang="en-US" altLang="ko-KR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quadratic polynomial vectors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+1)/2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10 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38D5B8-ED45-929A-7BAF-17E768C39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7397"/>
                <a:ext cx="11567653" cy="3694153"/>
              </a:xfrm>
              <a:prstGeom prst="rect">
                <a:avLst/>
              </a:prstGeom>
              <a:blipFill>
                <a:blip r:embed="rId2"/>
                <a:stretch>
                  <a:fillRect l="-580" t="-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08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0E1FE-B6CC-6CDF-2751-7E7921A1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4A2F4B-BD58-509A-B633-734E571DD8A5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6FFD5-3934-08B9-D560-0B657C8CD494}"/>
                  </a:ext>
                </a:extLst>
              </p:cNvPr>
              <p:cNvSpPr txBox="1"/>
              <p:nvPr/>
            </p:nvSpPr>
            <p:spPr>
              <a:xfrm>
                <a:off x="76200" y="207397"/>
                <a:ext cx="11567653" cy="627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Ex. 11.5-1 DT-Optimal Adaptive Control of Power System Using Value Iteration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Model is known 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CT Model :  </a:t>
                </a:r>
                <a:r>
                  <a:rPr lang="en-US" altLang="ko-KR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DT Model with zero-order hold with a sample time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=0.01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LQR: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- DT ARE: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𝐷𝐴𝑅𝐸</m:t>
                        </m:r>
                      </m:sub>
                    </m:sSub>
                  </m:oMath>
                </a14:m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System matrix unknown but the input matrix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known: 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Critic NN: Since the value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4×4</m:t>
                        </m:r>
                      </m:sup>
                    </m:sSup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solution to the </a:t>
                </a:r>
                <a:r>
                  <a:rPr lang="en-US" altLang="ko-KR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Riccati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equation, as the basis functions (11.5-16) select </a:t>
                </a:r>
                <a:r>
                  <a:rPr lang="en-US" altLang="ko-KR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quadratic polynomial vectors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+1)/2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10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Polynomial vectors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…    </m:t>
                            </m:r>
                            <m:sSubSup>
                              <m:sSubSup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</a:t>
                </a:r>
                <a:r>
                  <a:rPr lang="en-US" altLang="ko-KR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Actoror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NN as the basis function (11.5-27), 4 vectors are selected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basis for actor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Data collection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In (11.5-21),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collecting 15 points of data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a least-square problem for the critic weights is solved for each 0.15 sec. Then actor NN parameters are updated (11.5-28).   %%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%%% </a:t>
                </a:r>
                <a:r>
                  <a:rPr lang="en-US" altLang="ko-KR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Comments: in this example all the states are measured…  </a:t>
                </a: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	%%%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6FFD5-3934-08B9-D560-0B657C8CD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07397"/>
                <a:ext cx="11567653" cy="6274218"/>
              </a:xfrm>
              <a:prstGeom prst="rect">
                <a:avLst/>
              </a:prstGeom>
              <a:blipFill>
                <a:blip r:embed="rId2"/>
                <a:stretch>
                  <a:fillRect l="-580" t="-486" b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15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F2BAC-2472-8C87-BC86-6CD07657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591B11C-9711-EA82-0F5D-12C33A1B0C9A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7693DC-59E5-2EDF-5E64-8B83E963B424}"/>
              </a:ext>
            </a:extLst>
          </p:cNvPr>
          <p:cNvSpPr txBox="1"/>
          <p:nvPr/>
        </p:nvSpPr>
        <p:spPr>
          <a:xfrm>
            <a:off x="76200" y="207397"/>
            <a:ext cx="11567653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1"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Ex. 11.5-1 DT-Optimal Adaptive Control of Power System Using Value Iteration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Results </a:t>
            </a:r>
          </a:p>
          <a:p>
            <a:pPr lvl="0" latinLnBrk="1"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System matrix is known, P DARE solution </a:t>
            </a:r>
            <a:b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endParaRPr lang="en-US" altLang="ko-KR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latinLnBrk="1">
              <a:spcAft>
                <a:spcPts val="800"/>
              </a:spcAft>
            </a:pPr>
            <a:r>
              <a:rPr lang="en-US" altLang="ko-KR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7FACD-EB5B-2DF2-A640-973FABABC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7" y="1479540"/>
            <a:ext cx="6124575" cy="1781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1B5EA9-CAC9-B14C-71F2-A61F9B48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72" y="1323308"/>
            <a:ext cx="5102116" cy="42113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E6B7C-FF99-5D06-DAA1-6944E9B9EA3B}"/>
                  </a:ext>
                </a:extLst>
              </p:cNvPr>
              <p:cNvSpPr txBox="1"/>
              <p:nvPr/>
            </p:nvSpPr>
            <p:spPr>
              <a:xfrm>
                <a:off x="7346731" y="5623035"/>
                <a:ext cx="4677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Trajectories of each elements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𝐷𝐴𝑅𝐸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E6B7C-FF99-5D06-DAA1-6944E9B9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731" y="5623035"/>
                <a:ext cx="4677499" cy="369332"/>
              </a:xfrm>
              <a:prstGeom prst="rect">
                <a:avLst/>
              </a:prstGeom>
              <a:blipFill>
                <a:blip r:embed="rId4"/>
                <a:stretch>
                  <a:fillRect l="-1043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ED96F5E-962B-C5FA-A9E3-590498EE7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97" y="3969376"/>
            <a:ext cx="6257925" cy="1838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800BFE-2C61-E164-0EAE-6C55BEBB0AE4}"/>
                  </a:ext>
                </a:extLst>
              </p:cNvPr>
              <p:cNvSpPr txBox="1"/>
              <p:nvPr/>
            </p:nvSpPr>
            <p:spPr>
              <a:xfrm>
                <a:off x="399393" y="3416947"/>
                <a:ext cx="4075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System matrix is unknown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𝑐𝑟𝑖𝑡𝑖𝑐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800BFE-2C61-E164-0EAE-6C55BEBB0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93" y="3416947"/>
                <a:ext cx="4075859" cy="369332"/>
              </a:xfrm>
              <a:prstGeom prst="rect">
                <a:avLst/>
              </a:prstGeom>
              <a:blipFill>
                <a:blip r:embed="rId6"/>
                <a:stretch>
                  <a:fillRect l="-134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05CA9D-ED26-D826-A4D9-F8B65E4FDA0A}"/>
              </a:ext>
            </a:extLst>
          </p:cNvPr>
          <p:cNvSpPr txBox="1"/>
          <p:nvPr/>
        </p:nvSpPr>
        <p:spPr>
          <a:xfrm>
            <a:off x="399393" y="6127531"/>
            <a:ext cx="438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Looks good to estimate the value ?  ….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5AE35-4DA0-0C36-5A69-E1BC3679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48004FC-F178-CA8C-B43D-1DE21113AFE7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0CED24-BB80-A308-4E04-403E6680C707}"/>
              </a:ext>
            </a:extLst>
          </p:cNvPr>
          <p:cNvSpPr txBox="1"/>
          <p:nvPr/>
        </p:nvSpPr>
        <p:spPr>
          <a:xfrm>
            <a:off x="-532534" y="9588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1">
              <a:spcAft>
                <a:spcPts val="800"/>
              </a:spcAft>
            </a:pP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Review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8C385A-03CC-094B-B1D1-95681D965420}"/>
                  </a:ext>
                </a:extLst>
              </p:cNvPr>
              <p:cNvSpPr txBox="1"/>
              <p:nvPr/>
            </p:nvSpPr>
            <p:spPr>
              <a:xfrm>
                <a:off x="115612" y="616328"/>
                <a:ext cx="11361683" cy="6338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Dynamic Programming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optimal value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[ 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)}]    </m:t>
                          </m:r>
                        </m:e>
                      </m:func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backward offline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1) ergodic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sz="1800" b="1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every MDP has a stationary deterministic optimal policy, </a:t>
                </a:r>
                <a:endParaRPr lang="en-US" altLang="ko-KR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sSubSup>
                              <m:sSubSupPr>
                                <m:ctrlPr>
                                  <a:rPr lang="ko-KR" altLang="ko-KR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)}]                           </m:t>
                        </m:r>
                        <m:r>
                          <a:rPr lang="en-US" altLang="ko-KR" sz="1800" b="0" i="1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                      </m:t>
                        </m:r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   (11.2−13)    </m:t>
                        </m:r>
                      </m:e>
                    </m:func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2)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derive forward-in-time, 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time horizon </a:t>
                </a:r>
                <a14:m>
                  <m:oMath xmlns:m="http://schemas.openxmlformats.org/officeDocument/2006/math">
                    <m:r>
                      <a:rPr lang="en-US" altLang="ko-KR" sz="18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altLang="ko-KR" sz="18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−→∞</m:t>
                    </m:r>
                  </m:oMath>
                </a14:m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value function satisfies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(Bellman equation)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790700" indent="1905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/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(11.2− 17)  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The Bellman optimality equation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790700" indent="19050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𝑥𝑥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(11.2− 19)  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790700" indent="190500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790700" indent="19050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b="1" i="1" kern="100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altLang="ko-KR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ko-KR" altLang="ko-KR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b="1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ko-KR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𝒎𝒊𝒏</m:t>
                              </m:r>
                            </m:e>
                            <m:lim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ko-KR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ko-KR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sSup>
                                    <m:sSupPr>
                                      <m:ctrlPr>
                                        <a:rPr lang="ko-KR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sup>
                              </m:sSub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ko-KR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𝒙𝒙</m:t>
                                      </m:r>
                                    </m:sub>
                                    <m:sup>
                                      <m:r>
                                        <a:rPr lang="en-US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</m:sup>
                                  </m:sSubSup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b="1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𝜸</m:t>
                                  </m:r>
                                  <m:sSup>
                                    <m:sSupPr>
                                      <m:ctrlPr>
                                        <a:rPr lang="ko-KR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𝑽</m:t>
                                      </m:r>
                                    </m:e>
                                    <m:sup>
                                      <m:r>
                                        <a:rPr lang="en-US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ko-KR" altLang="ko-KR" sz="1800" b="1" i="1" kern="100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sz="1800" b="1" i="1" kern="1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b="1" i="1" kern="1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1" i="1" kern="100"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                        (</m:t>
                              </m:r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𝟏𝟏</m:t>
                              </m:r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𝟐𝟎</m:t>
                              </m:r>
                              <m:r>
                                <a:rPr lang="en-US" altLang="ko-KR" sz="1800" b="1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ko-KR" altLang="ko-KR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8C385A-03CC-094B-B1D1-95681D96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12" y="616328"/>
                <a:ext cx="11361683" cy="6338338"/>
              </a:xfrm>
              <a:prstGeom prst="rect">
                <a:avLst/>
              </a:prstGeom>
              <a:blipFill>
                <a:blip r:embed="rId2"/>
                <a:stretch>
                  <a:fillRect l="-376" t="-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B40A8F5-4657-06A5-466F-0CBAEE614CAA}"/>
              </a:ext>
            </a:extLst>
          </p:cNvPr>
          <p:cNvSpPr txBox="1"/>
          <p:nvPr/>
        </p:nvSpPr>
        <p:spPr>
          <a:xfrm>
            <a:off x="536029" y="5612523"/>
            <a:ext cx="168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If ergodic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4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10D3C-DF63-A57F-EB16-913EDB2DA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AEFFFD-CA55-B83E-EF3B-338121FF4EB2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EC412CE-7D1E-FE7B-77CA-E27C6E620026}"/>
              </a:ext>
            </a:extLst>
          </p:cNvPr>
          <p:cNvSpPr txBox="1"/>
          <p:nvPr/>
        </p:nvSpPr>
        <p:spPr>
          <a:xfrm>
            <a:off x="-532534" y="9588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11.3 Policy Evaluation and Policy Improvement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ED49D0-3F99-6B09-71B9-F6DBD30BFA9A}"/>
                  </a:ext>
                </a:extLst>
              </p:cNvPr>
              <p:cNvSpPr txBox="1"/>
              <p:nvPr/>
            </p:nvSpPr>
            <p:spPr>
              <a:xfrm>
                <a:off x="-77931" y="820408"/>
                <a:ext cx="11996662" cy="4582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9875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evaluation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by Bellman equation: critic agent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137920" indent="38608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b>
                        <m:sup/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], ∀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⊂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(11.3.2)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27940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improvement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actor agent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], ∀ 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⊂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          (11.3.3)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1016000" indent="508000" latinLnBrk="1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First fixed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calculate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%%</a:t>
                </a:r>
                <a:endParaRPr lang="en-US" altLang="ko-KR" sz="1800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if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𝑃𝑥</m:t>
                    </m:r>
                    <m:r>
                      <a:rPr lang="en-US" altLang="ko-KR" b="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</m:t>
                    </m:r>
                  </m:oMath>
                </a14:m>
                <a:r>
                  <a:rPr lang="en-US" altLang="ko-KR" sz="1800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then find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ko-KR" sz="1800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matrix(how?). Even worse </a:t>
                </a: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𝑽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ko-KR" sz="1800" b="1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not known structure how to find? </a:t>
                </a:r>
                <a:r>
                  <a:rPr lang="en-US" altLang="ko-KR" sz="1800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ED49D0-3F99-6B09-71B9-F6DBD30B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931" y="820408"/>
                <a:ext cx="11996662" cy="4582986"/>
              </a:xfrm>
              <a:prstGeom prst="rect">
                <a:avLst/>
              </a:prstGeom>
              <a:blipFill>
                <a:blip r:embed="rId2"/>
                <a:stretch>
                  <a:fillRect l="-407" t="-7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BF43387-E1C1-2099-114E-1AF0EF2E55D8}"/>
              </a:ext>
            </a:extLst>
          </p:cNvPr>
          <p:cNvSpPr txBox="1"/>
          <p:nvPr/>
        </p:nvSpPr>
        <p:spPr>
          <a:xfrm>
            <a:off x="105104" y="4204137"/>
            <a:ext cx="9953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Two methods</a:t>
            </a:r>
          </a:p>
          <a:p>
            <a:endParaRPr lang="en-US" altLang="ko-KR" dirty="0"/>
          </a:p>
          <a:p>
            <a:r>
              <a:rPr lang="en-US" altLang="ko-KR" dirty="0"/>
              <a:t> 1) Policy Iteration(PI)</a:t>
            </a:r>
          </a:p>
          <a:p>
            <a:endParaRPr lang="en-US" altLang="ko-KR" dirty="0"/>
          </a:p>
          <a:p>
            <a:r>
              <a:rPr lang="en-US" altLang="ko-KR" dirty="0"/>
              <a:t> 2) Value Iteration (VI) 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758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554B6-7AD2-2A23-D03E-49E1937C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012DC3-1EC9-CB9A-D861-76E3138620C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6AB923-ADCE-7076-8489-8140C509228B}"/>
              </a:ext>
            </a:extLst>
          </p:cNvPr>
          <p:cNvSpPr txBox="1"/>
          <p:nvPr/>
        </p:nvSpPr>
        <p:spPr>
          <a:xfrm>
            <a:off x="-532534" y="95889"/>
            <a:ext cx="610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11.3 Policy Evaluation and Policy Improvement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90CFC8-26A5-CD3F-BA70-672F9FB52F0D}"/>
                  </a:ext>
                </a:extLst>
              </p:cNvPr>
              <p:cNvSpPr txBox="1"/>
              <p:nvPr/>
            </p:nvSpPr>
            <p:spPr>
              <a:xfrm>
                <a:off x="164076" y="853896"/>
                <a:ext cx="11632621" cy="30734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Iteration (PI) Algorithm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 startAt="2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Policy evaluation (value update)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], 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(11.3.−4)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3) Policy improvement (policy update)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sSubSup>
                                  <m:sSub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p>
                                </m:sSub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], ∀ 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⊂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                                               (11.3.−5)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(11.3.-4) it is a fixed-point equation for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(∙)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                               %%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90CFC8-26A5-CD3F-BA70-672F9FB52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76" y="853896"/>
                <a:ext cx="11632621" cy="3073405"/>
              </a:xfrm>
              <a:prstGeom prst="rect">
                <a:avLst/>
              </a:prstGeom>
              <a:blipFill>
                <a:blip r:embed="rId2"/>
                <a:stretch>
                  <a:fillRect l="-577" t="-992" b="-8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8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9EF29-78C9-8F48-4195-78206522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EC14658-AE4F-03C4-D3B4-142ECD4473A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CB0DD-BB79-3FD1-B402-09CD6761DC69}"/>
                  </a:ext>
                </a:extLst>
              </p:cNvPr>
              <p:cNvSpPr txBox="1"/>
              <p:nvPr/>
            </p:nvSpPr>
            <p:spPr>
              <a:xfrm>
                <a:off x="187036" y="89982"/>
                <a:ext cx="11305310" cy="5249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Iteration (VI) algorithm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Initialize. Do for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until convergence.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Value update: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], ∀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(11.3.−10)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Policy improvement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1732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fName>
                            <m:e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p>
                                  </m:sSub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], ∀ 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⊂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    (11.3.−11)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a)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(11.3-10) is iteratively solved. Under mild condition, it is a contraction map so that it will be convergent.                                                      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b) To get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several trajectory at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should be done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%%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8CB0DD-BB79-3FD1-B402-09CD6761D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" y="89982"/>
                <a:ext cx="11305310" cy="5249707"/>
              </a:xfrm>
              <a:prstGeom prst="rect">
                <a:avLst/>
              </a:prstGeom>
              <a:blipFill>
                <a:blip r:embed="rId2"/>
                <a:stretch>
                  <a:fillRect l="-593" t="-697" b="-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47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74350-5BD9-B6FA-9BB3-DB7F2EE1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6FC1AE-5AD0-BA72-C121-231BBCF198E2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DD0C71-E072-C57C-B481-539E29E9EE8F}"/>
                  </a:ext>
                </a:extLst>
              </p:cNvPr>
              <p:cNvSpPr txBox="1"/>
              <p:nvPr/>
            </p:nvSpPr>
            <p:spPr>
              <a:xfrm>
                <a:off x="162790" y="194681"/>
                <a:ext cx="11533909" cy="4627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Q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Define the optimal Q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Q</m:t>
                          </m:r>
                        </m:e>
                        <m:sup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x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altLang="ko-KR" sz="1800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						     (11.3.- 7)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13716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In (11.2-13) The optimal Value function is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492760" indent="103124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[ </m:t>
                            </m:r>
                            <m:sSubSup>
                              <m:sSubSupPr>
                                <m:ctrlPr>
                                  <a:rPr lang="ko-KR" altLang="ko-KR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</m:e>
                        </m:nary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)}]                              </m:t>
                        </m:r>
                        <m:r>
                          <a:rPr lang="en-US" altLang="ko-KR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</m:t>
                        </m:r>
                        <m:r>
                          <a:rPr lang="en-US" altLang="ko-KR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              (11.2−13)</m:t>
                        </m:r>
                      </m:e>
                    </m:func>
                  </m:oMath>
                </a14:m>
                <a:r>
                  <a:rPr lang="en-US" altLang="ko-KR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%%</a:t>
                </a:r>
                <a:endParaRPr lang="ko-KR" altLang="ko-KR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- Here the value function is a function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however the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 is a function of two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69875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1,2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3,4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∈[ −1 ,1]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</a:t>
                </a:r>
              </a:p>
              <a:p>
                <a:pPr marL="269875" latinLnBrk="1">
                  <a:lnSpc>
                    <a:spcPct val="150000"/>
                  </a:lnSpc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DD0C71-E072-C57C-B481-539E29E9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90" y="194681"/>
                <a:ext cx="11533909" cy="4627549"/>
              </a:xfrm>
              <a:prstGeom prst="rect">
                <a:avLst/>
              </a:prstGeom>
              <a:blipFill>
                <a:blip r:embed="rId2"/>
                <a:stretch>
                  <a:fillRect l="-476" t="-7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949BAA-4485-EFFF-4548-C6E8AA65D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59847"/>
              </p:ext>
            </p:extLst>
          </p:nvPr>
        </p:nvGraphicFramePr>
        <p:xfrm>
          <a:off x="742769" y="4744489"/>
          <a:ext cx="3179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924">
                  <a:extLst>
                    <a:ext uri="{9D8B030D-6E8A-4147-A177-3AD203B41FA5}">
                      <a16:colId xmlns:a16="http://schemas.microsoft.com/office/drawing/2014/main" val="831407593"/>
                    </a:ext>
                  </a:extLst>
                </a:gridCol>
                <a:gridCol w="635924">
                  <a:extLst>
                    <a:ext uri="{9D8B030D-6E8A-4147-A177-3AD203B41FA5}">
                      <a16:colId xmlns:a16="http://schemas.microsoft.com/office/drawing/2014/main" val="3222474541"/>
                    </a:ext>
                  </a:extLst>
                </a:gridCol>
                <a:gridCol w="635924">
                  <a:extLst>
                    <a:ext uri="{9D8B030D-6E8A-4147-A177-3AD203B41FA5}">
                      <a16:colId xmlns:a16="http://schemas.microsoft.com/office/drawing/2014/main" val="3740628541"/>
                    </a:ext>
                  </a:extLst>
                </a:gridCol>
                <a:gridCol w="635924">
                  <a:extLst>
                    <a:ext uri="{9D8B030D-6E8A-4147-A177-3AD203B41FA5}">
                      <a16:colId xmlns:a16="http://schemas.microsoft.com/office/drawing/2014/main" val="496332339"/>
                    </a:ext>
                  </a:extLst>
                </a:gridCol>
                <a:gridCol w="635924">
                  <a:extLst>
                    <a:ext uri="{9D8B030D-6E8A-4147-A177-3AD203B41FA5}">
                      <a16:colId xmlns:a16="http://schemas.microsoft.com/office/drawing/2014/main" val="401509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(2,4)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49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Q1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28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87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3804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688F41-B3AA-3AFE-D31F-E6151C19A110}"/>
              </a:ext>
            </a:extLst>
          </p:cNvPr>
          <p:cNvSpPr txBox="1"/>
          <p:nvPr/>
        </p:nvSpPr>
        <p:spPr>
          <a:xfrm>
            <a:off x="742769" y="4375157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Q(</a:t>
            </a:r>
            <a:r>
              <a:rPr lang="en-US" altLang="ko-KR" dirty="0" err="1"/>
              <a:t>x,u</a:t>
            </a:r>
            <a:r>
              <a:rPr lang="en-US" altLang="ko-KR" dirty="0"/>
              <a:t>) table</a:t>
            </a:r>
            <a:endParaRPr lang="ko-KR" altLang="en-US" dirty="0"/>
          </a:p>
        </p:txBody>
      </p:sp>
      <p:pic>
        <p:nvPicPr>
          <p:cNvPr id="1026" name="Picture 2" descr="How to Make a Math Maze — Do you maze?">
            <a:extLst>
              <a:ext uri="{FF2B5EF4-FFF2-40B4-BE49-F238E27FC236}">
                <a16:creationId xmlns:a16="http://schemas.microsoft.com/office/drawing/2014/main" id="{C0C286CA-46F5-2773-BECA-B27B3045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465" y="4017579"/>
            <a:ext cx="2840421" cy="284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BFE57E-D790-1C20-B371-B7F00425D0F9}"/>
              </a:ext>
            </a:extLst>
          </p:cNvPr>
          <p:cNvSpPr txBox="1"/>
          <p:nvPr/>
        </p:nvSpPr>
        <p:spPr>
          <a:xfrm>
            <a:off x="8701886" y="4822230"/>
            <a:ext cx="20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Construct Q(</a:t>
            </a:r>
            <a:r>
              <a:rPr lang="en-US" altLang="ko-KR" dirty="0" err="1"/>
              <a:t>x,u</a:t>
            </a:r>
            <a:r>
              <a:rPr lang="en-US" altLang="ko-KR" dirty="0"/>
              <a:t>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20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D90F-FA3D-E140-AC9B-45C582700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051376-19E3-1D3F-869B-9DB6989F0969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750AFF-911D-E6E9-81A5-C40DB8CE30F9}"/>
                  </a:ext>
                </a:extLst>
              </p:cNvPr>
              <p:cNvSpPr txBox="1"/>
              <p:nvPr/>
            </p:nvSpPr>
            <p:spPr>
              <a:xfrm>
                <a:off x="228600" y="0"/>
                <a:ext cx="11211791" cy="6525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</a:p>
              <a:p>
                <a:pPr marL="342900" lvl="0" indent="-342900" latinLnBrk="1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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Bellman optimality in terms of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82800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(11.3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28)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82800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𝑎𝑟𝑔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(11.3−29)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In addition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2794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𝛾</m:t>
                        </m:r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(11.3−30)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indent="2794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If infinite horizon,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(11.3 - 38)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which is a Bellman equation. If given a fixed policy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Q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π</m:t>
                        </m:r>
                      </m:sup>
                    </m:s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u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(11.3−40)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So the Bellman optimality equation for the Q function is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016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b="1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ko-KR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ko-KR" sz="1800" b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lang="en-US" altLang="ko-KR" sz="18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sup>
                            </m:sSubSup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𝜸</m:t>
                            </m:r>
                            <m:sSup>
                              <m:s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𝝅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b="1" kern="100" dirty="0">
                  <a:solidFill>
                    <a:srgbClr val="FF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:r>
                  <a:rPr lang="en-US" altLang="ko-KR" sz="1800" b="1" kern="100" dirty="0">
                    <a:solidFill>
                      <a:srgbClr val="FF0000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1800" b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ko-KR" sz="1800" b="1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sSup>
                              <m:s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sup>
                            </m:sSubSup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b="1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𝜸</m:t>
                            </m:r>
                            <m:func>
                              <m:funcPr>
                                <m:ctrlPr>
                                  <a:rPr lang="ko-KR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𝒎𝒊𝒏</m:t>
                                    </m:r>
                                  </m:e>
                                  <m:lim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</m:fName>
                              <m:e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𝒖</m:t>
                                    </m:r>
                                  </m:e>
                                  <m:sup>
                                    <m:r>
                                      <a:rPr lang="en-US" altLang="ko-KR" sz="1800" b="1" i="1" kern="10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b="1" i="1" kern="10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(11.3−42)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750AFF-911D-E6E9-81A5-C40DB8CE3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0"/>
                <a:ext cx="11211791" cy="6525633"/>
              </a:xfrm>
              <a:prstGeom prst="rect">
                <a:avLst/>
              </a:prstGeom>
              <a:blipFill>
                <a:blip r:embed="rId2"/>
                <a:stretch>
                  <a:fillRect l="-489" b="-84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66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B0424-E621-C8D3-D459-1D8736C10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05E64F5-4EEE-CA56-7D24-DD89DE177814}"/>
              </a:ext>
            </a:extLst>
          </p:cNvPr>
          <p:cNvCxnSpPr/>
          <p:nvPr/>
        </p:nvCxnSpPr>
        <p:spPr>
          <a:xfrm>
            <a:off x="0" y="540774"/>
            <a:ext cx="12192000" cy="0"/>
          </a:xfrm>
          <a:prstGeom prst="line">
            <a:avLst/>
          </a:prstGeom>
          <a:ln w="254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C2689F-9369-CF0C-F648-082BFF515D97}"/>
                  </a:ext>
                </a:extLst>
              </p:cNvPr>
              <p:cNvSpPr txBox="1"/>
              <p:nvPr/>
            </p:nvSpPr>
            <p:spPr>
              <a:xfrm>
                <a:off x="207819" y="125595"/>
                <a:ext cx="11222182" cy="640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11.3 Policy Evaluation and Policy Improvement</a:t>
                </a:r>
              </a:p>
              <a:p>
                <a:pPr lvl="0" latinLnBrk="1">
                  <a:spcAft>
                    <a:spcPts val="800"/>
                  </a:spcAft>
                </a:pP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PI using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-Policy evaluation (value update)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indent="4572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</m:sSub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(11.3−43)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- Policy Improvement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24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(11.3−44)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Wingdings" panose="05000000000000000000" pitchFamily="2" charset="2"/>
                  <a:buChar char="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VI using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function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-Value update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574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(11.3−45)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- Policy Improvement</a:t>
                </a: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(11.3−46)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588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 Combining both steps of VI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473200" indent="558800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Sup>
                                    <m:sSub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min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fName>
                                <m:e>
                                  <m:sSub>
                                    <m:sSub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US" altLang="ko-KR" sz="1800" b="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(11.3−47)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C2689F-9369-CF0C-F648-082BFF51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9" y="125595"/>
                <a:ext cx="11222182" cy="6406241"/>
              </a:xfrm>
              <a:prstGeom prst="rect">
                <a:avLst/>
              </a:prstGeom>
              <a:blipFill>
                <a:blip r:embed="rId2"/>
                <a:stretch>
                  <a:fillRect l="-435" t="-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75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2510</Words>
  <Application>Microsoft Office PowerPoint</Application>
  <PresentationFormat>와이드스크린</PresentationFormat>
  <Paragraphs>317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6</cp:revision>
  <dcterms:created xsi:type="dcterms:W3CDTF">2025-03-04T02:26:54Z</dcterms:created>
  <dcterms:modified xsi:type="dcterms:W3CDTF">2025-03-10T05:51:48Z</dcterms:modified>
</cp:coreProperties>
</file>