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sldIdLst>
    <p:sldId id="305" r:id="rId4"/>
    <p:sldId id="304" r:id="rId5"/>
    <p:sldId id="306" r:id="rId6"/>
    <p:sldId id="307" r:id="rId7"/>
    <p:sldId id="272" r:id="rId8"/>
    <p:sldId id="296" r:id="rId9"/>
    <p:sldId id="308" r:id="rId10"/>
    <p:sldId id="309" r:id="rId11"/>
    <p:sldId id="310" r:id="rId12"/>
    <p:sldId id="297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23" autoAdjust="0"/>
    <p:restoredTop sz="94312" autoAdjust="0"/>
  </p:normalViewPr>
  <p:slideViewPr>
    <p:cSldViewPr>
      <p:cViewPr>
        <p:scale>
          <a:sx n="110" d="100"/>
          <a:sy n="110" d="100"/>
        </p:scale>
        <p:origin x="-778" y="43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889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2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9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5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5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99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01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48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8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70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7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4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70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31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8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69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8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8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6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7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56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1412776"/>
            <a:ext cx="532859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         </a:t>
            </a:r>
            <a:r>
              <a:rPr lang="en-US" altLang="ko-KR" sz="2000" b="1" dirty="0" smtClean="0"/>
              <a:t> Optimal Control 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   - continuous system -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endParaRPr lang="en-US" altLang="ko-KR" dirty="0"/>
          </a:p>
          <a:p>
            <a:r>
              <a:rPr lang="en-US" altLang="ko-KR" dirty="0" smtClean="0"/>
              <a:t>             </a:t>
            </a:r>
            <a:r>
              <a:rPr lang="en-US" altLang="ko-KR" dirty="0" smtClean="0"/>
              <a:t>   - </a:t>
            </a:r>
            <a:r>
              <a:rPr lang="en-US" altLang="ko-KR" dirty="0" smtClean="0"/>
              <a:t>June 2022 – 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Prof. </a:t>
            </a:r>
            <a:r>
              <a:rPr lang="en-US" altLang="ko-KR" dirty="0" err="1" smtClean="0"/>
              <a:t>Seungnam</a:t>
            </a:r>
            <a:r>
              <a:rPr lang="en-US" altLang="ko-KR" dirty="0" smtClean="0"/>
              <a:t> Kim  in ASTU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8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3918" y="769605"/>
                <a:ext cx="7776864" cy="3784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/>
              </a:p>
              <a:p>
                <a:r>
                  <a:rPr lang="en-US" altLang="ko-KR" sz="1400" dirty="0"/>
                  <a:t>A.2) Continuous </a:t>
                </a:r>
                <a:r>
                  <a:rPr lang="en-US" altLang="ko-KR" sz="1400" dirty="0" err="1"/>
                  <a:t>Lyapunov</a:t>
                </a:r>
                <a:r>
                  <a:rPr lang="en-US" altLang="ko-KR" sz="1400" dirty="0"/>
                  <a:t> equation  </a:t>
                </a:r>
                <a:endParaRPr lang="en-US" altLang="ko-KR" sz="1400" dirty="0" smtClean="0"/>
              </a:p>
              <a:p>
                <a:endParaRPr lang="ko-KR" altLang="ko-KR" sz="1400" dirty="0"/>
              </a:p>
              <a:p>
                <a:r>
                  <a:rPr lang="en-US" altLang="ko-KR" sz="1400" dirty="0"/>
                  <a:t>The solution to the equation (3.3-9) is 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/>
                        <m:t>S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t</m:t>
                          </m:r>
                        </m:e>
                      </m:d>
                      <m:r>
                        <a:rPr lang="en-US" altLang="ko-KR" sz="1400" i="1"/>
                        <m:t>=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ko-KR" altLang="ko-KR" sz="1400" i="1"/>
                              </m:ctrlPr>
                            </m:sSupPr>
                            <m:e>
                              <m:r>
                                <a:rPr lang="en-US" altLang="ko-KR" sz="1400" i="1"/>
                                <m:t>𝐴</m:t>
                              </m:r>
                            </m:e>
                            <m:sup>
                              <m:r>
                                <a:rPr lang="en-US" altLang="ko-KR" sz="1400" i="1"/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ko-KR" altLang="ko-KR" sz="1400" i="1"/>
                              </m:ctrlPr>
                            </m:dPr>
                            <m:e>
                              <m:r>
                                <a:rPr lang="en-US" altLang="ko-KR" sz="1400" i="1"/>
                                <m:t>𝑇</m:t>
                              </m:r>
                              <m:r>
                                <a:rPr lang="en-US" altLang="ko-KR" sz="1400" i="1"/>
                                <m:t>−</m:t>
                              </m:r>
                              <m:r>
                                <a:rPr lang="en-US" altLang="ko-KR" sz="1400" i="1"/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ko-KR" sz="1400" i="1"/>
                        <m:t>𝑆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a:rPr lang="en-US" altLang="ko-KR" sz="1400" i="1"/>
                            <m:t>𝑇</m:t>
                          </m:r>
                        </m:e>
                      </m:d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𝑒</m:t>
                          </m:r>
                        </m:e>
                        <m:sup>
                          <m:r>
                            <a:rPr lang="en-US" altLang="ko-KR" sz="1400" i="1"/>
                            <m:t>𝐴</m:t>
                          </m:r>
                          <m:d>
                            <m:dPr>
                              <m:ctrlPr>
                                <a:rPr lang="ko-KR" altLang="ko-KR" sz="1400" i="1"/>
                              </m:ctrlPr>
                            </m:dPr>
                            <m:e>
                              <m:r>
                                <a:rPr lang="en-US" altLang="ko-KR" sz="1400" i="1"/>
                                <m:t>𝑇</m:t>
                              </m:r>
                              <m:r>
                                <a:rPr lang="en-US" altLang="ko-KR" sz="1400" i="1"/>
                                <m:t>−</m:t>
                              </m:r>
                              <m:r>
                                <a:rPr lang="en-US" altLang="ko-KR" sz="1400" i="1"/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ko-KR" sz="1400" i="1"/>
                        <m:t>+ </m:t>
                      </m:r>
                      <m:nary>
                        <m:naryPr>
                          <m:limLoc m:val="subSup"/>
                          <m:ctrlPr>
                            <a:rPr lang="ko-KR" altLang="ko-KR" sz="1400" i="1"/>
                          </m:ctrlPr>
                        </m:naryPr>
                        <m:sub>
                          <m:r>
                            <a:rPr lang="en-US" altLang="ko-KR" sz="1400" i="1"/>
                            <m:t>𝑡</m:t>
                          </m:r>
                        </m:sub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sz="1400" i="1"/>
                              </m:ctrlPr>
                            </m:sSupPr>
                            <m:e>
                              <m:r>
                                <a:rPr lang="en-US" altLang="ko-KR" sz="1400" i="1"/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ko-KR" altLang="ko-KR" sz="1400" i="1"/>
                                  </m:ctrlPr>
                                </m:sSupPr>
                                <m:e>
                                  <m:r>
                                    <a:rPr lang="en-US" altLang="ko-KR" sz="1400" i="1"/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sz="1400" i="1"/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400" i="1"/>
                                <m:t>(</m:t>
                              </m:r>
                              <m:r>
                                <a:rPr lang="en-US" altLang="ko-KR" sz="1400" i="1"/>
                                <m:t>𝑇</m:t>
                              </m:r>
                              <m:r>
                                <a:rPr lang="en-US" altLang="ko-KR" sz="1400" i="1"/>
                                <m:t>−</m:t>
                              </m:r>
                              <m:r>
                                <a:rPr lang="en-US" altLang="ko-KR" sz="1400" i="1"/>
                                <m:t>𝜏</m:t>
                              </m:r>
                              <m:r>
                                <a:rPr lang="en-US" altLang="ko-KR" sz="1400" i="1"/>
                                <m:t>)</m:t>
                              </m:r>
                            </m:sup>
                          </m:sSup>
                          <m:r>
                            <a:rPr lang="en-US" altLang="ko-KR" sz="1400" i="1"/>
                            <m:t>𝑄</m:t>
                          </m:r>
                          <m:sSup>
                            <m:sSupPr>
                              <m:ctrlPr>
                                <a:rPr lang="ko-KR" altLang="ko-KR" sz="1400" i="1"/>
                              </m:ctrlPr>
                            </m:sSupPr>
                            <m:e>
                              <m:r>
                                <a:rPr lang="en-US" altLang="ko-KR" sz="1400" i="1"/>
                                <m:t>𝑒</m:t>
                              </m:r>
                            </m:e>
                            <m:sup>
                              <m:r>
                                <a:rPr lang="en-US" altLang="ko-KR" sz="1400" i="1"/>
                                <m:t>𝐴</m:t>
                              </m:r>
                              <m:d>
                                <m:dPr>
                                  <m:ctrlPr>
                                    <a:rPr lang="ko-KR" altLang="ko-KR" sz="1400" i="1"/>
                                  </m:ctrlPr>
                                </m:dPr>
                                <m:e>
                                  <m:r>
                                    <a:rPr lang="en-US" altLang="ko-KR" sz="1400" i="1"/>
                                    <m:t>𝑇</m:t>
                                  </m:r>
                                  <m:r>
                                    <a:rPr lang="en-US" altLang="ko-KR" sz="1400" i="1"/>
                                    <m:t>−</m:t>
                                  </m:r>
                                  <m:r>
                                    <a:rPr lang="en-US" altLang="ko-KR" sz="1400" i="1"/>
                                    <m:t>𝜏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400" i="1"/>
                            <m:t>𝑑</m:t>
                          </m:r>
                          <m:r>
                            <a:rPr lang="en-US" altLang="ko-KR" sz="1400" i="1"/>
                            <m:t>𝜏</m:t>
                          </m:r>
                        </m:e>
                      </m:nary>
                      <m:r>
                        <a:rPr lang="en-US" altLang="ko-KR" sz="1400" i="1"/>
                        <m:t>      (3.3−14)</m:t>
                      </m:r>
                    </m:oMath>
                  </m:oMathPara>
                </a14:m>
                <a:endParaRPr lang="en-US" altLang="ko-KR" sz="1400" dirty="0" smtClean="0"/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A.3) Observability 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The steady state solution of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altLang="ko-KR" sz="1400" b="0" dirty="0" smtClean="0"/>
              </a:p>
              <a:p>
                <a:endParaRPr lang="en-US" altLang="ko-KR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/>
                        <m:t>0=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/>
                            <m:t>T</m:t>
                          </m:r>
                        </m:sup>
                      </m:sSup>
                      <m:r>
                        <a:rPr lang="en-US" altLang="ko-KR" sz="1400" i="1"/>
                        <m:t>𝑆</m:t>
                      </m:r>
                      <m:r>
                        <a:rPr lang="en-US" altLang="ko-KR" sz="1400" i="1"/>
                        <m:t>+</m:t>
                      </m:r>
                      <m:r>
                        <a:rPr lang="en-US" altLang="ko-KR" sz="1400" i="1"/>
                        <m:t>𝑆𝐴</m:t>
                      </m:r>
                      <m:r>
                        <a:rPr lang="en-US" altLang="ko-KR" sz="1400" i="1"/>
                        <m:t>+</m:t>
                      </m:r>
                      <m:r>
                        <a:rPr lang="en-US" altLang="ko-KR" sz="1400" i="1"/>
                        <m:t>𝑄</m:t>
                      </m:r>
                    </m:oMath>
                  </m:oMathPara>
                </a14:m>
                <a:endParaRPr lang="en-US" altLang="ko-KR" sz="1400" dirty="0" smtClean="0"/>
              </a:p>
              <a:p>
                <a:endParaRPr lang="ko-KR" altLang="ko-KR" sz="1400" dirty="0"/>
              </a:p>
              <a:p>
                <a:r>
                  <a:rPr lang="en-US" altLang="ko-KR" sz="14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/>
                      <m:t>A</m:t>
                    </m:r>
                  </m:oMath>
                </a14:m>
                <a:r>
                  <a:rPr lang="en-US" altLang="ko-KR" sz="1400" dirty="0"/>
                  <a:t> is stable, and </a:t>
                </a:r>
                <a14:m>
                  <m:oMath xmlns:m="http://schemas.openxmlformats.org/officeDocument/2006/math">
                    <m:r>
                      <a:rPr lang="en-US" altLang="ko-KR" sz="1400"/>
                      <m:t>(</m:t>
                    </m:r>
                    <m:r>
                      <m:rPr>
                        <m:sty m:val="p"/>
                      </m:rPr>
                      <a:rPr lang="en-US" altLang="ko-KR" sz="1400"/>
                      <m:t>A</m:t>
                    </m:r>
                    <m:r>
                      <a:rPr lang="en-US" altLang="ko-KR" sz="1400"/>
                      <m:t>, </m:t>
                    </m:r>
                    <m:rad>
                      <m:radPr>
                        <m:degHide m:val="on"/>
                        <m:ctrlPr>
                          <a:rPr lang="ko-KR" altLang="ko-KR" sz="1400" i="1"/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Q</m:t>
                        </m:r>
                      </m:e>
                    </m:rad>
                    <m:r>
                      <a:rPr lang="en-US" altLang="ko-KR" sz="1400" i="1"/>
                      <m:t>)</m:t>
                    </m:r>
                  </m:oMath>
                </a14:m>
                <a:r>
                  <a:rPr lang="en-US" altLang="ko-KR" sz="1400" dirty="0"/>
                  <a:t> is observable,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/>
                      <m:t>S</m:t>
                    </m:r>
                    <m:r>
                      <a:rPr lang="en-US" altLang="ko-KR" sz="1400"/>
                      <m:t>&gt;0</m:t>
                    </m:r>
                  </m:oMath>
                </a14:m>
                <a:endParaRPr lang="ko-KR" altLang="ko-KR" sz="1400" dirty="0"/>
              </a:p>
              <a:p>
                <a:endParaRPr lang="ko-KR" altLang="ko-KR" sz="140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8" y="769605"/>
                <a:ext cx="7776864" cy="3784434"/>
              </a:xfrm>
              <a:prstGeom prst="rect">
                <a:avLst/>
              </a:prstGeom>
              <a:blipFill rotWithShape="1">
                <a:blip r:embed="rId2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179512" y="116632"/>
            <a:ext cx="2026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Zero –input Cost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0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3918" y="769605"/>
                <a:ext cx="7776864" cy="4424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/>
              </a:p>
              <a:p>
                <a:r>
                  <a:rPr lang="en-US" altLang="ko-KR" sz="1400" dirty="0" smtClean="0"/>
                  <a:t>% Observability </a:t>
                </a:r>
              </a:p>
              <a:p>
                <a:r>
                  <a:rPr lang="en-US" altLang="ko-KR" sz="1400" dirty="0"/>
                  <a:t>The following statements are equivalent</a:t>
                </a:r>
                <a:endParaRPr lang="ko-KR" altLang="ko-KR" sz="1400" dirty="0"/>
              </a:p>
              <a:p>
                <a:endParaRPr lang="en-US" altLang="ko-KR" sz="1400" dirty="0" smtClean="0"/>
              </a:p>
              <a:p>
                <a:endParaRPr lang="en-US" altLang="ko-KR" sz="1400" dirty="0"/>
              </a:p>
              <a:p>
                <a:pPr marL="285750" lvl="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/>
                      <m:t>(</m:t>
                    </m:r>
                    <m:r>
                      <m:rPr>
                        <m:sty m:val="p"/>
                      </m:rPr>
                      <a:rPr lang="en-US" altLang="ko-KR" sz="1400"/>
                      <m:t>A</m:t>
                    </m:r>
                    <m:r>
                      <a:rPr lang="en-US" altLang="ko-KR" sz="1400"/>
                      <m:t>,</m:t>
                    </m:r>
                    <m:r>
                      <m:rPr>
                        <m:sty m:val="p"/>
                      </m:rPr>
                      <a:rPr lang="en-US" altLang="ko-KR" sz="1400"/>
                      <m:t>C</m:t>
                    </m:r>
                    <m:r>
                      <a:rPr lang="en-US" altLang="ko-KR" sz="1400"/>
                      <m:t>)</m:t>
                    </m:r>
                  </m:oMath>
                </a14:m>
                <a:r>
                  <a:rPr lang="en-US" altLang="ko-KR" sz="1400" dirty="0"/>
                  <a:t> is </a:t>
                </a:r>
                <a:r>
                  <a:rPr lang="en-US" altLang="ko-KR" sz="1400" dirty="0" smtClean="0"/>
                  <a:t>observable</a:t>
                </a:r>
              </a:p>
              <a:p>
                <a:pPr marL="285750" lvl="0" indent="-285750">
                  <a:buFontTx/>
                  <a:buChar char="-"/>
                </a:pPr>
                <a:endParaRPr lang="ko-KR" altLang="ko-KR" sz="1400" dirty="0"/>
              </a:p>
              <a:p>
                <a:pPr marL="285750" lvl="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ko-KR" altLang="ko-KR" sz="14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ko-KR" sz="1400" i="1"/>
                            </m:ctrlPr>
                          </m:mPr>
                          <m:mr>
                            <m:e>
                              <m:r>
                                <a:rPr lang="en-US" altLang="ko-KR" sz="1400" i="1"/>
                                <m:t>𝐶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/>
                                <m:t>𝐶𝐴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ko-KR" sz="1400" i="1"/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1400" i="1"/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400" i="1"/>
                                      <m:t>𝐶</m:t>
                                    </m:r>
                                    <m:sSup>
                                      <m:sSupPr>
                                        <m:ctrlPr>
                                          <a:rPr lang="ko-KR" altLang="ko-KR" sz="1400" i="1"/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/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/>
                                          <m:t>𝑛</m:t>
                                        </m:r>
                                        <m:r>
                                          <a:rPr lang="en-US" altLang="ko-KR" sz="1400" i="1"/>
                                          <m:t>−1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sz="1400"/>
                          <m:t> </m:t>
                        </m:r>
                      </m:e>
                    </m:d>
                    <m:r>
                      <a:rPr lang="en-US" altLang="ko-KR" sz="1400" i="1"/>
                      <m:t> </m:t>
                    </m:r>
                  </m:oMath>
                </a14:m>
                <a:r>
                  <a:rPr lang="en-US" altLang="ko-KR" sz="1400" dirty="0"/>
                  <a:t> has rank </a:t>
                </a:r>
                <a:r>
                  <a:rPr lang="en-US" altLang="ko-KR" sz="1400" dirty="0" smtClean="0"/>
                  <a:t>n</a:t>
                </a:r>
              </a:p>
              <a:p>
                <a:pPr marL="285750" lvl="0" indent="-285750">
                  <a:buFontTx/>
                  <a:buChar char="-"/>
                </a:pPr>
                <a:endParaRPr lang="ko-KR" altLang="ko-KR" sz="1400" dirty="0"/>
              </a:p>
              <a:p>
                <a:pPr marL="285750" lvl="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ko-KR" altLang="ko-KR" sz="14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ko-KR" sz="1400" i="1"/>
                            </m:ctrlPr>
                          </m:mPr>
                          <m:mr>
                            <m:e>
                              <m:r>
                                <a:rPr lang="en-US" altLang="ko-KR" sz="1400" i="1"/>
                                <m:t>𝐴</m:t>
                              </m:r>
                              <m:r>
                                <a:rPr lang="en-US" altLang="ko-KR" sz="1400" i="1"/>
                                <m:t>−</m:t>
                              </m:r>
                              <m:r>
                                <a:rPr lang="en-US" altLang="ko-KR" sz="1400" i="1"/>
                                <m:t>𝜆</m:t>
                              </m:r>
                              <m:r>
                                <a:rPr lang="en-US" altLang="ko-KR" sz="1400" i="1"/>
                                <m:t>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/>
                                <m:t>𝐶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400" i="1"/>
                      <m:t> </m:t>
                    </m:r>
                  </m:oMath>
                </a14:m>
                <a:r>
                  <a:rPr lang="en-US" altLang="ko-KR" sz="1400" dirty="0"/>
                  <a:t> has full column rank </a:t>
                </a:r>
                <a:endParaRPr lang="en-US" altLang="ko-KR" sz="1400" dirty="0" smtClean="0"/>
              </a:p>
              <a:p>
                <a:pPr marL="285750" lvl="0" indent="-285750">
                  <a:buFontTx/>
                  <a:buChar char="-"/>
                </a:pPr>
                <a:endParaRPr lang="ko-KR" altLang="ko-KR" sz="1400" dirty="0"/>
              </a:p>
              <a:p>
                <a:pPr lvl="0"/>
                <a:r>
                  <a:rPr lang="en-US" altLang="ko-KR" sz="1400" dirty="0" smtClean="0"/>
                  <a:t>-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/>
                      <m:t>Re</m:t>
                    </m:r>
                    <m:d>
                      <m:dPr>
                        <m:ctrlPr>
                          <a:rPr lang="ko-KR" altLang="ko-KR" sz="1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λ</m:t>
                        </m:r>
                        <m:d>
                          <m:dPr>
                            <m:ctrlPr>
                              <a:rPr lang="ko-KR" altLang="ko-KR" sz="1400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400"/>
                              <m:t>A</m:t>
                            </m:r>
                          </m:e>
                        </m:d>
                      </m:e>
                    </m:d>
                    <m:r>
                      <a:rPr lang="en-US" altLang="ko-KR" sz="1400" i="1"/>
                      <m:t>&lt;0, </m:t>
                    </m:r>
                    <m:sSup>
                      <m:sSupPr>
                        <m:ctrlPr>
                          <a:rPr lang="ko-KR" altLang="ko-KR" sz="14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400"/>
                          <m:t>T</m:t>
                        </m:r>
                      </m:sup>
                    </m:sSup>
                    <m:r>
                      <a:rPr lang="en-US" altLang="ko-KR" sz="1400" i="1"/>
                      <m:t>𝑆</m:t>
                    </m:r>
                    <m:r>
                      <a:rPr lang="en-US" altLang="ko-KR" sz="1400" i="1"/>
                      <m:t>+</m:t>
                    </m:r>
                    <m:r>
                      <a:rPr lang="en-US" altLang="ko-KR" sz="1400" i="1"/>
                      <m:t>𝑆𝐴</m:t>
                    </m:r>
                    <m:r>
                      <a:rPr lang="en-US" altLang="ko-KR" sz="1400" i="1"/>
                      <m:t>+</m:t>
                    </m:r>
                    <m:r>
                      <a:rPr lang="en-US" altLang="ko-KR" sz="1400" i="1"/>
                      <m:t>𝐶</m:t>
                    </m:r>
                    <m:sSup>
                      <m:sSupPr>
                        <m:ctrlPr>
                          <a:rPr lang="ko-KR" altLang="ko-KR" sz="1400" i="1"/>
                        </m:ctrlPr>
                      </m:sSupPr>
                      <m:e>
                        <m:r>
                          <a:rPr lang="en-US" altLang="ko-KR" sz="1400" i="1"/>
                          <m:t>𝐶</m:t>
                        </m:r>
                      </m:e>
                      <m:sup>
                        <m:r>
                          <a:rPr lang="en-US" altLang="ko-KR" sz="1400" i="1"/>
                          <m:t>𝑇</m:t>
                        </m:r>
                      </m:sup>
                    </m:sSup>
                    <m:r>
                      <a:rPr lang="en-US" altLang="ko-KR" sz="1400" i="1"/>
                      <m:t>=0</m:t>
                    </m:r>
                  </m:oMath>
                </a14:m>
                <a:r>
                  <a:rPr lang="en-US" altLang="ko-KR" sz="1400" dirty="0"/>
                  <a:t> 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/>
                      <m:t>S</m:t>
                    </m:r>
                    <m:r>
                      <a:rPr lang="en-US" altLang="ko-KR" sz="1400"/>
                      <m:t>&gt;0</m:t>
                    </m:r>
                  </m:oMath>
                </a14:m>
                <a:endParaRPr lang="ko-KR" altLang="ko-KR" sz="1400" dirty="0"/>
              </a:p>
              <a:p>
                <a:endParaRPr lang="en-US" altLang="ko-KR" sz="1400" dirty="0" smtClean="0"/>
              </a:p>
              <a:p>
                <a:endParaRPr lang="ko-KR" altLang="ko-KR" sz="1400" dirty="0"/>
              </a:p>
              <a:p>
                <a:endParaRPr lang="ko-KR" altLang="ko-KR" sz="140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8" y="769605"/>
                <a:ext cx="7776864" cy="4424994"/>
              </a:xfrm>
              <a:prstGeom prst="rect">
                <a:avLst/>
              </a:prstGeom>
              <a:blipFill rotWithShape="1"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107504" y="188640"/>
            <a:ext cx="2026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Zero –input Cost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4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3918" y="769605"/>
                <a:ext cx="7776864" cy="477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  <a:p>
                <a:pPr marL="285750" lvl="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b="1" dirty="0"/>
                  <a:t>Fixed final sate and Open loop control</a:t>
                </a:r>
                <a:endParaRPr lang="ko-KR" altLang="ko-KR" sz="1400" dirty="0"/>
              </a:p>
              <a:p>
                <a:endParaRPr lang="en-US" altLang="ko-KR" sz="140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- final state: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/>
                      <m:t>x</m:t>
                    </m:r>
                    <m:d>
                      <m:dPr>
                        <m:ctrlPr>
                          <a:rPr lang="ko-KR" altLang="ko-KR" sz="1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T</m:t>
                        </m:r>
                        <m:r>
                          <a:rPr lang="en-US" altLang="ko-KR" sz="1400"/>
                          <m:t> </m:t>
                        </m:r>
                      </m:e>
                    </m:d>
                    <m:r>
                      <a:rPr lang="en-US" altLang="ko-KR" sz="1400"/>
                      <m:t>=</m:t>
                    </m:r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/>
                          <m:t>N</m:t>
                        </m:r>
                      </m:sub>
                    </m:sSub>
                  </m:oMath>
                </a14:m>
                <a:endParaRPr lang="ko-KR" altLang="ko-KR" sz="1400" dirty="0"/>
              </a:p>
              <a:p>
                <a:endParaRPr lang="ko-KR" altLang="ko-KR" sz="1400" dirty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1)  Modify Performance </a:t>
                </a:r>
                <a:r>
                  <a:rPr lang="en-US" altLang="ko-KR" sz="1400" dirty="0"/>
                  <a:t>Index : </a:t>
                </a:r>
                <a:endParaRPr lang="en-US" altLang="ko-KR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J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40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</m:d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1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 )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sz="1400" dirty="0" smtClean="0"/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𝐽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1400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𝑢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ko-KR" altLang="ko-KR" sz="1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nary>
                              <m:naryPr>
                                <m:limLoc m:val="subSup"/>
                                <m:ctrlPr>
                                  <a:rPr lang="ko-KR" altLang="ko-KR" sz="14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ko-KR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sz="1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ko-KR" altLang="ko-KR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ko-KR" altLang="ko-KR" sz="1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ko-KR" altLang="ko-KR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 )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𝑑𝑡</m:t>
                                </m:r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altLang="ko-KR" sz="1400" dirty="0" smtClean="0"/>
              </a:p>
              <a:p>
                <a:endParaRPr lang="en-US" altLang="ko-KR" sz="140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Let assume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Q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=0</m:t>
                    </m:r>
                  </m:oMath>
                </a14:m>
                <a:endParaRPr lang="en-US" altLang="ko-KR" sz="1400" b="0" dirty="0" smtClean="0"/>
              </a:p>
              <a:p>
                <a:endParaRPr lang="en-US" altLang="ko-KR" sz="140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J</m:t>
                    </m:r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ko-KR" altLang="ko-KR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ko-KR" altLang="ko-KR" sz="1400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i="1">
                            <a:latin typeface="Cambria Math"/>
                          </a:rPr>
                          <m:t>𝑢</m:t>
                        </m:r>
                        <m:r>
                          <a:rPr lang="en-US" altLang="ko-KR" sz="1400" i="1">
                            <a:latin typeface="Cambria Math"/>
                          </a:rPr>
                          <m:t> )</m:t>
                        </m:r>
                        <m:r>
                          <a:rPr lang="en-US" altLang="ko-KR" sz="1400" i="1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ko-KR" sz="1400" dirty="0" smtClean="0"/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2) Hamiltonian</a:t>
                </a:r>
                <a:endParaRPr lang="en-US" altLang="ko-KR" sz="1400" dirty="0"/>
              </a:p>
              <a:p>
                <a:endParaRPr lang="en-US" altLang="ko-KR" sz="1400" dirty="0" smtClean="0"/>
              </a:p>
              <a:p>
                <a:r>
                  <a:rPr lang="en-US" altLang="ko-KR" sz="14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𝐻</m:t>
                    </m:r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b="0" i="1" smtClean="0">
                        <a:latin typeface="Cambria Math"/>
                      </a:rPr>
                      <m:t>𝑅𝑢</m:t>
                    </m:r>
                    <m:r>
                      <a:rPr lang="en-US" altLang="ko-KR" sz="1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b="0" i="1" smtClean="0">
                        <a:latin typeface="Cambria Math"/>
                      </a:rPr>
                      <m:t>(</m:t>
                    </m:r>
                    <m:r>
                      <a:rPr lang="en-US" altLang="ko-KR" sz="1400" b="0" i="1" smtClean="0">
                        <a:latin typeface="Cambria Math"/>
                      </a:rPr>
                      <m:t>𝐴𝑥</m:t>
                    </m:r>
                    <m:r>
                      <a:rPr lang="en-US" altLang="ko-KR" sz="1400" b="0" i="1" smtClean="0">
                        <a:latin typeface="Cambria Math"/>
                      </a:rPr>
                      <m:t>+</m:t>
                    </m:r>
                    <m:r>
                      <a:rPr lang="en-US" altLang="ko-KR" sz="1400" b="0" i="1" smtClean="0">
                        <a:latin typeface="Cambria Math"/>
                      </a:rPr>
                      <m:t>𝐵𝑢</m:t>
                    </m:r>
                    <m:r>
                      <a:rPr lang="en-US" altLang="ko-KR" sz="1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1400" dirty="0" smtClean="0"/>
              </a:p>
              <a:p>
                <a:endParaRPr lang="en-US" altLang="ko-KR" sz="1400" dirty="0"/>
              </a:p>
              <a:p>
                <a:endParaRPr lang="ko-KR" altLang="en-US" sz="1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8" y="769605"/>
                <a:ext cx="7776864" cy="4777526"/>
              </a:xfrm>
              <a:prstGeom prst="rect">
                <a:avLst/>
              </a:prstGeom>
              <a:blipFill rotWithShape="1">
                <a:blip r:embed="rId2"/>
                <a:stretch>
                  <a:fillRect l="-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0" y="1166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/>
              <a:t>Fixed final sate and Open loop control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204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3918" y="769605"/>
                <a:ext cx="7776864" cy="557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  <a:p>
                <a:pPr marL="285750" lvl="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b="1" dirty="0" smtClean="0"/>
                  <a:t>Continue..</a:t>
                </a:r>
              </a:p>
              <a:p>
                <a:endParaRPr lang="en-US" altLang="ko-KR" sz="1400" dirty="0" smtClean="0"/>
              </a:p>
              <a:p>
                <a:r>
                  <a:rPr lang="en-US" altLang="ko-KR" sz="14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𝐻</m:t>
                    </m:r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b="0" i="1" smtClean="0">
                        <a:latin typeface="Cambria Math"/>
                      </a:rPr>
                      <m:t>𝑅𝑢</m:t>
                    </m:r>
                    <m:r>
                      <a:rPr lang="en-US" altLang="ko-KR" sz="1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b="0" i="1" smtClean="0">
                        <a:latin typeface="Cambria Math"/>
                      </a:rPr>
                      <m:t>(</m:t>
                    </m:r>
                    <m:r>
                      <a:rPr lang="en-US" altLang="ko-KR" sz="1400" b="0" i="1" smtClean="0">
                        <a:latin typeface="Cambria Math"/>
                      </a:rPr>
                      <m:t>𝐴𝑥</m:t>
                    </m:r>
                    <m:r>
                      <a:rPr lang="en-US" altLang="ko-KR" sz="1400" b="0" i="1" smtClean="0">
                        <a:latin typeface="Cambria Math"/>
                      </a:rPr>
                      <m:t>+</m:t>
                    </m:r>
                    <m:r>
                      <a:rPr lang="en-US" altLang="ko-KR" sz="1400" b="0" i="1" smtClean="0">
                        <a:latin typeface="Cambria Math"/>
                      </a:rPr>
                      <m:t>𝐵𝑢</m:t>
                    </m:r>
                    <m:r>
                      <a:rPr lang="en-US" altLang="ko-KR" sz="1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1400" dirty="0" smtClean="0"/>
              </a:p>
              <a:p>
                <a:r>
                  <a:rPr lang="en-US" altLang="ko-KR" sz="1400" dirty="0" smtClean="0"/>
                  <a:t> Necessary conditions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ko-KR" altLang="ko-KR" sz="1400"/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0"/>
                          <m:t>x</m:t>
                        </m:r>
                      </m:e>
                    </m:acc>
                    <m:r>
                      <m:rPr>
                        <m:aln/>
                      </m:rPr>
                      <a:rPr lang="en-US" altLang="ko-KR" sz="1400" i="0"/>
                      <m:t>=</m:t>
                    </m:r>
                    <m:r>
                      <m:rPr>
                        <m:sty m:val="p"/>
                      </m:rPr>
                      <a:rPr lang="en-US" altLang="ko-KR" sz="1400" i="0"/>
                      <m:t>Ax</m:t>
                    </m:r>
                    <m:r>
                      <a:rPr lang="en-US" altLang="ko-KR" sz="1400" i="0"/>
                      <m:t>−</m:t>
                    </m:r>
                    <m:r>
                      <m:rPr>
                        <m:sty m:val="p"/>
                      </m:rPr>
                      <a:rPr lang="en-US" altLang="ko-KR" sz="1400" i="0"/>
                      <m:t>B</m:t>
                    </m:r>
                    <m:sSup>
                      <m:sSupPr>
                        <m:ctrlPr>
                          <a:rPr lang="ko-KR" altLang="ko-KR" sz="1400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0"/>
                          <m:t>R</m:t>
                        </m:r>
                      </m:e>
                      <m:sup>
                        <m:r>
                          <a:rPr lang="en-US" altLang="ko-KR" sz="1400" i="0"/>
                          <m:t>−1</m:t>
                        </m:r>
                      </m:sup>
                    </m:sSup>
                    <m:sSup>
                      <m:sSupPr>
                        <m:ctrlPr>
                          <a:rPr lang="ko-KR" altLang="ko-KR" sz="1400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0"/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400" i="0"/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1400" i="0"/>
                      <m:t>λ</m:t>
                    </m:r>
                  </m:oMath>
                </a14:m>
                <a:r>
                  <a:rPr lang="en-US" altLang="ko-KR" sz="1400" dirty="0" smtClean="0"/>
                  <a:t>   (1)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/>
                      </a:rPr>
                      <m:t>             </m:t>
                    </m:r>
                    <m:acc>
                      <m:accPr>
                        <m:chr m:val="̇"/>
                        <m:ctrlPr>
                          <a:rPr lang="ko-KR" altLang="ko-KR" sz="1400"/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0"/>
                          <m:t>λ</m:t>
                        </m:r>
                        <m:r>
                          <a:rPr lang="en-US" altLang="ko-KR" sz="1400" i="0"/>
                          <m:t> </m:t>
                        </m:r>
                      </m:e>
                    </m:acc>
                    <m:r>
                      <m:rPr>
                        <m:aln/>
                      </m:rPr>
                      <a:rPr lang="en-US" altLang="ko-KR" sz="1400" i="0"/>
                      <m:t>=</m:t>
                    </m:r>
                    <m:r>
                      <a:rPr lang="en-US" altLang="ko-KR" sz="1400" i="0"/>
                      <m:t> −</m:t>
                    </m:r>
                    <m:sSup>
                      <m:sSupPr>
                        <m:ctrlPr>
                          <a:rPr lang="ko-KR" altLang="ko-KR" sz="1400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0"/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400" i="0"/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1400" i="0"/>
                      <m:t>λ</m:t>
                    </m:r>
                  </m:oMath>
                </a14:m>
                <a:r>
                  <a:rPr lang="en-US" altLang="ko-KR" sz="1400" dirty="0" smtClean="0"/>
                  <a:t>             (2)</a:t>
                </a:r>
              </a:p>
              <a:p>
                <a:endParaRPr lang="en-US" altLang="ko-KR" sz="1400" dirty="0" smtClean="0"/>
              </a:p>
              <a:p>
                <a:r>
                  <a:rPr lang="en-US" altLang="ko-KR" sz="1400" dirty="0" smtClean="0"/>
                  <a:t>From (2)</a:t>
                </a:r>
              </a:p>
              <a:p>
                <a:endParaRPr lang="en-US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/>
                        <m:t>λ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t</m:t>
                          </m:r>
                        </m:e>
                      </m:d>
                      <m:r>
                        <a:rPr lang="en-US" altLang="ko-KR" sz="1400" i="1"/>
                        <m:t>=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ko-KR" altLang="ko-KR" sz="1400" i="1"/>
                              </m:ctrlPr>
                            </m:sSupPr>
                            <m:e>
                              <m:r>
                                <a:rPr lang="en-US" altLang="ko-KR" sz="1400" i="1"/>
                                <m:t>𝐴</m:t>
                              </m:r>
                            </m:e>
                            <m:sup>
                              <m:r>
                                <a:rPr lang="en-US" altLang="ko-KR" sz="1400" i="1"/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ko-KR" altLang="ko-KR" sz="1400" i="1"/>
                              </m:ctrlPr>
                            </m:dPr>
                            <m:e>
                              <m:r>
                                <a:rPr lang="en-US" altLang="ko-KR" sz="1400" i="1"/>
                                <m:t>𝑇</m:t>
                              </m:r>
                              <m:r>
                                <a:rPr lang="en-US" altLang="ko-KR" sz="1400" i="1"/>
                                <m:t>−</m:t>
                              </m:r>
                              <m:r>
                                <a:rPr lang="en-US" altLang="ko-KR" sz="1400" i="1"/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ko-KR" sz="1400" i="1"/>
                        <m:t>𝜆</m:t>
                      </m:r>
                      <m:r>
                        <a:rPr lang="en-US" altLang="ko-KR" sz="1400" i="1"/>
                        <m:t>(</m:t>
                      </m:r>
                      <m:r>
                        <a:rPr lang="en-US" altLang="ko-KR" sz="1400" i="1"/>
                        <m:t>𝑇</m:t>
                      </m:r>
                      <m:r>
                        <a:rPr lang="en-US" altLang="ko-KR" sz="1400" i="1"/>
                        <m:t>)</m:t>
                      </m:r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 smtClean="0"/>
                  <a:t>Together from (1) </a:t>
                </a:r>
                <a:endParaRPr lang="en-US" altLang="ko-KR" sz="1400" dirty="0"/>
              </a:p>
              <a:p>
                <a:r>
                  <a:rPr lang="en-US" altLang="ko-KR" sz="1400" dirty="0" smtClean="0"/>
                  <a:t> 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sz="1400" i="1"/>
                          </m:ctrlPr>
                        </m:accPr>
                        <m:e>
                          <m:r>
                            <a:rPr lang="en-US" altLang="ko-KR" sz="1400" i="1"/>
                            <m:t>𝑥</m:t>
                          </m:r>
                        </m:e>
                      </m:acc>
                      <m:r>
                        <a:rPr lang="en-US" altLang="ko-KR" sz="1400" i="1"/>
                        <m:t>=</m:t>
                      </m:r>
                      <m:r>
                        <a:rPr lang="en-US" altLang="ko-KR" sz="1400" i="1"/>
                        <m:t>𝐴𝑥</m:t>
                      </m:r>
                      <m:r>
                        <a:rPr lang="en-US" altLang="ko-KR" sz="1400" i="1"/>
                        <m:t>−</m:t>
                      </m:r>
                      <m:r>
                        <a:rPr lang="en-US" altLang="ko-KR" sz="1400" i="1"/>
                        <m:t>𝐵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𝑅</m:t>
                          </m:r>
                        </m:e>
                        <m:sup>
                          <m:r>
                            <a:rPr lang="en-US" altLang="ko-KR" sz="1400" i="1"/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𝐵</m:t>
                          </m:r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ko-KR" altLang="ko-KR" sz="1400" i="1"/>
                              </m:ctrlPr>
                            </m:sSupPr>
                            <m:e>
                              <m:r>
                                <a:rPr lang="en-US" altLang="ko-KR" sz="1400" i="1"/>
                                <m:t>𝐴</m:t>
                              </m:r>
                            </m:e>
                            <m:sup>
                              <m:r>
                                <a:rPr lang="en-US" altLang="ko-KR" sz="1400" i="1"/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ko-KR" altLang="ko-KR" sz="1400" i="1"/>
                              </m:ctrlPr>
                            </m:dPr>
                            <m:e>
                              <m:r>
                                <a:rPr lang="en-US" altLang="ko-KR" sz="1400" i="1"/>
                                <m:t>𝑇</m:t>
                              </m:r>
                              <m:r>
                                <a:rPr lang="en-US" altLang="ko-KR" sz="1400" i="1"/>
                                <m:t>−</m:t>
                              </m:r>
                              <m:r>
                                <a:rPr lang="en-US" altLang="ko-KR" sz="1400" i="1"/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ko-KR" sz="1400" i="1"/>
                        <m:t>𝜆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a:rPr lang="en-US" altLang="ko-KR" sz="1400" i="1"/>
                            <m:t>𝑇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       (3_</m:t>
                      </m:r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 smtClean="0"/>
                  <a:t>The solution to (3)</a:t>
                </a:r>
              </a:p>
              <a:p>
                <a:endParaRPr lang="en-US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 − </m:t>
                      </m:r>
                      <m:nary>
                        <m:nary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400" b="0" i="1" smtClean="0">
                              <a:latin typeface="Cambria Math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𝜏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𝜆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𝑒</m:t>
                          </m:r>
                        </m:e>
                        <m:sup>
                          <m:r>
                            <a:rPr lang="en-US" altLang="ko-KR" sz="1400" i="1"/>
                            <m:t>𝐴</m:t>
                          </m:r>
                          <m:d>
                            <m:dPr>
                              <m:ctrlPr>
                                <a:rPr lang="ko-KR" altLang="ko-KR" sz="1400" i="1"/>
                              </m:ctrlPr>
                            </m:dPr>
                            <m:e>
                              <m:r>
                                <a:rPr lang="en-US" altLang="ko-KR" sz="1400" i="1"/>
                                <m:t>𝑇</m:t>
                              </m:r>
                              <m:r>
                                <a:rPr lang="en-US" altLang="ko-KR" sz="1400" i="1"/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sz="1400" i="1"/>
                                  </m:ctrlPr>
                                </m:sSubPr>
                                <m:e>
                                  <m:r>
                                    <a:rPr lang="en-US" altLang="ko-KR" sz="1400" i="1"/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i="1"/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ko-KR" sz="1400" i="1"/>
                        <m:t>𝑥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𝑡</m:t>
                              </m:r>
                            </m:e>
                            <m:sub>
                              <m:r>
                                <a:rPr lang="en-US" altLang="ko-KR" sz="1400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/>
                        <m:t>−</m:t>
                      </m:r>
                      <m:r>
                        <a:rPr lang="en-US" altLang="ko-KR" sz="1400" i="1"/>
                        <m:t>𝐺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𝑡</m:t>
                              </m:r>
                            </m:e>
                            <m:sub>
                              <m:r>
                                <a:rPr lang="en-US" altLang="ko-KR" sz="1400" i="1"/>
                                <m:t>0</m:t>
                              </m:r>
                            </m:sub>
                          </m:sSub>
                          <m:r>
                            <a:rPr lang="en-US" altLang="ko-KR" sz="1400" i="1"/>
                            <m:t>, </m:t>
                          </m:r>
                          <m:r>
                            <a:rPr lang="en-US" altLang="ko-KR" sz="1400" i="1"/>
                            <m:t>𝑇</m:t>
                          </m:r>
                        </m:e>
                      </m:d>
                      <m:r>
                        <a:rPr lang="en-US" altLang="ko-KR" sz="1400" i="1"/>
                        <m:t>𝜆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a:rPr lang="en-US" altLang="ko-KR" sz="1400" i="1"/>
                            <m:t>𝑇</m:t>
                          </m:r>
                        </m:e>
                      </m:d>
                    </m:oMath>
                  </m:oMathPara>
                </a14:m>
                <a:endParaRPr lang="en-US" altLang="ko-KR" sz="1400" dirty="0" smtClean="0"/>
              </a:p>
              <a:p>
                <a:endParaRPr lang="ko-KR" altLang="ko-KR" sz="1400" dirty="0"/>
              </a:p>
              <a:p>
                <a:endParaRPr lang="en-US" altLang="ko-KR" sz="1400" dirty="0" smtClean="0"/>
              </a:p>
              <a:p>
                <a:endParaRPr lang="ko-KR" altLang="ko-KR" sz="1400" dirty="0"/>
              </a:p>
              <a:p>
                <a:endParaRPr lang="ko-KR" altLang="en-US" sz="1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8" y="769605"/>
                <a:ext cx="7776864" cy="5575309"/>
              </a:xfrm>
              <a:prstGeom prst="rect">
                <a:avLst/>
              </a:prstGeom>
              <a:blipFill rotWithShape="1">
                <a:blip r:embed="rId2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0" y="1166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/>
              <a:t>Fixed final sate and Open loop control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8041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3918" y="769605"/>
                <a:ext cx="7776864" cy="60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  <a:p>
                <a:pPr marL="285750" lvl="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b="1" dirty="0" smtClean="0"/>
                  <a:t>Continue..</a:t>
                </a:r>
              </a:p>
              <a:p>
                <a:endParaRPr lang="en-US" altLang="ko-KR" sz="1400" dirty="0" smtClean="0"/>
              </a:p>
              <a:p>
                <a:r>
                  <a:rPr lang="en-US" altLang="ko-KR" sz="1400" dirty="0" smtClean="0"/>
                  <a:t>       Controllability (Reachability) </a:t>
                </a:r>
                <a:r>
                  <a:rPr lang="en-US" altLang="ko-KR" sz="1400" dirty="0" err="1" smtClean="0"/>
                  <a:t>Grammian</a:t>
                </a:r>
                <a:endParaRPr lang="en-US" altLang="ko-KR" sz="1400" dirty="0" smtClean="0"/>
              </a:p>
              <a:p>
                <a:endParaRPr lang="en-US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𝑒</m:t>
                          </m:r>
                        </m:e>
                        <m:sup>
                          <m:r>
                            <a:rPr lang="en-US" altLang="ko-KR" sz="1400" i="1"/>
                            <m:t>𝐴</m:t>
                          </m:r>
                          <m:d>
                            <m:dPr>
                              <m:ctrlPr>
                                <a:rPr lang="ko-KR" altLang="ko-KR" sz="1400" i="1"/>
                              </m:ctrlPr>
                            </m:dPr>
                            <m:e>
                              <m:r>
                                <a:rPr lang="en-US" altLang="ko-KR" sz="1400" i="1"/>
                                <m:t>𝑇</m:t>
                              </m:r>
                              <m:r>
                                <a:rPr lang="en-US" altLang="ko-KR" sz="1400" i="1"/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sz="1400" i="1"/>
                                  </m:ctrlPr>
                                </m:sSubPr>
                                <m:e>
                                  <m:r>
                                    <a:rPr lang="en-US" altLang="ko-KR" sz="1400" i="1"/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i="1"/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ko-KR" sz="1400" i="1"/>
                        <m:t>𝑥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𝑡</m:t>
                              </m:r>
                            </m:e>
                            <m:sub>
                              <m:r>
                                <a:rPr lang="en-US" altLang="ko-KR" sz="1400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/>
                        <m:t>−</m:t>
                      </m:r>
                      <m:r>
                        <a:rPr lang="en-US" altLang="ko-KR" sz="1400" i="1"/>
                        <m:t>𝐺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𝑡</m:t>
                              </m:r>
                            </m:e>
                            <m:sub>
                              <m:r>
                                <a:rPr lang="en-US" altLang="ko-KR" sz="1400" i="1"/>
                                <m:t>0</m:t>
                              </m:r>
                            </m:sub>
                          </m:sSub>
                          <m:r>
                            <a:rPr lang="en-US" altLang="ko-KR" sz="1400" i="1"/>
                            <m:t>, </m:t>
                          </m:r>
                          <m:r>
                            <a:rPr lang="en-US" altLang="ko-KR" sz="1400" i="1"/>
                            <m:t>𝑇</m:t>
                          </m:r>
                        </m:e>
                      </m:d>
                      <m:r>
                        <a:rPr lang="en-US" altLang="ko-KR" sz="1400" i="1"/>
                        <m:t>𝜆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a:rPr lang="en-US" altLang="ko-KR" sz="1400" i="1"/>
                            <m:t>𝑇</m:t>
                          </m:r>
                        </m:e>
                      </m:d>
                    </m:oMath>
                  </m:oMathPara>
                </a14:m>
                <a:endParaRPr lang="en-US" altLang="ko-KR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/>
                        <m:t>G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/>
                                <m:t>t</m:t>
                              </m:r>
                            </m:e>
                            <m:sub>
                              <m:r>
                                <a:rPr lang="en-US" altLang="ko-KR" sz="1400"/>
                                <m:t>0</m:t>
                              </m:r>
                            </m:sub>
                          </m:sSub>
                          <m:r>
                            <a:rPr lang="en-US" altLang="ko-KR" sz="1400" i="1"/>
                            <m:t>, </m:t>
                          </m:r>
                          <m:r>
                            <a:rPr lang="en-US" altLang="ko-KR" sz="1400" i="1"/>
                            <m:t>𝑇</m:t>
                          </m:r>
                        </m:e>
                      </m:d>
                      <m:r>
                        <a:rPr lang="en-US" altLang="ko-KR" sz="1400" i="1"/>
                        <m:t>= </m:t>
                      </m:r>
                      <m:nary>
                        <m:naryPr>
                          <m:limLoc m:val="subSup"/>
                          <m:ctrlPr>
                            <a:rPr lang="ko-KR" altLang="ko-KR" sz="1400" i="1"/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𝑡</m:t>
                              </m:r>
                            </m:e>
                            <m:sub>
                              <m:r>
                                <a:rPr lang="en-US" altLang="ko-KR" sz="1400" i="1"/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sz="1400" i="1"/>
                              </m:ctrlPr>
                            </m:sSupPr>
                            <m:e>
                              <m:r>
                                <a:rPr lang="en-US" altLang="ko-KR" sz="1400" i="1"/>
                                <m:t>𝑒</m:t>
                              </m:r>
                            </m:e>
                            <m:sup>
                              <m:r>
                                <a:rPr lang="en-US" altLang="ko-KR" sz="1400" i="1"/>
                                <m:t>𝐴</m:t>
                              </m:r>
                              <m:d>
                                <m:dPr>
                                  <m:ctrlPr>
                                    <a:rPr lang="ko-KR" altLang="ko-KR" sz="1400" i="1"/>
                                  </m:ctrlPr>
                                </m:dPr>
                                <m:e>
                                  <m:r>
                                    <a:rPr lang="en-US" altLang="ko-KR" sz="1400" i="1"/>
                                    <m:t>𝑇</m:t>
                                  </m:r>
                                  <m:r>
                                    <a:rPr lang="en-US" altLang="ko-KR" sz="1400" i="1"/>
                                    <m:t>−</m:t>
                                  </m:r>
                                  <m:r>
                                    <a:rPr lang="en-US" altLang="ko-KR" sz="1400" i="1"/>
                                    <m:t>𝜏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400" i="1"/>
                            <m:t>𝐵</m:t>
                          </m:r>
                          <m:sSup>
                            <m:sSupPr>
                              <m:ctrlPr>
                                <a:rPr lang="ko-KR" altLang="ko-KR" sz="1400" i="1"/>
                              </m:ctrlPr>
                            </m:sSupPr>
                            <m:e>
                              <m:r>
                                <a:rPr lang="en-US" altLang="ko-KR" sz="1400" i="1"/>
                                <m:t>𝑅</m:t>
                              </m:r>
                            </m:e>
                            <m:sup>
                              <m:r>
                                <a:rPr lang="en-US" altLang="ko-KR" sz="1400" i="1"/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ko-KR" altLang="ko-KR" sz="1400" i="1"/>
                              </m:ctrlPr>
                            </m:sSupPr>
                            <m:e>
                              <m:r>
                                <a:rPr lang="en-US" altLang="ko-KR" sz="1400" i="1"/>
                                <m:t>𝐵</m:t>
                              </m:r>
                            </m:e>
                            <m:sup>
                              <m:r>
                                <a:rPr lang="en-US" altLang="ko-KR" sz="1400" i="1"/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ko-KR" altLang="ko-KR" sz="1400" i="1"/>
                              </m:ctrlPr>
                            </m:sSupPr>
                            <m:e>
                              <m:r>
                                <a:rPr lang="en-US" altLang="ko-KR" sz="1400" i="1"/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ko-KR" altLang="ko-KR" sz="1400" i="1"/>
                                  </m:ctrlPr>
                                </m:sSupPr>
                                <m:e>
                                  <m:r>
                                    <a:rPr lang="en-US" altLang="ko-KR" sz="1400" i="1"/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sz="1400" i="1"/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ko-KR" altLang="ko-KR" sz="1400" i="1"/>
                                  </m:ctrlPr>
                                </m:dPr>
                                <m:e>
                                  <m:r>
                                    <a:rPr lang="en-US" altLang="ko-KR" sz="1400" i="1"/>
                                    <m:t>𝑇</m:t>
                                  </m:r>
                                  <m:r>
                                    <a:rPr lang="en-US" altLang="ko-KR" sz="1400" i="1"/>
                                    <m:t>−</m:t>
                                  </m:r>
                                  <m:r>
                                    <a:rPr lang="en-US" altLang="ko-KR" sz="1400" i="1"/>
                                    <m:t>𝜏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400" i="1"/>
                            <m:t>𝑑</m:t>
                          </m:r>
                          <m:r>
                            <a:rPr lang="en-US" altLang="ko-KR" sz="1400" i="1"/>
                            <m:t>𝜏</m:t>
                          </m:r>
                        </m:e>
                      </m:nary>
                    </m:oMath>
                  </m:oMathPara>
                </a14:m>
                <a:endParaRPr lang="en-US" altLang="ko-KR" sz="1400" dirty="0" smtClean="0"/>
              </a:p>
              <a:p>
                <a:endParaRPr lang="en-US" altLang="ko-KR" sz="140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Since </a:t>
                </a:r>
                <a:r>
                  <a:rPr lang="en-US" altLang="ko-KR" sz="1400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/>
                      <m:t>x</m:t>
                    </m:r>
                    <m:d>
                      <m:dPr>
                        <m:ctrlPr>
                          <a:rPr lang="ko-KR" altLang="ko-KR" sz="1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T</m:t>
                        </m:r>
                        <m:r>
                          <a:rPr lang="en-US" altLang="ko-KR" sz="1400"/>
                          <m:t> </m:t>
                        </m:r>
                      </m:e>
                    </m:d>
                    <m:r>
                      <a:rPr lang="en-US" altLang="ko-KR" sz="1400"/>
                      <m:t>=</m:t>
                    </m:r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/>
                          <m:t>N</m:t>
                        </m:r>
                      </m:sub>
                    </m:sSub>
                  </m:oMath>
                </a14:m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/>
                        <m:t>λ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T</m:t>
                          </m:r>
                        </m:e>
                      </m:d>
                      <m:r>
                        <a:rPr lang="en-US" altLang="ko-KR" sz="1400" i="1"/>
                        <m:t>= −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𝐺</m:t>
                          </m:r>
                        </m:e>
                        <m:sup>
                          <m:r>
                            <a:rPr lang="en-US" altLang="ko-KR" sz="1400" i="1"/>
                            <m:t>−1</m:t>
                          </m:r>
                        </m:sup>
                      </m:sSup>
                      <m:r>
                        <a:rPr lang="en-US" altLang="ko-KR" sz="1400" i="1"/>
                        <m:t>(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𝑡</m:t>
                          </m:r>
                        </m:e>
                        <m:sub>
                          <m:r>
                            <a:rPr lang="en-US" altLang="ko-KR" sz="1400" i="1"/>
                            <m:t>0</m:t>
                          </m:r>
                        </m:sub>
                      </m:sSub>
                      <m:r>
                        <a:rPr lang="en-US" altLang="ko-KR" sz="1400" i="1"/>
                        <m:t>, </m:t>
                      </m:r>
                      <m:r>
                        <a:rPr lang="en-US" altLang="ko-KR" sz="1400" i="1"/>
                        <m:t>𝑇</m:t>
                      </m:r>
                      <m:r>
                        <a:rPr lang="en-US" altLang="ko-KR" sz="1400" i="1"/>
                        <m:t>)[ 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𝑟</m:t>
                          </m:r>
                        </m:e>
                        <m:sub>
                          <m:r>
                            <a:rPr lang="en-US" altLang="ko-KR" sz="1400" i="1"/>
                            <m:t>𝑁</m:t>
                          </m:r>
                        </m:sub>
                      </m:sSub>
                      <m:r>
                        <a:rPr lang="en-US" altLang="ko-KR" sz="1400" i="1"/>
                        <m:t> −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𝑒</m:t>
                          </m:r>
                        </m:e>
                        <m:sup>
                          <m:r>
                            <a:rPr lang="en-US" altLang="ko-KR" sz="1400" i="1"/>
                            <m:t>𝐴</m:t>
                          </m:r>
                          <m:d>
                            <m:dPr>
                              <m:ctrlPr>
                                <a:rPr lang="ko-KR" altLang="ko-KR" sz="1400" i="1"/>
                              </m:ctrlPr>
                            </m:dPr>
                            <m:e>
                              <m:r>
                                <a:rPr lang="en-US" altLang="ko-KR" sz="1400" i="1"/>
                                <m:t>𝑇</m:t>
                              </m:r>
                              <m:r>
                                <a:rPr lang="en-US" altLang="ko-KR" sz="1400" i="1"/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sz="1400" i="1"/>
                                  </m:ctrlPr>
                                </m:sSubPr>
                                <m:e>
                                  <m:r>
                                    <a:rPr lang="en-US" altLang="ko-KR" sz="1400" i="1"/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i="1"/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ko-KR" sz="1400" i="1"/>
                        <m:t>𝑥</m:t>
                      </m:r>
                      <m:r>
                        <a:rPr lang="en-US" altLang="ko-KR" sz="1400" i="1"/>
                        <m:t>(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𝑡</m:t>
                          </m:r>
                        </m:e>
                        <m:sub>
                          <m:r>
                            <a:rPr lang="en-US" altLang="ko-KR" sz="1400" i="1"/>
                            <m:t>0</m:t>
                          </m:r>
                        </m:sub>
                      </m:sSub>
                      <m:r>
                        <a:rPr lang="en-US" altLang="ko-KR" sz="1400" i="1"/>
                        <m:t>)]</m:t>
                      </m:r>
                    </m:oMath>
                  </m:oMathPara>
                </a14:m>
                <a:endParaRPr lang="ko-KR" altLang="ko-KR" sz="1400" dirty="0"/>
              </a:p>
              <a:p>
                <a:endParaRPr lang="en-US" altLang="ko-KR" sz="140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So </a:t>
                </a:r>
                <a:r>
                  <a:rPr lang="en-US" altLang="ko-KR" sz="1400" dirty="0"/>
                  <a:t>that the optimal control is 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u</m:t>
                          </m:r>
                        </m:e>
                        <m:sup>
                          <m:r>
                            <a:rPr lang="en-US" altLang="ko-KR" sz="1400" i="1"/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a:rPr lang="en-US" altLang="ko-KR" sz="1400" i="1"/>
                            <m:t>𝑡</m:t>
                          </m:r>
                        </m:e>
                      </m:d>
                      <m:r>
                        <a:rPr lang="en-US" altLang="ko-KR" sz="1400" i="1"/>
                        <m:t>=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𝑅</m:t>
                          </m:r>
                        </m:e>
                        <m:sup>
                          <m:r>
                            <a:rPr lang="en-US" altLang="ko-KR" sz="1400" i="1"/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𝐵</m:t>
                          </m:r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ko-KR" altLang="ko-KR" sz="1400" i="1"/>
                              </m:ctrlPr>
                            </m:sSupPr>
                            <m:e>
                              <m:r>
                                <a:rPr lang="en-US" altLang="ko-KR" sz="1400" i="1"/>
                                <m:t>𝐴</m:t>
                              </m:r>
                            </m:e>
                            <m:sup>
                              <m:r>
                                <a:rPr lang="en-US" altLang="ko-KR" sz="1400" i="1"/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ko-KR" altLang="ko-KR" sz="1400" i="1"/>
                              </m:ctrlPr>
                            </m:dPr>
                            <m:e>
                              <m:r>
                                <a:rPr lang="en-US" altLang="ko-KR" sz="1400" i="1"/>
                                <m:t>𝑇</m:t>
                              </m:r>
                              <m:r>
                                <a:rPr lang="en-US" altLang="ko-KR" sz="1400" i="1"/>
                                <m:t>−</m:t>
                              </m:r>
                              <m:r>
                                <a:rPr lang="en-US" altLang="ko-KR" sz="1400" i="1"/>
                                <m:t>𝑡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𝐺</m:t>
                          </m:r>
                        </m:e>
                        <m:sup>
                          <m:r>
                            <a:rPr lang="en-US" altLang="ko-KR" sz="1400" i="1"/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𝑡</m:t>
                              </m:r>
                            </m:e>
                            <m:sub>
                              <m:r>
                                <a:rPr lang="en-US" altLang="ko-KR" sz="1400" i="1"/>
                                <m:t>0</m:t>
                              </m:r>
                            </m:sub>
                          </m:sSub>
                          <m:r>
                            <a:rPr lang="en-US" altLang="ko-KR" sz="1400" i="1"/>
                            <m:t>, </m:t>
                          </m:r>
                          <m:r>
                            <a:rPr lang="en-US" altLang="ko-KR" sz="1400" i="1"/>
                            <m:t>𝑇</m:t>
                          </m:r>
                        </m:e>
                      </m:d>
                      <m:r>
                        <a:rPr lang="en-US" altLang="ko-KR" sz="1400" i="1"/>
                        <m:t>[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𝑟</m:t>
                          </m:r>
                        </m:e>
                        <m:sub>
                          <m:r>
                            <a:rPr lang="en-US" altLang="ko-KR" sz="1400" i="1"/>
                            <m:t>𝑁</m:t>
                          </m:r>
                        </m:sub>
                      </m:sSub>
                      <m:r>
                        <a:rPr lang="en-US" altLang="ko-KR" sz="1400" i="1"/>
                        <m:t>−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𝑒</m:t>
                          </m:r>
                        </m:e>
                        <m:sup>
                          <m:r>
                            <a:rPr lang="en-US" altLang="ko-KR" sz="1400" i="1"/>
                            <m:t>𝐴</m:t>
                          </m:r>
                          <m:d>
                            <m:dPr>
                              <m:ctrlPr>
                                <a:rPr lang="ko-KR" altLang="ko-KR" sz="1400" i="1"/>
                              </m:ctrlPr>
                            </m:dPr>
                            <m:e>
                              <m:r>
                                <a:rPr lang="en-US" altLang="ko-KR" sz="1400" i="1"/>
                                <m:t>𝑇</m:t>
                              </m:r>
                              <m:r>
                                <a:rPr lang="en-US" altLang="ko-KR" sz="1400" i="1"/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sz="1400" i="1"/>
                                  </m:ctrlPr>
                                </m:sSubPr>
                                <m:e>
                                  <m:r>
                                    <a:rPr lang="en-US" altLang="ko-KR" sz="1400" i="1"/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i="1"/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ko-KR" sz="1400" i="1"/>
                        <m:t>𝑥</m:t>
                      </m:r>
                      <m:r>
                        <a:rPr lang="en-US" altLang="ko-KR" sz="1400" i="1"/>
                        <m:t>(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𝑡</m:t>
                          </m:r>
                        </m:e>
                        <m:sub>
                          <m:r>
                            <a:rPr lang="en-US" altLang="ko-KR" sz="1400" i="1"/>
                            <m:t>0</m:t>
                          </m:r>
                        </m:sub>
                      </m:sSub>
                      <m:r>
                        <a:rPr lang="en-US" altLang="ko-KR" sz="1400" i="1"/>
                        <m:t>)  ]</m:t>
                      </m:r>
                    </m:oMath>
                  </m:oMathPara>
                </a14:m>
                <a:endParaRPr lang="ko-KR" altLang="ko-KR" sz="1400" dirty="0"/>
              </a:p>
              <a:p>
                <a:endParaRPr lang="en-US" altLang="ko-KR" sz="140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/>
                      <m:t>G</m:t>
                    </m:r>
                    <m:d>
                      <m:dPr>
                        <m:ctrlPr>
                          <a:rPr lang="ko-KR" altLang="ko-KR" sz="1400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/>
                              <m:t>t</m:t>
                            </m:r>
                          </m:e>
                          <m:sub>
                            <m:r>
                              <a:rPr lang="en-US" altLang="ko-KR" sz="1400"/>
                              <m:t>0</m:t>
                            </m:r>
                          </m:sub>
                        </m:sSub>
                        <m:r>
                          <a:rPr lang="en-US" altLang="ko-KR" sz="1400" i="1"/>
                          <m:t>, </m:t>
                        </m:r>
                        <m:r>
                          <a:rPr lang="en-US" altLang="ko-KR" sz="1400" i="1"/>
                          <m:t>𝑇</m:t>
                        </m:r>
                      </m:e>
                    </m:d>
                    <m:r>
                      <a:rPr lang="en-US" altLang="ko-KR" sz="1400" i="1"/>
                      <m:t>=</m:t>
                    </m:r>
                    <m:r>
                      <a:rPr lang="en-US" altLang="ko-KR" sz="1400" i="1"/>
                      <m:t>𝑃</m:t>
                    </m:r>
                    <m:r>
                      <a:rPr lang="en-US" altLang="ko-KR" sz="1400" i="1"/>
                      <m:t>(</m:t>
                    </m:r>
                    <m:r>
                      <a:rPr lang="en-US" altLang="ko-KR" sz="1400" i="1"/>
                      <m:t>𝑡</m:t>
                    </m:r>
                    <m:r>
                      <a:rPr lang="en-US" altLang="ko-KR" sz="1400" i="1"/>
                      <m:t>)</m:t>
                    </m:r>
                  </m:oMath>
                </a14:m>
                <a:r>
                  <a:rPr lang="en-US" altLang="ko-KR" sz="1400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/>
                      <m:t>P</m:t>
                    </m:r>
                    <m:r>
                      <a:rPr lang="en-US" altLang="ko-KR" sz="1400"/>
                      <m:t>(</m:t>
                    </m:r>
                    <m:r>
                      <m:rPr>
                        <m:sty m:val="p"/>
                      </m:rPr>
                      <a:rPr lang="en-US" altLang="ko-KR" sz="1400"/>
                      <m:t>t</m:t>
                    </m:r>
                    <m:r>
                      <a:rPr lang="en-US" altLang="ko-KR" sz="1400"/>
                      <m:t>)</m:t>
                    </m:r>
                  </m:oMath>
                </a14:m>
                <a:r>
                  <a:rPr lang="en-US" altLang="ko-KR" sz="1400" dirty="0"/>
                  <a:t> is the solution to </a:t>
                </a:r>
                <a:endParaRPr lang="en-US" altLang="ko-KR" sz="1400" dirty="0" smtClean="0"/>
              </a:p>
              <a:p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sz="1400" i="1"/>
                          </m:ctrlPr>
                        </m:accPr>
                        <m:e>
                          <m:r>
                            <a:rPr lang="en-US" altLang="ko-KR" sz="1400" i="1"/>
                            <m:t>𝑃</m:t>
                          </m:r>
                        </m:e>
                      </m:acc>
                      <m:r>
                        <a:rPr lang="en-US" altLang="ko-KR" sz="1400" i="1"/>
                        <m:t>=</m:t>
                      </m:r>
                      <m:r>
                        <a:rPr lang="en-US" altLang="ko-KR" sz="1400" i="1"/>
                        <m:t>𝐴𝑃</m:t>
                      </m:r>
                      <m:r>
                        <a:rPr lang="en-US" altLang="ko-KR" sz="1400" i="1"/>
                        <m:t>+</m:t>
                      </m:r>
                      <m:r>
                        <a:rPr lang="en-US" altLang="ko-KR" sz="1400" i="1"/>
                        <m:t>𝑃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𝐴</m:t>
                          </m:r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r>
                        <a:rPr lang="en-US" altLang="ko-KR" sz="1400" i="1"/>
                        <m:t>+</m:t>
                      </m:r>
                      <m:r>
                        <a:rPr lang="en-US" altLang="ko-KR" sz="1400" i="1"/>
                        <m:t>𝐵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𝑅</m:t>
                          </m:r>
                        </m:e>
                        <m:sup>
                          <m:r>
                            <a:rPr lang="en-US" altLang="ko-KR" sz="1400" i="1"/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𝐵</m:t>
                          </m:r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r>
                        <a:rPr lang="en-US" altLang="ko-KR" sz="1400" i="1"/>
                        <m:t>, </m:t>
                      </m:r>
                      <m:r>
                        <a:rPr lang="en-US" altLang="ko-KR" sz="1400" i="1"/>
                        <m:t>𝑃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𝑡</m:t>
                              </m:r>
                            </m:e>
                            <m:sub>
                              <m:r>
                                <a:rPr lang="en-US" altLang="ko-KR" sz="1400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/>
                        <m:t>=0</m:t>
                      </m:r>
                    </m:oMath>
                  </m:oMathPara>
                </a14:m>
                <a:endParaRPr lang="ko-KR" altLang="ko-KR" sz="1400" dirty="0"/>
              </a:p>
              <a:p>
                <a:endParaRPr lang="en-US" altLang="ko-KR" sz="1400" dirty="0" smtClean="0"/>
              </a:p>
              <a:p>
                <a:r>
                  <a:rPr lang="en-US" altLang="ko-KR" sz="1400" dirty="0" smtClean="0"/>
                  <a:t>And </a:t>
                </a:r>
              </a:p>
              <a:p>
                <a:endParaRPr lang="en-US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𝐽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altLang="ko-KR" sz="1400" b="0" dirty="0" smtClean="0"/>
              </a:p>
              <a:p>
                <a:r>
                  <a:rPr lang="en-US" altLang="ko-KR" sz="1400" dirty="0" smtClean="0"/>
                  <a:t>Where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𝐴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ko-KR" sz="14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ko-KR" sz="14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8" y="769605"/>
                <a:ext cx="7776864" cy="6081217"/>
              </a:xfrm>
              <a:prstGeom prst="rect">
                <a:avLst/>
              </a:prstGeom>
              <a:blipFill rotWithShape="1">
                <a:blip r:embed="rId2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0" y="1166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/>
              <a:t>Fixed final sate and Open loop control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624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3918" y="769605"/>
                <a:ext cx="7776864" cy="4149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/>
              </a:p>
              <a:p>
                <a:r>
                  <a:rPr lang="en-US" altLang="ko-KR" sz="1400" dirty="0" smtClean="0"/>
                  <a:t>% Controllability </a:t>
                </a:r>
              </a:p>
              <a:p>
                <a:endParaRPr lang="en-US" altLang="ko-KR" sz="1400" dirty="0" smtClean="0"/>
              </a:p>
              <a:p>
                <a:r>
                  <a:rPr lang="en-US" altLang="ko-KR" sz="1400" dirty="0"/>
                  <a:t>The following statements are equivalent</a:t>
                </a:r>
                <a:endParaRPr lang="ko-KR" altLang="ko-KR" sz="1400" dirty="0"/>
              </a:p>
              <a:p>
                <a:endParaRPr lang="en-US" altLang="ko-KR" sz="1400" dirty="0" smtClean="0"/>
              </a:p>
              <a:p>
                <a:endParaRPr lang="en-US" altLang="ko-KR" sz="1400" dirty="0"/>
              </a:p>
              <a:p>
                <a:pPr marL="285750" lvl="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/>
                      <m:t>(</m:t>
                    </m:r>
                    <m:r>
                      <m:rPr>
                        <m:sty m:val="p"/>
                      </m:rPr>
                      <a:rPr lang="en-US" altLang="ko-KR" sz="1400"/>
                      <m:t>A</m:t>
                    </m:r>
                    <m:r>
                      <a:rPr lang="en-US" altLang="ko-KR" sz="1400"/>
                      <m:t>,</m:t>
                    </m:r>
                    <m:r>
                      <m:rPr>
                        <m:sty m:val="p"/>
                      </m:rPr>
                      <a:rPr lang="en-US" altLang="ko-KR" sz="1400"/>
                      <m:t>B</m:t>
                    </m:r>
                    <m:r>
                      <a:rPr lang="en-US" altLang="ko-KR" sz="1400"/>
                      <m:t>)</m:t>
                    </m:r>
                  </m:oMath>
                </a14:m>
                <a:r>
                  <a:rPr lang="en-US" altLang="ko-KR" sz="1400" dirty="0"/>
                  <a:t> is </a:t>
                </a:r>
                <a:r>
                  <a:rPr lang="en-US" altLang="ko-KR" sz="1400" dirty="0" smtClean="0"/>
                  <a:t>controllable</a:t>
                </a:r>
              </a:p>
              <a:p>
                <a:pPr marL="285750" lvl="0" indent="-285750">
                  <a:buFontTx/>
                  <a:buChar char="-"/>
                </a:pPr>
                <a:endParaRPr lang="en-US" altLang="ko-KR" sz="1400" dirty="0"/>
              </a:p>
              <a:p>
                <a:pPr marL="285750" lvl="0" indent="-285750">
                  <a:buFontTx/>
                  <a:buChar char="-"/>
                </a:pPr>
                <a:endParaRPr lang="ko-KR" altLang="ko-KR" sz="1400" dirty="0"/>
              </a:p>
              <a:p>
                <a:pPr lvl="0"/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/>
                      </a:rPr>
                      <m:t>− </m:t>
                    </m:r>
                    <m:r>
                      <a:rPr lang="en-US" altLang="ko-KR" sz="1400"/>
                      <m:t>[</m:t>
                    </m:r>
                    <m:r>
                      <m:rPr>
                        <m:sty m:val="p"/>
                      </m:rPr>
                      <a:rPr lang="en-US" altLang="ko-KR" sz="1400"/>
                      <m:t>B</m:t>
                    </m:r>
                    <m:r>
                      <a:rPr lang="en-US" altLang="ko-KR" sz="1400"/>
                      <m:t> </m:t>
                    </m:r>
                    <m:r>
                      <m:rPr>
                        <m:sty m:val="p"/>
                      </m:rPr>
                      <a:rPr lang="en-US" altLang="ko-KR" sz="1400"/>
                      <m:t>AB</m:t>
                    </m:r>
                    <m:r>
                      <a:rPr lang="en-US" altLang="ko-KR" sz="1400"/>
                      <m:t> </m:t>
                    </m:r>
                    <m:sSup>
                      <m:sSupPr>
                        <m:ctrlPr>
                          <a:rPr lang="ko-KR" altLang="ko-KR" sz="14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A</m:t>
                        </m:r>
                      </m:e>
                      <m:sup>
                        <m:r>
                          <a:rPr lang="en-US" altLang="ko-KR" sz="1400"/>
                          <m:t>2</m:t>
                        </m:r>
                      </m:sup>
                    </m:sSup>
                    <m:r>
                      <a:rPr lang="en-US" altLang="ko-KR" sz="1400" i="1"/>
                      <m:t>𝐵</m:t>
                    </m:r>
                    <m:r>
                      <a:rPr lang="en-US" altLang="ko-KR" sz="1400" i="1"/>
                      <m:t>…</m:t>
                    </m:r>
                    <m:sSup>
                      <m:sSupPr>
                        <m:ctrlPr>
                          <a:rPr lang="ko-KR" altLang="ko-KR" sz="1400" i="1"/>
                        </m:ctrlPr>
                      </m:sSupPr>
                      <m:e>
                        <m:r>
                          <a:rPr lang="en-US" altLang="ko-KR" sz="1400" i="1"/>
                          <m:t>𝐴</m:t>
                        </m:r>
                      </m:e>
                      <m:sup>
                        <m:r>
                          <a:rPr lang="en-US" altLang="ko-KR" sz="1400" i="1"/>
                          <m:t>𝑛</m:t>
                        </m:r>
                        <m:r>
                          <a:rPr lang="en-US" altLang="ko-KR" sz="1400" i="1"/>
                          <m:t>−1</m:t>
                        </m:r>
                      </m:sup>
                    </m:sSup>
                    <m:r>
                      <a:rPr lang="en-US" altLang="ko-KR" sz="1400" i="1"/>
                      <m:t>𝐵</m:t>
                    </m:r>
                    <m:r>
                      <a:rPr lang="en-US" altLang="ko-KR" sz="1400" i="1"/>
                      <m:t>]</m:t>
                    </m:r>
                  </m:oMath>
                </a14:m>
                <a:r>
                  <a:rPr lang="en-US" altLang="ko-KR" sz="1400" dirty="0"/>
                  <a:t> has rank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/>
                      <m:t>n</m:t>
                    </m:r>
                    <m:r>
                      <a:rPr lang="en-US" altLang="ko-KR" sz="1400"/>
                      <m:t> </m:t>
                    </m:r>
                  </m:oMath>
                </a14:m>
                <a:endParaRPr lang="en-US" altLang="ko-KR" sz="1400" dirty="0" smtClean="0"/>
              </a:p>
              <a:p>
                <a:pPr lvl="0"/>
                <a:endParaRPr lang="en-US" altLang="ko-KR" sz="1400" dirty="0"/>
              </a:p>
              <a:p>
                <a:pPr lvl="0"/>
                <a:endParaRPr lang="ko-KR" altLang="ko-KR" sz="1400" dirty="0"/>
              </a:p>
              <a:p>
                <a:pPr lvl="0"/>
                <a:r>
                  <a:rPr lang="en-US" altLang="ko-KR" sz="1400" dirty="0" smtClean="0"/>
                  <a:t>- </a:t>
                </a:r>
                <a14:m>
                  <m:oMath xmlns:m="http://schemas.openxmlformats.org/officeDocument/2006/math">
                    <m:r>
                      <a:rPr lang="en-US" altLang="ko-KR" sz="1400"/>
                      <m:t>[</m:t>
                    </m:r>
                    <m:r>
                      <m:rPr>
                        <m:sty m:val="p"/>
                      </m:rPr>
                      <a:rPr lang="en-US" altLang="ko-KR" sz="1400"/>
                      <m:t>A</m:t>
                    </m:r>
                    <m:r>
                      <a:rPr lang="en-US" altLang="ko-KR" sz="1400" i="1"/>
                      <m:t>−</m:t>
                    </m:r>
                    <m:r>
                      <m:rPr>
                        <m:sty m:val="p"/>
                      </m:rPr>
                      <a:rPr lang="en-US" altLang="ko-KR" sz="1400"/>
                      <m:t>λI</m:t>
                    </m:r>
                    <m:r>
                      <a:rPr lang="en-US" altLang="ko-KR" sz="1400"/>
                      <m:t> </m:t>
                    </m:r>
                    <m:r>
                      <m:rPr>
                        <m:sty m:val="p"/>
                      </m:rPr>
                      <a:rPr lang="en-US" altLang="ko-KR" sz="1400"/>
                      <m:t>B</m:t>
                    </m:r>
                    <m:r>
                      <a:rPr lang="en-US" altLang="ko-KR" sz="1400"/>
                      <m:t>]</m:t>
                    </m:r>
                  </m:oMath>
                </a14:m>
                <a:r>
                  <a:rPr lang="en-US" altLang="ko-KR" sz="1400" dirty="0"/>
                  <a:t> has full row rank at every eigenvalue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/>
                      <m:t>λ</m:t>
                    </m:r>
                    <m:r>
                      <a:rPr lang="en-US" altLang="ko-KR" sz="1400"/>
                      <m:t>(</m:t>
                    </m:r>
                    <m:r>
                      <m:rPr>
                        <m:sty m:val="p"/>
                      </m:rPr>
                      <a:rPr lang="en-US" altLang="ko-KR" sz="1400"/>
                      <m:t>A</m:t>
                    </m:r>
                    <m:r>
                      <a:rPr lang="en-US" altLang="ko-KR" sz="1400"/>
                      <m:t>)</m:t>
                    </m:r>
                  </m:oMath>
                </a14:m>
                <a:endParaRPr lang="en-US" altLang="ko-KR" sz="1400" dirty="0" smtClean="0"/>
              </a:p>
              <a:p>
                <a:pPr marL="285750" lvl="0" indent="-285750">
                  <a:buFontTx/>
                  <a:buChar char="-"/>
                </a:pPr>
                <a:endParaRPr lang="en-US" altLang="ko-KR" sz="1400" dirty="0"/>
              </a:p>
              <a:p>
                <a:pPr marL="285750" lvl="0" indent="-285750">
                  <a:buFontTx/>
                  <a:buChar char="-"/>
                </a:pPr>
                <a:endParaRPr lang="ko-KR" altLang="ko-KR" sz="1400" dirty="0"/>
              </a:p>
              <a:p>
                <a:r>
                  <a:rPr lang="en-US" altLang="ko-KR" sz="1400" b="0" dirty="0" smtClean="0"/>
                  <a:t>-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/>
                      <m:t>Re</m:t>
                    </m:r>
                    <m:d>
                      <m:dPr>
                        <m:ctrlPr>
                          <a:rPr lang="ko-KR" altLang="ko-KR" sz="1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λ</m:t>
                        </m:r>
                        <m:d>
                          <m:dPr>
                            <m:ctrlPr>
                              <a:rPr lang="ko-KR" altLang="ko-KR" sz="1400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400"/>
                              <m:t>A</m:t>
                            </m:r>
                          </m:e>
                        </m:d>
                      </m:e>
                    </m:d>
                    <m:r>
                      <a:rPr lang="en-US" altLang="ko-KR" sz="1400"/>
                      <m:t>&lt;0 , </m:t>
                    </m:r>
                    <m:r>
                      <m:rPr>
                        <m:sty m:val="p"/>
                      </m:rPr>
                      <a:rPr lang="en-US" altLang="ko-KR" sz="1400"/>
                      <m:t>AP</m:t>
                    </m:r>
                    <m:r>
                      <a:rPr lang="en-US" altLang="ko-KR" sz="1400"/>
                      <m:t>+</m:t>
                    </m:r>
                    <m:sSup>
                      <m:sSupPr>
                        <m:ctrlPr>
                          <a:rPr lang="ko-KR" altLang="ko-KR" sz="14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PA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400"/>
                          <m:t>T</m:t>
                        </m:r>
                      </m:sup>
                    </m:sSup>
                    <m:r>
                      <a:rPr lang="en-US" altLang="ko-KR" sz="1400" i="1"/>
                      <m:t>+</m:t>
                    </m:r>
                    <m:r>
                      <a:rPr lang="en-US" altLang="ko-KR" sz="1400" i="1"/>
                      <m:t>𝐵</m:t>
                    </m:r>
                    <m:sSup>
                      <m:sSupPr>
                        <m:ctrlPr>
                          <a:rPr lang="ko-KR" altLang="ko-KR" sz="1400" i="1"/>
                        </m:ctrlPr>
                      </m:sSupPr>
                      <m:e>
                        <m:r>
                          <a:rPr lang="en-US" altLang="ko-KR" sz="1400" i="1"/>
                          <m:t>𝐵</m:t>
                        </m:r>
                      </m:e>
                      <m:sup>
                        <m:r>
                          <a:rPr lang="en-US" altLang="ko-KR" sz="1400" i="1"/>
                          <m:t>𝑇</m:t>
                        </m:r>
                      </m:sup>
                    </m:sSup>
                    <m:r>
                      <a:rPr lang="en-US" altLang="ko-KR" sz="1400" i="1"/>
                      <m:t>=0 , </m:t>
                    </m:r>
                    <m:r>
                      <a:rPr lang="en-US" altLang="ko-KR" sz="1400" i="1"/>
                      <m:t>𝑃</m:t>
                    </m:r>
                    <m:r>
                      <a:rPr lang="en-US" altLang="ko-KR" sz="1400" i="1"/>
                      <m:t>&gt;0</m:t>
                    </m:r>
                  </m:oMath>
                </a14:m>
                <a:r>
                  <a:rPr lang="en-US" altLang="ko-KR" sz="1400" dirty="0"/>
                  <a:t> </a:t>
                </a:r>
                <a:endParaRPr lang="ko-KR" altLang="ko-KR" sz="1400" dirty="0"/>
              </a:p>
              <a:p>
                <a:endParaRPr lang="ko-KR" altLang="ko-KR" sz="140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8" y="769605"/>
                <a:ext cx="7776864" cy="4149534"/>
              </a:xfrm>
              <a:prstGeom prst="rect">
                <a:avLst/>
              </a:prstGeom>
              <a:blipFill rotWithShape="1"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0" y="1166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/>
              <a:t>Fixed final sate and Open loop control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1399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Final State 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9511" y="1016885"/>
                <a:ext cx="7128793" cy="5415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dirty="0" smtClean="0"/>
                  <a:t>Free Final State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sz="1400" dirty="0"/>
              </a:p>
              <a:p>
                <a:r>
                  <a:rPr lang="en-US" altLang="ko-KR" sz="1400" dirty="0" smtClean="0"/>
                  <a:t>1</a:t>
                </a:r>
                <a:r>
                  <a:rPr lang="en-US" altLang="ko-KR" sz="1400" dirty="0"/>
                  <a:t>) Performance Index 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/>
                        <m:t>J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/>
                                <m:t>t</m:t>
                              </m:r>
                            </m:e>
                            <m:sub>
                              <m:r>
                                <a:rPr lang="en-US" altLang="ko-KR" sz="1400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1</m:t>
                          </m:r>
                        </m:num>
                        <m:den>
                          <m:r>
                            <a:rPr lang="en-US" altLang="ko-KR" sz="1400" i="1"/>
                            <m:t>2</m:t>
                          </m:r>
                        </m:den>
                      </m:f>
                      <m:r>
                        <a:rPr lang="en-US" altLang="ko-KR" sz="1400" i="1"/>
                        <m:t>𝑥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400" i="1"/>
                              </m:ctrlPr>
                            </m:dPr>
                            <m:e>
                              <m:r>
                                <a:rPr lang="en-US" altLang="ko-KR" sz="1400" i="1"/>
                                <m:t>𝑇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r>
                        <a:rPr lang="en-US" altLang="ko-KR" sz="1400" i="1"/>
                        <m:t>𝑆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a:rPr lang="en-US" altLang="ko-KR" sz="1400" i="1"/>
                            <m:t>𝑇</m:t>
                          </m:r>
                        </m:e>
                      </m:d>
                      <m:r>
                        <a:rPr lang="en-US" altLang="ko-KR" sz="1400" i="1"/>
                        <m:t>𝑥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a:rPr lang="en-US" altLang="ko-KR" sz="1400" i="1"/>
                            <m:t>𝑇</m:t>
                          </m:r>
                        </m:e>
                      </m:d>
                      <m:r>
                        <a:rPr lang="en-US" altLang="ko-KR" sz="1400" i="1"/>
                        <m:t>+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1</m:t>
                          </m:r>
                        </m:num>
                        <m:den>
                          <m:r>
                            <a:rPr lang="en-US" altLang="ko-KR" sz="1400" i="1"/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ko-KR" altLang="ko-KR" sz="1400" i="1"/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𝑡</m:t>
                              </m:r>
                            </m:e>
                            <m:sub>
                              <m:r>
                                <a:rPr lang="en-US" altLang="ko-KR" sz="1400" i="1"/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  <m:e>
                          <m:r>
                            <a:rPr lang="en-US" altLang="ko-KR" sz="1400" i="1"/>
                            <m:t>(</m:t>
                          </m:r>
                          <m:sSup>
                            <m:sSupPr>
                              <m:ctrlPr>
                                <a:rPr lang="ko-KR" altLang="ko-KR" sz="1400" i="1"/>
                              </m:ctrlPr>
                            </m:sSupPr>
                            <m:e>
                              <m:r>
                                <a:rPr lang="en-US" altLang="ko-KR" sz="1400" i="1"/>
                                <m:t>𝑥</m:t>
                              </m:r>
                            </m:e>
                            <m:sup>
                              <m:r>
                                <a:rPr lang="en-US" altLang="ko-KR" sz="1400" i="1"/>
                                <m:t>𝑇</m:t>
                              </m:r>
                            </m:sup>
                          </m:sSup>
                          <m:r>
                            <a:rPr lang="en-US" altLang="ko-KR" sz="1400" i="1"/>
                            <m:t>𝑄</m:t>
                          </m:r>
                          <m:d>
                            <m:dPr>
                              <m:ctrlPr>
                                <a:rPr lang="ko-KR" altLang="ko-KR" sz="1400" i="1"/>
                              </m:ctrlPr>
                            </m:dPr>
                            <m:e>
                              <m:r>
                                <a:rPr lang="en-US" altLang="ko-KR" sz="1400" i="1"/>
                                <m:t>𝑡</m:t>
                              </m:r>
                            </m:e>
                          </m:d>
                          <m:r>
                            <a:rPr lang="en-US" altLang="ko-KR" sz="1400" i="1"/>
                            <m:t>𝑥</m:t>
                          </m:r>
                          <m:r>
                            <a:rPr lang="en-US" altLang="ko-KR" sz="1400" i="1"/>
                            <m:t>+</m:t>
                          </m:r>
                          <m:sSup>
                            <m:sSupPr>
                              <m:ctrlPr>
                                <a:rPr lang="ko-KR" altLang="ko-KR" sz="1400" i="1"/>
                              </m:ctrlPr>
                            </m:sSupPr>
                            <m:e>
                              <m:r>
                                <a:rPr lang="en-US" altLang="ko-KR" sz="1400" i="1"/>
                                <m:t>𝑢</m:t>
                              </m:r>
                            </m:e>
                            <m:sup>
                              <m:r>
                                <a:rPr lang="en-US" altLang="ko-KR" sz="1400" i="1"/>
                                <m:t>𝑇</m:t>
                              </m:r>
                            </m:sup>
                          </m:sSup>
                          <m:r>
                            <a:rPr lang="en-US" altLang="ko-KR" sz="1400" i="1"/>
                            <m:t>𝑅</m:t>
                          </m:r>
                          <m:d>
                            <m:dPr>
                              <m:ctrlPr>
                                <a:rPr lang="ko-KR" altLang="ko-KR" sz="1400" i="1"/>
                              </m:ctrlPr>
                            </m:dPr>
                            <m:e>
                              <m:r>
                                <a:rPr lang="en-US" altLang="ko-KR" sz="1400" i="1"/>
                                <m:t>𝑡</m:t>
                              </m:r>
                            </m:e>
                          </m:d>
                          <m:r>
                            <a:rPr lang="en-US" altLang="ko-KR" sz="1400" i="1"/>
                            <m:t>𝑢</m:t>
                          </m:r>
                          <m:r>
                            <a:rPr lang="en-US" altLang="ko-KR" sz="1400" i="1"/>
                            <m:t> )</m:t>
                          </m:r>
                          <m:r>
                            <a:rPr lang="en-US" altLang="ko-KR" sz="1400" i="1"/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 smtClean="0"/>
                  <a:t>2</a:t>
                </a:r>
                <a:r>
                  <a:rPr lang="en-US" altLang="ko-KR" sz="1400" dirty="0"/>
                  <a:t>) Necessary Conditions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sz="1400" i="1"/>
                          </m:ctrlPr>
                        </m:accPr>
                        <m:e>
                          <m:r>
                            <a:rPr lang="en-US" altLang="ko-KR" sz="1400" i="1"/>
                            <m:t>𝑥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ko-KR" sz="1400" i="1"/>
                        <m:t>=</m:t>
                      </m:r>
                      <m:r>
                        <a:rPr lang="en-US" altLang="ko-KR" sz="1400" i="1"/>
                        <m:t>𝐴𝑥</m:t>
                      </m:r>
                      <m:r>
                        <a:rPr lang="en-US" altLang="ko-KR" sz="1400" i="1"/>
                        <m:t>−</m:t>
                      </m:r>
                      <m:r>
                        <a:rPr lang="en-US" altLang="ko-KR" sz="1400" i="1"/>
                        <m:t>𝐵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𝑅</m:t>
                          </m:r>
                        </m:e>
                        <m:sup>
                          <m:r>
                            <a:rPr lang="en-US" altLang="ko-KR" sz="1400" i="1"/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𝐵</m:t>
                          </m:r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r>
                        <a:rPr lang="en-US" altLang="ko-KR" sz="1400" i="1"/>
                        <m:t>𝜆</m:t>
                      </m:r>
                    </m:oMath>
                    <m:oMath xmlns:m="http://schemas.openxmlformats.org/officeDocument/2006/math">
                      <m:r>
                        <a:rPr lang="en-US" altLang="ko-KR" sz="1400" i="1"/>
                        <m:t>−</m:t>
                      </m:r>
                      <m:acc>
                        <m:accPr>
                          <m:chr m:val="̇"/>
                          <m:ctrlPr>
                            <a:rPr lang="ko-KR" altLang="ko-KR" sz="1400" i="1"/>
                          </m:ctrlPr>
                        </m:accPr>
                        <m:e>
                          <m:r>
                            <a:rPr lang="en-US" altLang="ko-KR" sz="1400" i="1"/>
                            <m:t>𝜆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ko-KR" sz="1400" i="1"/>
                        <m:t>=</m:t>
                      </m:r>
                      <m:r>
                        <a:rPr lang="en-US" altLang="ko-KR" sz="1400" i="1"/>
                        <m:t> </m:t>
                      </m:r>
                      <m:r>
                        <a:rPr lang="en-US" altLang="ko-KR" sz="1400" i="1"/>
                        <m:t>𝑄𝑥</m:t>
                      </m:r>
                      <m:r>
                        <a:rPr lang="en-US" altLang="ko-KR" sz="1400" i="1"/>
                        <m:t>+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𝐴</m:t>
                          </m:r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r>
                        <a:rPr lang="en-US" altLang="ko-KR" sz="1400" i="1"/>
                        <m:t>𝜆</m:t>
                      </m:r>
                    </m:oMath>
                    <m:oMath xmlns:m="http://schemas.openxmlformats.org/officeDocument/2006/math">
                      <m:r>
                        <a:rPr lang="en-US" altLang="ko-KR" sz="1400" i="1"/>
                        <m:t>  </m:t>
                      </m:r>
                      <m:r>
                        <m:rPr>
                          <m:sty m:val="p"/>
                        </m:rPr>
                        <a:rPr lang="en-US" altLang="ko-KR" sz="1400"/>
                        <m:t>u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t</m:t>
                          </m:r>
                        </m:e>
                      </m:d>
                      <m:r>
                        <a:rPr lang="en-US" altLang="ko-KR" sz="1400"/>
                        <m:t>= </m:t>
                      </m:r>
                      <m:r>
                        <a:rPr lang="en-US" altLang="ko-KR" sz="1400" i="1"/>
                        <m:t>−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R</m:t>
                          </m:r>
                        </m:e>
                        <m:sup>
                          <m:r>
                            <a:rPr lang="en-US" altLang="ko-KR" sz="1400" i="1"/>
                            <m:t>−</m:t>
                          </m:r>
                          <m:r>
                            <a:rPr lang="en-US" altLang="ko-KR" sz="1400"/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/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400"/>
                        <m:t>λ</m:t>
                      </m:r>
                      <m:r>
                        <a:rPr lang="en-US" altLang="ko-KR" sz="1400"/>
                        <m:t>    </m:t>
                      </m:r>
                      <m:r>
                        <a:rPr lang="en-US" altLang="ko-KR" sz="1400" i="1"/>
                        <m:t> ∵  </m:t>
                      </m:r>
                      <m:r>
                        <a:rPr lang="en-US" altLang="ko-KR" sz="1400"/>
                        <m:t>0=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/>
                            <m:t>u</m:t>
                          </m:r>
                        </m:sub>
                      </m:sSub>
                      <m:r>
                        <a:rPr lang="en-US" altLang="ko-KR" sz="1400" i="1"/>
                        <m:t>=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𝐿</m:t>
                          </m:r>
                        </m:e>
                        <m:sub>
                          <m:r>
                            <a:rPr lang="en-US" altLang="ko-KR" sz="1400" i="1"/>
                            <m:t>𝑢</m:t>
                          </m:r>
                        </m:sub>
                      </m:sSub>
                      <m:r>
                        <a:rPr lang="en-US" altLang="ko-KR" sz="1400" i="1"/>
                        <m:t>+</m:t>
                      </m:r>
                      <m:sSubSup>
                        <m:sSubSupPr>
                          <m:ctrlPr>
                            <a:rPr lang="ko-KR" altLang="ko-KR" sz="1400" i="1"/>
                          </m:ctrlPr>
                        </m:sSubSupPr>
                        <m:e>
                          <m:r>
                            <a:rPr lang="en-US" altLang="ko-KR" sz="1400" i="1"/>
                            <m:t>𝑓</m:t>
                          </m:r>
                        </m:e>
                        <m:sub>
                          <m:r>
                            <a:rPr lang="en-US" altLang="ko-KR" sz="1400" i="1"/>
                            <m:t>𝑢</m:t>
                          </m:r>
                        </m:sub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ko-KR" sz="1400"/>
                        <m:t>λ</m:t>
                      </m:r>
                      <m:r>
                        <a:rPr lang="en-US" altLang="ko-KR" sz="1400"/>
                        <m:t>=</m:t>
                      </m:r>
                      <m:r>
                        <m:rPr>
                          <m:sty m:val="p"/>
                        </m:rPr>
                        <a:rPr lang="en-US" altLang="ko-KR" sz="1400"/>
                        <m:t>Ru</m:t>
                      </m:r>
                      <m:r>
                        <a:rPr lang="en-US" altLang="ko-KR" sz="1400"/>
                        <m:t>+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/>
                            <m:t>T</m:t>
                          </m:r>
                        </m:sup>
                      </m:sSup>
                      <m:r>
                        <a:rPr lang="en-US" altLang="ko-KR" sz="1400" i="1"/>
                        <m:t>𝜆</m:t>
                      </m:r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 smtClean="0"/>
                  <a:t>3</a:t>
                </a:r>
                <a:r>
                  <a:rPr lang="en-US" altLang="ko-KR" sz="1400" dirty="0"/>
                  <a:t>) Boundary </a:t>
                </a:r>
                <a:r>
                  <a:rPr lang="en-US" altLang="ko-KR" sz="1400" dirty="0" smtClean="0"/>
                  <a:t>conditions</a:t>
                </a:r>
              </a:p>
              <a:p>
                <a:endParaRPr lang="ko-KR" altLang="ko-KR" sz="1400" dirty="0"/>
              </a:p>
              <a:p>
                <a:r>
                  <a:rPr lang="en-US" altLang="ko-KR" sz="1400" dirty="0"/>
                  <a:t>In case of free final state,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/>
                        <m:t>λ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T</m:t>
                          </m:r>
                        </m:e>
                      </m:d>
                      <m: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𝜕𝜙</m:t>
                          </m:r>
                        </m:num>
                        <m:den>
                          <m:r>
                            <a:rPr lang="en-US" altLang="ko-KR" sz="1400" i="1"/>
                            <m:t>𝜕</m:t>
                          </m:r>
                          <m:r>
                            <a:rPr lang="en-US" altLang="ko-KR" sz="1400" i="1"/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|</m:t>
                          </m:r>
                        </m:e>
                        <m:sub>
                          <m:r>
                            <a:rPr lang="en-US" altLang="ko-KR" sz="1400" i="1"/>
                            <m:t>𝑇</m:t>
                          </m:r>
                        </m:sub>
                      </m:sSub>
                      <m:r>
                        <a:rPr lang="en-US" altLang="ko-KR" sz="1400" i="1"/>
                        <m:t>=</m:t>
                      </m:r>
                      <m:r>
                        <a:rPr lang="en-US" altLang="ko-KR" sz="1400" i="1"/>
                        <m:t>𝑆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a:rPr lang="en-US" altLang="ko-KR" sz="1400" i="1"/>
                            <m:t>𝑇</m:t>
                          </m:r>
                        </m:e>
                      </m:d>
                      <m:r>
                        <a:rPr lang="en-US" altLang="ko-KR" sz="1400" i="1"/>
                        <m:t>𝑥</m:t>
                      </m:r>
                      <m:r>
                        <a:rPr lang="en-US" altLang="ko-KR" sz="1400" i="1"/>
                        <m:t>(</m:t>
                      </m:r>
                      <m:r>
                        <a:rPr lang="en-US" altLang="ko-KR" sz="1400" i="1"/>
                        <m:t>𝑇</m:t>
                      </m:r>
                      <m:r>
                        <a:rPr lang="en-US" altLang="ko-KR" sz="1400" i="1"/>
                        <m:t>)</m:t>
                      </m:r>
                    </m:oMath>
                  </m:oMathPara>
                </a14:m>
                <a:endParaRPr lang="en-US" altLang="ko-KR" sz="1400" dirty="0" smtClean="0"/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4) Optimal Controller </a:t>
                </a:r>
              </a:p>
              <a:p>
                <a:endParaRPr lang="en-US" altLang="ko-KR" sz="140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Assume </a:t>
                </a:r>
              </a:p>
              <a:p>
                <a:endParaRPr lang="en-US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400" dirty="0" smtClean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ko-KR" altLang="ko-KR" sz="1400" dirty="0"/>
              </a:p>
              <a:p>
                <a:endParaRPr lang="ko-KR" altLang="en-US" sz="1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1016885"/>
                <a:ext cx="7128793" cy="5415072"/>
              </a:xfrm>
              <a:prstGeom prst="rect">
                <a:avLst/>
              </a:prstGeom>
              <a:blipFill rotWithShape="1">
                <a:blip r:embed="rId2"/>
                <a:stretch>
                  <a:fillRect l="-171" t="-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791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264096" y="1196752"/>
                <a:ext cx="7056784" cy="5121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 smtClean="0"/>
                  <a:t>Continue,…</a:t>
                </a:r>
              </a:p>
              <a:p>
                <a:endParaRPr lang="en-US" altLang="ko-KR" sz="1400" dirty="0"/>
              </a:p>
              <a:p>
                <a:endParaRPr lang="en-US" altLang="ko-KR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/>
                        <m:t>λ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t</m:t>
                          </m:r>
                        </m:e>
                      </m:d>
                      <m:r>
                        <a:rPr lang="en-US" altLang="ko-KR" sz="1400" i="1"/>
                        <m:t>=</m:t>
                      </m:r>
                      <m:r>
                        <a:rPr lang="en-US" altLang="ko-KR" sz="1400" i="1"/>
                        <m:t>𝑆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a:rPr lang="en-US" altLang="ko-KR" sz="1400" i="1"/>
                            <m:t>𝑡</m:t>
                          </m:r>
                        </m:e>
                      </m:d>
                      <m:r>
                        <a:rPr lang="en-US" altLang="ko-KR" sz="1400" i="1"/>
                        <m:t>𝑥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a:rPr lang="en-US" altLang="ko-KR" sz="1400" i="1"/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sz="1400" dirty="0" smtClean="0"/>
              </a:p>
              <a:p>
                <a:endParaRPr lang="ko-KR" altLang="ko-KR" sz="1400" dirty="0"/>
              </a:p>
              <a:p>
                <a:r>
                  <a:rPr lang="en-US" altLang="ko-KR" sz="1400" dirty="0"/>
                  <a:t>Then differentiating at each sides</a:t>
                </a:r>
                <a:r>
                  <a:rPr lang="en-US" altLang="ko-KR" sz="1400" dirty="0" smtClean="0"/>
                  <a:t>,</a:t>
                </a:r>
              </a:p>
              <a:p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sz="1400" i="1"/>
                          </m:ctrlPr>
                        </m:accPr>
                        <m:e>
                          <m:r>
                            <a:rPr lang="en-US" altLang="ko-KR" sz="1400" i="1"/>
                            <m:t>𝜆</m:t>
                          </m:r>
                        </m:e>
                      </m:acc>
                      <m:r>
                        <a:rPr lang="en-US" altLang="ko-KR" sz="1400" i="1"/>
                        <m:t>=</m:t>
                      </m:r>
                      <m:acc>
                        <m:accPr>
                          <m:chr m:val="̇"/>
                          <m:ctrlPr>
                            <a:rPr lang="ko-KR" altLang="ko-KR" sz="1400" i="1"/>
                          </m:ctrlPr>
                        </m:accPr>
                        <m:e>
                          <m:r>
                            <a:rPr lang="en-US" altLang="ko-KR" sz="1400" i="1"/>
                            <m:t>𝑆</m:t>
                          </m:r>
                        </m:e>
                      </m:acc>
                      <m:r>
                        <a:rPr lang="en-US" altLang="ko-KR" sz="1400" i="1"/>
                        <m:t>𝑥</m:t>
                      </m:r>
                      <m:r>
                        <a:rPr lang="en-US" altLang="ko-KR" sz="1400" i="1"/>
                        <m:t>+</m:t>
                      </m:r>
                      <m:r>
                        <a:rPr lang="en-US" altLang="ko-KR" sz="1400" i="1"/>
                        <m:t>𝑆</m:t>
                      </m:r>
                      <m:r>
                        <a:rPr lang="en-US" altLang="ko-KR" sz="1400" i="1"/>
                        <m:t> </m:t>
                      </m:r>
                      <m:acc>
                        <m:accPr>
                          <m:chr m:val="̇"/>
                          <m:ctrlPr>
                            <a:rPr lang="ko-KR" altLang="ko-KR" sz="1400" i="1"/>
                          </m:ctrlPr>
                        </m:accPr>
                        <m:e>
                          <m:r>
                            <a:rPr lang="en-US" altLang="ko-KR" sz="1400" i="1"/>
                            <m:t>𝑥</m:t>
                          </m:r>
                        </m:e>
                      </m:acc>
                      <m:r>
                        <a:rPr lang="en-US" altLang="ko-KR" sz="1400" i="1"/>
                        <m:t>=</m:t>
                      </m:r>
                      <m:acc>
                        <m:accPr>
                          <m:chr m:val="̇"/>
                          <m:ctrlPr>
                            <a:rPr lang="ko-KR" altLang="ko-KR" sz="1400" i="1"/>
                          </m:ctrlPr>
                        </m:accPr>
                        <m:e>
                          <m:r>
                            <a:rPr lang="en-US" altLang="ko-KR" sz="1400" i="1"/>
                            <m:t>𝑆</m:t>
                          </m:r>
                        </m:e>
                      </m:acc>
                      <m:r>
                        <a:rPr lang="en-US" altLang="ko-KR" sz="1400" i="1"/>
                        <m:t>𝑥</m:t>
                      </m:r>
                      <m:r>
                        <a:rPr lang="en-US" altLang="ko-KR" sz="1400" i="1"/>
                        <m:t>+</m:t>
                      </m:r>
                      <m:r>
                        <a:rPr lang="en-US" altLang="ko-KR" sz="1400" i="1"/>
                        <m:t>𝑆</m:t>
                      </m:r>
                      <m:r>
                        <a:rPr lang="en-US" altLang="ko-KR" sz="1400" i="1"/>
                        <m:t>(</m:t>
                      </m:r>
                      <m:r>
                        <a:rPr lang="en-US" altLang="ko-KR" sz="1400" i="1"/>
                        <m:t>𝐴𝑥</m:t>
                      </m:r>
                      <m:r>
                        <a:rPr lang="en-US" altLang="ko-KR" sz="1400" i="1"/>
                        <m:t>−</m:t>
                      </m:r>
                      <m:r>
                        <a:rPr lang="en-US" altLang="ko-KR" sz="1400" i="1"/>
                        <m:t>𝐵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𝑅</m:t>
                          </m:r>
                        </m:e>
                        <m:sup>
                          <m:r>
                            <a:rPr lang="en-US" altLang="ko-KR" sz="1400" i="1"/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𝐵</m:t>
                          </m:r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r>
                        <a:rPr lang="en-US" altLang="ko-KR" sz="1400" i="1"/>
                        <m:t>𝑆</m:t>
                      </m:r>
                      <m:r>
                        <a:rPr lang="en-US" altLang="ko-KR" sz="1400" i="1"/>
                        <m:t> </m:t>
                      </m:r>
                      <m:r>
                        <a:rPr lang="en-US" altLang="ko-KR" sz="1400" i="1"/>
                        <m:t>𝑥</m:t>
                      </m:r>
                      <m:r>
                        <a:rPr lang="en-US" altLang="ko-KR" sz="1400" i="1"/>
                        <m:t>)</m:t>
                      </m:r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/>
                  <a:t>Rearranging it 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/>
                        <m:t>−</m:t>
                      </m:r>
                      <m:acc>
                        <m:accPr>
                          <m:chr m:val="̇"/>
                          <m:ctrlPr>
                            <a:rPr lang="ko-KR" altLang="ko-KR" sz="1400" i="1"/>
                          </m:ctrlPr>
                        </m:accPr>
                        <m:e>
                          <m:r>
                            <a:rPr lang="en-US" altLang="ko-KR" sz="1400" i="1"/>
                            <m:t>𝑆</m:t>
                          </m:r>
                        </m:e>
                      </m:acc>
                      <m:r>
                        <a:rPr lang="en-US" altLang="ko-KR" sz="1400" i="1"/>
                        <m:t>=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𝐴</m:t>
                          </m:r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r>
                        <a:rPr lang="en-US" altLang="ko-KR" sz="1400" i="1"/>
                        <m:t>𝑆</m:t>
                      </m:r>
                      <m:r>
                        <a:rPr lang="en-US" altLang="ko-KR" sz="1400" i="1"/>
                        <m:t>+</m:t>
                      </m:r>
                      <m:r>
                        <a:rPr lang="en-US" altLang="ko-KR" sz="1400" i="1"/>
                        <m:t>𝑆𝐴</m:t>
                      </m:r>
                      <m:r>
                        <a:rPr lang="en-US" altLang="ko-KR" sz="1400" i="1"/>
                        <m:t>−</m:t>
                      </m:r>
                      <m:r>
                        <a:rPr lang="en-US" altLang="ko-KR" sz="1400" i="1"/>
                        <m:t>𝑆𝐵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𝑅</m:t>
                          </m:r>
                        </m:e>
                        <m:sup>
                          <m:r>
                            <a:rPr lang="en-US" altLang="ko-KR" sz="1400" i="1"/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𝐵</m:t>
                          </m:r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r>
                        <a:rPr lang="en-US" altLang="ko-KR" sz="1400" i="1"/>
                        <m:t>𝑆</m:t>
                      </m:r>
                      <m:r>
                        <a:rPr lang="en-US" altLang="ko-KR" sz="1400" i="1"/>
                        <m:t>+</m:t>
                      </m:r>
                      <m:r>
                        <a:rPr lang="en-US" altLang="ko-KR" sz="1400" i="1"/>
                        <m:t>𝑄</m:t>
                      </m:r>
                      <m:r>
                        <a:rPr lang="en-US" altLang="ko-KR" sz="1400" i="1"/>
                        <m:t> ,  </m:t>
                      </m:r>
                      <m:r>
                        <a:rPr lang="en-US" altLang="ko-KR" sz="1400" i="1"/>
                        <m:t>𝑡</m:t>
                      </m:r>
                      <m:r>
                        <a:rPr lang="en-US" altLang="ko-KR" sz="1400" i="1"/>
                        <m:t>≤</m:t>
                      </m:r>
                      <m:r>
                        <a:rPr lang="en-US" altLang="ko-KR" sz="1400" i="1"/>
                        <m:t>𝑇</m:t>
                      </m:r>
                    </m:oMath>
                  </m:oMathPara>
                </a14:m>
                <a:endParaRPr lang="en-US" altLang="ko-KR" sz="1400" dirty="0" smtClean="0"/>
              </a:p>
              <a:p>
                <a:endParaRPr lang="ko-KR" altLang="ko-KR" sz="1400" dirty="0"/>
              </a:p>
              <a:p>
                <a:r>
                  <a:rPr lang="en-US" altLang="ko-KR" sz="1400" dirty="0"/>
                  <a:t>which is called as </a:t>
                </a:r>
                <a:r>
                  <a:rPr lang="en-US" altLang="ko-KR" sz="1400" dirty="0" err="1"/>
                  <a:t>Riccati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equation</a:t>
                </a:r>
              </a:p>
              <a:p>
                <a:endParaRPr lang="ko-KR" altLang="ko-KR" sz="1400" dirty="0"/>
              </a:p>
              <a:p>
                <a:r>
                  <a:rPr lang="en-US" altLang="ko-KR" sz="1400" dirty="0"/>
                  <a:t>The optimal controller is 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/>
                        <m:t>u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t</m:t>
                          </m:r>
                        </m:e>
                      </m:d>
                      <m:r>
                        <a:rPr lang="en-US" altLang="ko-KR" sz="1400" i="1"/>
                        <m:t>= −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𝑅</m:t>
                          </m:r>
                        </m:e>
                        <m:sup>
                          <m:r>
                            <a:rPr lang="en-US" altLang="ko-KR" sz="1400" i="1"/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𝐵</m:t>
                          </m:r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r>
                        <a:rPr lang="en-US" altLang="ko-KR" sz="1400" i="1"/>
                        <m:t>𝑆</m:t>
                      </m:r>
                      <m:r>
                        <a:rPr lang="en-US" altLang="ko-KR" sz="1400" i="1"/>
                        <m:t> </m:t>
                      </m:r>
                      <m:r>
                        <a:rPr lang="en-US" altLang="ko-KR" sz="1400" i="1"/>
                        <m:t>𝑥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a:rPr lang="en-US" altLang="ko-KR" sz="1400" i="1"/>
                            <m:t>𝑡</m:t>
                          </m:r>
                        </m:e>
                      </m:d>
                      <m:r>
                        <a:rPr lang="en-US" altLang="ko-KR" sz="1400" i="1"/>
                        <m:t>   </m:t>
                      </m:r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 err="1"/>
                  <a:t>Kalman</a:t>
                </a:r>
                <a:r>
                  <a:rPr lang="en-US" altLang="ko-KR" sz="1400" dirty="0"/>
                  <a:t> gain is 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/>
                        <m:t>K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t</m:t>
                          </m:r>
                        </m:e>
                      </m:d>
                      <m:r>
                        <a:rPr lang="en-US" altLang="ko-KR" sz="1400" i="1"/>
                        <m:t>=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𝑅</m:t>
                          </m:r>
                        </m:e>
                        <m:sup>
                          <m:r>
                            <a:rPr lang="en-US" altLang="ko-KR" sz="1400" i="1"/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𝐵</m:t>
                          </m:r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r>
                        <a:rPr lang="en-US" altLang="ko-KR" sz="1400" i="1"/>
                        <m:t>𝑆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a:rPr lang="en-US" altLang="ko-KR" sz="1400" i="1"/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/>
                  <a:t>where we have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/>
                        <m:t>u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t</m:t>
                          </m:r>
                        </m:e>
                      </m:d>
                      <m:r>
                        <a:rPr lang="en-US" altLang="ko-KR" sz="1400" i="1"/>
                        <m:t>= −</m:t>
                      </m:r>
                      <m:r>
                        <a:rPr lang="en-US" altLang="ko-KR" sz="1400" i="1"/>
                        <m:t>𝐾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a:rPr lang="en-US" altLang="ko-KR" sz="1400" i="1"/>
                            <m:t>𝑡</m:t>
                          </m:r>
                        </m:e>
                      </m:d>
                      <m:r>
                        <a:rPr lang="en-US" altLang="ko-KR" sz="1400" i="1"/>
                        <m:t>𝑥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a:rPr lang="en-US" altLang="ko-KR" sz="1400" i="1"/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sz="1400" dirty="0" smtClean="0"/>
              </a:p>
              <a:p>
                <a:endParaRPr lang="en-US" altLang="ko-KR" sz="1400" dirty="0" smtClean="0"/>
              </a:p>
              <a:p>
                <a:r>
                  <a:rPr lang="en-US" altLang="ko-KR" sz="1400" dirty="0" smtClean="0">
                    <a:sym typeface="Wingdings" panose="05000000000000000000" pitchFamily="2" charset="2"/>
                  </a:rPr>
                  <a:t> Closed loop State Feedback ! </a:t>
                </a:r>
                <a:endParaRPr lang="en-US" altLang="ko-KR" sz="1400" dirty="0"/>
              </a:p>
              <a:p>
                <a:endParaRPr lang="en-US" altLang="ko-KR" sz="1400" dirty="0" smtClean="0"/>
              </a:p>
              <a:p>
                <a:endParaRPr lang="ko-KR" altLang="ko-KR" sz="1400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96" y="1196752"/>
                <a:ext cx="7056784" cy="5121530"/>
              </a:xfrm>
              <a:prstGeom prst="rect">
                <a:avLst/>
              </a:prstGeom>
              <a:blipFill rotWithShape="1">
                <a:blip r:embed="rId2"/>
                <a:stretch>
                  <a:fillRect l="-173" t="-1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51520" y="194814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Final State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280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179512" y="980728"/>
                <a:ext cx="7488832" cy="5085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ko-KR" sz="1400" dirty="0" smtClean="0"/>
                  <a:t>Steady-State </a:t>
                </a:r>
                <a:r>
                  <a:rPr lang="en-US" altLang="ko-KR" sz="1400" dirty="0"/>
                  <a:t>Closed-Loop Control and Suboptimal Feedback </a:t>
                </a:r>
                <a:endParaRPr lang="ko-KR" altLang="ko-KR" sz="1400" dirty="0"/>
              </a:p>
              <a:p>
                <a:endParaRPr lang="en-US" altLang="ko-KR" sz="1400" dirty="0" smtClean="0"/>
              </a:p>
              <a:p>
                <a:r>
                  <a:rPr lang="en-US" altLang="ko-KR" sz="1400" dirty="0" smtClean="0"/>
                  <a:t>if </a:t>
                </a:r>
                <a:r>
                  <a:rPr lang="en-US" altLang="ko-KR" sz="1400" dirty="0"/>
                  <a:t>the final state is free, the optimal controller is given by the solution of the </a:t>
                </a:r>
                <a:r>
                  <a:rPr lang="en-US" altLang="ko-KR" sz="1400" dirty="0" err="1"/>
                  <a:t>Riccati</a:t>
                </a:r>
                <a:r>
                  <a:rPr lang="en-US" altLang="ko-KR" sz="1400" dirty="0"/>
                  <a:t> equation. </a:t>
                </a:r>
                <a:endParaRPr lang="en-US" altLang="ko-KR" sz="1400" dirty="0" smtClean="0"/>
              </a:p>
              <a:p>
                <a:endParaRPr lang="en-US" altLang="ko-KR" sz="1400" dirty="0"/>
              </a:p>
              <a:p>
                <a:endParaRPr lang="ko-KR" altLang="ko-KR" sz="1400" dirty="0"/>
              </a:p>
              <a:p>
                <a:pPr marL="285750" lvl="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dirty="0" smtClean="0"/>
                  <a:t>Algebraic </a:t>
                </a:r>
                <a:r>
                  <a:rPr lang="en-US" altLang="ko-KR" sz="1400" dirty="0" err="1"/>
                  <a:t>Riccati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equation</a:t>
                </a:r>
              </a:p>
              <a:p>
                <a:pPr lvl="0"/>
                <a:endParaRPr lang="ko-KR" altLang="ko-KR" sz="1400" dirty="0"/>
              </a:p>
              <a:p>
                <a:r>
                  <a:rPr lang="en-US" altLang="ko-KR" sz="1400" dirty="0"/>
                  <a:t>Consider LT system 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sz="1400" i="1"/>
                          </m:ctrlPr>
                        </m:accPr>
                        <m:e>
                          <m:r>
                            <a:rPr lang="en-US" altLang="ko-KR" sz="1400" i="1"/>
                            <m:t>𝑥</m:t>
                          </m:r>
                        </m:e>
                      </m:acc>
                      <m:r>
                        <a:rPr lang="en-US" altLang="ko-KR" sz="1400" i="1"/>
                        <m:t>=</m:t>
                      </m:r>
                      <m:r>
                        <a:rPr lang="en-US" altLang="ko-KR" sz="1400" i="1"/>
                        <m:t>𝐴𝑥</m:t>
                      </m:r>
                      <m:r>
                        <a:rPr lang="en-US" altLang="ko-KR" sz="1400" i="1"/>
                        <m:t>+</m:t>
                      </m:r>
                      <m:r>
                        <a:rPr lang="en-US" altLang="ko-KR" sz="1400" i="1"/>
                        <m:t>𝐵𝑢</m:t>
                      </m:r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/>
                  <a:t>w</a:t>
                </a:r>
                <a:r>
                  <a:rPr lang="en-US" altLang="ko-KR" sz="1400" dirty="0" smtClean="0"/>
                  <a:t>ith </a:t>
                </a:r>
                <a:r>
                  <a:rPr lang="en-US" altLang="ko-KR" sz="1400" dirty="0"/>
                  <a:t>constant feedback gain controller 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/>
                        <m:t>u</m:t>
                      </m:r>
                      <m:r>
                        <a:rPr lang="en-US" altLang="ko-KR" sz="1400"/>
                        <m:t>= </m:t>
                      </m:r>
                      <m:r>
                        <a:rPr lang="en-US" altLang="ko-KR" sz="1400" i="1"/>
                        <m:t>−</m:t>
                      </m:r>
                      <m:r>
                        <m:rPr>
                          <m:sty m:val="p"/>
                        </m:rPr>
                        <a:rPr lang="en-US" altLang="ko-KR" sz="1400"/>
                        <m:t>Kx</m:t>
                      </m:r>
                    </m:oMath>
                  </m:oMathPara>
                </a14:m>
                <a:endParaRPr lang="en-US" altLang="ko-KR" sz="1400" dirty="0" smtClean="0"/>
              </a:p>
              <a:p>
                <a:endParaRPr lang="ko-KR" altLang="ko-KR" sz="1400" dirty="0"/>
              </a:p>
              <a:p>
                <a:r>
                  <a:rPr lang="en-US" altLang="ko-KR" sz="1400" dirty="0"/>
                  <a:t>Then its closed loop plant 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sz="1400" i="1"/>
                          </m:ctrlPr>
                        </m:accPr>
                        <m:e>
                          <m:r>
                            <a:rPr lang="en-US" altLang="ko-KR" sz="1400" i="1"/>
                            <m:t>𝑥</m:t>
                          </m:r>
                        </m:e>
                      </m:acc>
                      <m:r>
                        <a:rPr lang="en-US" altLang="ko-KR" sz="1400" i="1"/>
                        <m:t>=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a:rPr lang="en-US" altLang="ko-KR" sz="1400" i="1"/>
                            <m:t>𝐴</m:t>
                          </m:r>
                          <m:r>
                            <a:rPr lang="en-US" altLang="ko-KR" sz="1400" i="1"/>
                            <m:t>−</m:t>
                          </m:r>
                          <m:r>
                            <a:rPr lang="en-US" altLang="ko-KR" sz="1400" i="1"/>
                            <m:t>𝐵𝐾</m:t>
                          </m:r>
                        </m:e>
                      </m:d>
                      <m:r>
                        <a:rPr lang="en-US" altLang="ko-KR" sz="1400" i="1"/>
                        <m:t>𝑥</m:t>
                      </m:r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/>
                  <a:t>Consider the algebraic </a:t>
                </a:r>
                <a:r>
                  <a:rPr lang="en-US" altLang="ko-KR" sz="1400" dirty="0" err="1"/>
                  <a:t>Riccati</a:t>
                </a:r>
                <a:r>
                  <a:rPr lang="en-US" altLang="ko-KR" sz="1400" dirty="0"/>
                  <a:t> equation (ARE)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/>
                        <m:t>0=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/>
                            <m:t>T</m:t>
                          </m:r>
                        </m:sup>
                      </m:sSup>
                      <m:r>
                        <a:rPr lang="en-US" altLang="ko-KR" sz="1400" i="1"/>
                        <m:t>𝑆</m:t>
                      </m:r>
                      <m:r>
                        <a:rPr lang="en-US" altLang="ko-KR" sz="1400" i="1"/>
                        <m:t>+</m:t>
                      </m:r>
                      <m:r>
                        <a:rPr lang="en-US" altLang="ko-KR" sz="1400" i="1"/>
                        <m:t>𝑆𝐴</m:t>
                      </m:r>
                      <m:r>
                        <a:rPr lang="en-US" altLang="ko-KR" sz="1400" i="1"/>
                        <m:t>−</m:t>
                      </m:r>
                      <m:r>
                        <a:rPr lang="en-US" altLang="ko-KR" sz="1400" i="1"/>
                        <m:t>𝑆𝐵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𝑅</m:t>
                          </m:r>
                        </m:e>
                        <m:sup>
                          <m:r>
                            <a:rPr lang="en-US" altLang="ko-KR" sz="1400" i="1"/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𝐵</m:t>
                          </m:r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r>
                        <a:rPr lang="en-US" altLang="ko-KR" sz="1400" i="1"/>
                        <m:t>𝑆</m:t>
                      </m:r>
                      <m:r>
                        <a:rPr lang="en-US" altLang="ko-KR" sz="1400" i="1"/>
                        <m:t>+</m:t>
                      </m:r>
                      <m:r>
                        <a:rPr lang="en-US" altLang="ko-KR" sz="1400" i="1"/>
                        <m:t>𝑄</m:t>
                      </m:r>
                      <m:r>
                        <a:rPr lang="en-US" altLang="ko-KR" sz="1400" i="1"/>
                        <m:t>=0</m:t>
                      </m:r>
                    </m:oMath>
                  </m:oMathPara>
                </a14:m>
                <a:endParaRPr lang="ko-KR" altLang="ko-KR" sz="1400" dirty="0"/>
              </a:p>
              <a:p>
                <a:pPr lvl="0"/>
                <a:r>
                  <a:rPr lang="en-US" altLang="ko-KR" sz="1400" dirty="0"/>
                  <a:t>Theorem 3.4-1</a:t>
                </a:r>
                <a:endParaRPr lang="ko-KR" altLang="ko-KR" sz="1400" dirty="0"/>
              </a:p>
              <a:p>
                <a14:m>
                  <m:oMath xmlns:m="http://schemas.openxmlformats.org/officeDocument/2006/math">
                    <m:r>
                      <a:rPr lang="en-US" altLang="ko-KR" sz="1400"/>
                      <m:t>(</m:t>
                    </m:r>
                    <m:r>
                      <m:rPr>
                        <m:sty m:val="p"/>
                      </m:rPr>
                      <a:rPr lang="en-US" altLang="ko-KR" sz="1400"/>
                      <m:t>A</m:t>
                    </m:r>
                    <m:r>
                      <a:rPr lang="en-US" altLang="ko-KR" sz="1400"/>
                      <m:t>,</m:t>
                    </m:r>
                    <m:r>
                      <m:rPr>
                        <m:sty m:val="p"/>
                      </m:rPr>
                      <a:rPr lang="en-US" altLang="ko-KR" sz="1400"/>
                      <m:t>B</m:t>
                    </m:r>
                    <m:r>
                      <a:rPr lang="en-US" altLang="ko-KR" sz="1400"/>
                      <m:t>)</m:t>
                    </m:r>
                  </m:oMath>
                </a14:m>
                <a:r>
                  <a:rPr lang="en-US" altLang="ko-KR" sz="1400" dirty="0"/>
                  <a:t> is stabilizable, then ARE has a positive semi-definite solution to </a:t>
                </a:r>
                <a:r>
                  <a:rPr lang="en-US" altLang="ko-KR" sz="1400" dirty="0" smtClean="0"/>
                  <a:t>ARE</a:t>
                </a:r>
              </a:p>
              <a:p>
                <a:pPr lvl="0"/>
                <a:endParaRPr lang="en-US" altLang="ko-KR" sz="1400" dirty="0"/>
              </a:p>
              <a:p>
                <a:pPr lvl="0"/>
                <a:r>
                  <a:rPr lang="en-US" altLang="ko-KR" sz="1400" dirty="0" smtClean="0"/>
                  <a:t>Theorem </a:t>
                </a:r>
                <a:r>
                  <a:rPr lang="en-US" altLang="ko-KR" sz="1400" dirty="0"/>
                  <a:t>3.4-2</a:t>
                </a:r>
                <a:endParaRPr lang="ko-KR" altLang="ko-KR" sz="1400" dirty="0"/>
              </a:p>
              <a:p>
                <a:r>
                  <a:rPr lang="en-US" altLang="ko-KR" sz="14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/>
                      <m:t>Q</m:t>
                    </m:r>
                    <m:r>
                      <a:rPr lang="en-US" altLang="ko-KR" sz="1400"/>
                      <m:t>=</m:t>
                    </m:r>
                    <m:sSup>
                      <m:sSupPr>
                        <m:ctrlPr>
                          <a:rPr lang="ko-KR" altLang="ko-KR" sz="14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400"/>
                          <m:t>T</m:t>
                        </m:r>
                      </m:sup>
                    </m:sSup>
                    <m:r>
                      <a:rPr lang="en-US" altLang="ko-KR" sz="1400" i="1"/>
                      <m:t>𝐶</m:t>
                    </m:r>
                  </m:oMath>
                </a14:m>
                <a:r>
                  <a:rPr lang="en-US" altLang="ko-KR" sz="1400" dirty="0"/>
                  <a:t>. Suppose </a:t>
                </a:r>
                <a14:m>
                  <m:oMath xmlns:m="http://schemas.openxmlformats.org/officeDocument/2006/math">
                    <m:r>
                      <a:rPr lang="en-US" altLang="ko-KR" sz="1400"/>
                      <m:t>(</m:t>
                    </m:r>
                    <m:r>
                      <m:rPr>
                        <m:sty m:val="p"/>
                      </m:rPr>
                      <a:rPr lang="en-US" altLang="ko-KR" sz="1400"/>
                      <m:t>A</m:t>
                    </m:r>
                    <m:r>
                      <a:rPr lang="en-US" altLang="ko-KR" sz="1400"/>
                      <m:t>,</m:t>
                    </m:r>
                    <m:r>
                      <m:rPr>
                        <m:sty m:val="p"/>
                      </m:rPr>
                      <a:rPr lang="en-US" altLang="ko-KR" sz="1400"/>
                      <m:t>C</m:t>
                    </m:r>
                    <m:r>
                      <a:rPr lang="en-US" altLang="ko-KR" sz="1400"/>
                      <m:t>)</m:t>
                    </m:r>
                  </m:oMath>
                </a14:m>
                <a:r>
                  <a:rPr lang="en-US" altLang="ko-KR" sz="1400" dirty="0"/>
                  <a:t> is observable.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ko-KR" sz="1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A</m:t>
                        </m:r>
                        <m:r>
                          <a:rPr lang="en-US" altLang="ko-KR" sz="1400"/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400"/>
                          <m:t>B</m:t>
                        </m:r>
                      </m:e>
                    </m:d>
                  </m:oMath>
                </a14:m>
                <a:r>
                  <a:rPr lang="en-US" altLang="ko-KR" sz="1400" dirty="0"/>
                  <a:t> is stabilizable </a:t>
                </a:r>
                <a:r>
                  <a:rPr lang="en-US" altLang="ko-KR" sz="1400" dirty="0" err="1"/>
                  <a:t>iff</a:t>
                </a:r>
                <a:endParaRPr lang="ko-KR" altLang="ko-KR" sz="1400" dirty="0"/>
              </a:p>
              <a:p>
                <a:r>
                  <a:rPr lang="en-US" altLang="ko-KR" sz="1400" dirty="0"/>
                  <a:t>ARE has the unique solution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/>
                      <m:t>S</m:t>
                    </m:r>
                    <m:r>
                      <a:rPr lang="en-US" altLang="ko-KR" sz="1400"/>
                      <m:t>&gt;0</m:t>
                    </m:r>
                  </m:oMath>
                </a14:m>
                <a:endParaRPr lang="ko-KR" altLang="ko-KR" sz="1400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80728"/>
                <a:ext cx="7488832" cy="5085110"/>
              </a:xfrm>
              <a:prstGeom prst="rect">
                <a:avLst/>
              </a:prstGeom>
              <a:blipFill rotWithShape="1">
                <a:blip r:embed="rId2"/>
                <a:stretch>
                  <a:fillRect l="-163" t="-120" b="-2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1520" y="194814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Final State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435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Optimal Control for CT systems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51520" y="1124744"/>
                <a:ext cx="5544616" cy="5204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dirty="0" smtClean="0"/>
                  <a:t>Problem</a:t>
                </a:r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- Index 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J</m:t>
                    </m:r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/>
                      </a:rPr>
                      <m:t>=</m:t>
                    </m:r>
                    <m:r>
                      <a:rPr lang="en-US" altLang="ko-KR" sz="14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𝑇</m:t>
                            </m:r>
                          </m:e>
                        </m:d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ko-KR" sz="1400" i="1">
                        <a:latin typeface="Cambria Math"/>
                      </a:rPr>
                      <m:t>+ </m:t>
                    </m:r>
                    <m:nary>
                      <m:naryPr>
                        <m:limLoc m:val="subSup"/>
                        <m:ctrlPr>
                          <a:rPr lang="ko-KR" altLang="ko-KR" sz="1400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a:rPr lang="en-US" altLang="ko-KR" sz="1400" i="1">
                            <a:latin typeface="Cambria Math"/>
                          </a:rPr>
                          <m:t>𝐿</m:t>
                        </m:r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en-US" altLang="ko-KR" sz="1400" i="1">
                            <a:latin typeface="Cambria Math"/>
                          </a:rPr>
                          <m:t>𝑥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𝑢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ko-KR" sz="1400" i="1">
                        <a:latin typeface="Cambria Math"/>
                      </a:rPr>
                      <m:t>𝑑𝑡</m:t>
                    </m:r>
                  </m:oMath>
                </a14:m>
                <a:endParaRPr lang="en-US" altLang="ko-KR" sz="1400" dirty="0"/>
              </a:p>
              <a:p>
                <a:endParaRPr lang="en-US" altLang="ko-KR" sz="1400" dirty="0" smtClean="0"/>
              </a:p>
              <a:p>
                <a:pPr lvl="0"/>
                <a:r>
                  <a:rPr lang="en-US" altLang="ko-KR" sz="1400" dirty="0"/>
                  <a:t>  </a:t>
                </a:r>
                <a:r>
                  <a:rPr lang="en-US" altLang="ko-KR" sz="1400" dirty="0" smtClean="0"/>
                  <a:t>subject to </a:t>
                </a:r>
              </a:p>
              <a:p>
                <a:pPr lvl="0"/>
                <a:r>
                  <a:rPr lang="en-US" altLang="ko-KR" sz="1400" dirty="0" smtClean="0"/>
                  <a:t>     path constraint 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ko-KR" altLang="ko-KR" sz="1400" i="1"/>
                        </m:ctrlPr>
                      </m:accPr>
                      <m:e>
                        <m:r>
                          <a:rPr lang="en-US" altLang="ko-KR" sz="1400" i="1"/>
                          <m:t>𝑥</m:t>
                        </m:r>
                      </m:e>
                    </m:acc>
                    <m:r>
                      <a:rPr lang="en-US" altLang="ko-KR" sz="1400" i="1"/>
                      <m:t>=</m:t>
                    </m:r>
                    <m:r>
                      <a:rPr lang="en-US" altLang="ko-KR" sz="1400" i="1"/>
                      <m:t>𝑓</m:t>
                    </m:r>
                    <m:d>
                      <m:dPr>
                        <m:ctrlPr>
                          <a:rPr lang="ko-KR" altLang="ko-KR" sz="1400" i="1"/>
                        </m:ctrlPr>
                      </m:dPr>
                      <m:e>
                        <m:r>
                          <a:rPr lang="en-US" altLang="ko-KR" sz="1400" i="1"/>
                          <m:t>𝑥</m:t>
                        </m:r>
                        <m:r>
                          <a:rPr lang="en-US" altLang="ko-KR" sz="1400" i="1"/>
                          <m:t>,</m:t>
                        </m:r>
                        <m:r>
                          <a:rPr lang="en-US" altLang="ko-KR" sz="1400" i="1"/>
                          <m:t>𝑢</m:t>
                        </m:r>
                        <m:r>
                          <a:rPr lang="en-US" altLang="ko-KR" sz="1400" i="1"/>
                          <m:t>,</m:t>
                        </m:r>
                        <m:r>
                          <a:rPr lang="en-US" altLang="ko-KR" sz="1400" i="1"/>
                          <m:t>𝑡</m:t>
                        </m:r>
                      </m:e>
                    </m:d>
                  </m:oMath>
                </a14:m>
                <a:endParaRPr lang="en-US" altLang="ko-KR" sz="1400" dirty="0" smtClean="0"/>
              </a:p>
              <a:p>
                <a:pPr lvl="0"/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Final state constraint : </a:t>
                </a:r>
                <a14:m>
                  <m:oMath xmlns:m="http://schemas.openxmlformats.org/officeDocument/2006/math">
                    <m:r>
                      <a:rPr lang="en-US" altLang="ko-KR" sz="1400" b="1" i="1"/>
                      <m:t>𝛙</m:t>
                    </m:r>
                    <m:d>
                      <m:dPr>
                        <m:ctrlPr>
                          <a:rPr lang="ko-KR" altLang="ko-KR" sz="1400" b="1" i="1"/>
                        </m:ctrlPr>
                      </m:dPr>
                      <m:e>
                        <m:r>
                          <a:rPr lang="en-US" altLang="ko-KR" sz="1400" b="1" i="1"/>
                          <m:t>𝐱</m:t>
                        </m:r>
                        <m:d>
                          <m:dPr>
                            <m:ctrlPr>
                              <a:rPr lang="ko-KR" altLang="ko-KR" sz="1400" b="1" i="1"/>
                            </m:ctrlPr>
                          </m:dPr>
                          <m:e>
                            <m:r>
                              <a:rPr lang="en-US" altLang="ko-KR" sz="1400" b="1" i="1"/>
                              <m:t>𝐓</m:t>
                            </m:r>
                          </m:e>
                        </m:d>
                        <m:r>
                          <a:rPr lang="en-US" altLang="ko-KR" sz="1400" b="1"/>
                          <m:t>,</m:t>
                        </m:r>
                        <m:r>
                          <a:rPr lang="en-US" altLang="ko-KR" sz="1400" b="1" i="1"/>
                          <m:t>𝐭</m:t>
                        </m:r>
                      </m:e>
                    </m:d>
                    <m:r>
                      <a:rPr lang="en-US" altLang="ko-KR" sz="1400" b="1" i="1"/>
                      <m:t>=</m:t>
                    </m:r>
                    <m:r>
                      <a:rPr lang="en-US" altLang="ko-KR" sz="1400" b="1" i="1"/>
                      <m:t>𝟎</m:t>
                    </m:r>
                  </m:oMath>
                </a14:m>
                <a:endParaRPr lang="ko-KR" altLang="ko-KR" sz="1400" dirty="0"/>
              </a:p>
              <a:p>
                <a:r>
                  <a:rPr lang="en-US" altLang="ko-KR" sz="1400" dirty="0" smtClean="0"/>
                  <a:t> </a:t>
                </a:r>
                <a:endParaRPr lang="ko-KR" altLang="ko-KR" sz="1400" dirty="0"/>
              </a:p>
              <a:p>
                <a:r>
                  <a:rPr lang="en-US" altLang="ko-KR" sz="1400" dirty="0" smtClean="0"/>
                  <a:t> 1. Hamiltonian 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/>
                      <m:t>H</m:t>
                    </m:r>
                    <m:d>
                      <m:dPr>
                        <m:ctrlPr>
                          <a:rPr lang="ko-KR" altLang="ko-KR" sz="1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x</m:t>
                        </m:r>
                        <m:r>
                          <a:rPr lang="en-US" altLang="ko-KR" sz="1400"/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400"/>
                          <m:t>u</m:t>
                        </m:r>
                        <m:r>
                          <a:rPr lang="en-US" altLang="ko-KR" sz="1400"/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400"/>
                          <m:t>t</m:t>
                        </m:r>
                      </m:e>
                    </m:d>
                    <m:r>
                      <a:rPr lang="en-US" altLang="ko-KR" sz="1400" i="1"/>
                      <m:t>=</m:t>
                    </m:r>
                    <m:r>
                      <a:rPr lang="en-US" altLang="ko-KR" sz="1400" i="1"/>
                      <m:t>𝐿</m:t>
                    </m:r>
                    <m:d>
                      <m:dPr>
                        <m:ctrlPr>
                          <a:rPr lang="ko-KR" altLang="ko-KR" sz="1400" i="1"/>
                        </m:ctrlPr>
                      </m:dPr>
                      <m:e>
                        <m:r>
                          <a:rPr lang="en-US" altLang="ko-KR" sz="1400" i="1"/>
                          <m:t>𝑥</m:t>
                        </m:r>
                        <m:r>
                          <a:rPr lang="en-US" altLang="ko-KR" sz="1400" i="1"/>
                          <m:t>,</m:t>
                        </m:r>
                        <m:r>
                          <a:rPr lang="en-US" altLang="ko-KR" sz="1400" i="1"/>
                          <m:t>𝑢</m:t>
                        </m:r>
                        <m:r>
                          <a:rPr lang="en-US" altLang="ko-KR" sz="1400" i="1"/>
                          <m:t>,</m:t>
                        </m:r>
                        <m:r>
                          <a:rPr lang="en-US" altLang="ko-KR" sz="1400" i="1"/>
                          <m:t>𝑡</m:t>
                        </m:r>
                      </m:e>
                    </m:d>
                    <m:r>
                      <a:rPr lang="en-US" altLang="ko-KR" sz="1400" i="1"/>
                      <m:t>+</m:t>
                    </m:r>
                    <m:sSup>
                      <m:sSupPr>
                        <m:ctrlPr>
                          <a:rPr lang="ko-KR" altLang="ko-KR" sz="1400" i="1"/>
                        </m:ctrlPr>
                      </m:sSupPr>
                      <m:e>
                        <m:r>
                          <a:rPr lang="en-US" altLang="ko-KR" sz="1400" i="1"/>
                          <m:t>𝜆</m:t>
                        </m:r>
                      </m:e>
                      <m:sup>
                        <m:r>
                          <a:rPr lang="en-US" altLang="ko-KR" sz="1400" i="1"/>
                          <m:t>𝑇</m:t>
                        </m:r>
                      </m:sup>
                    </m:sSup>
                    <m:r>
                      <a:rPr lang="en-US" altLang="ko-KR" sz="1400" i="1"/>
                      <m:t>𝑓</m:t>
                    </m:r>
                    <m:r>
                      <a:rPr lang="en-US" altLang="ko-KR" sz="1400" i="1"/>
                      <m:t>(</m:t>
                    </m:r>
                    <m:r>
                      <a:rPr lang="en-US" altLang="ko-KR" sz="1400" i="1"/>
                      <m:t>𝑥</m:t>
                    </m:r>
                    <m:r>
                      <a:rPr lang="en-US" altLang="ko-KR" sz="1400" i="1"/>
                      <m:t>,</m:t>
                    </m:r>
                    <m:r>
                      <a:rPr lang="en-US" altLang="ko-KR" sz="1400" i="1"/>
                      <m:t>𝑢</m:t>
                    </m:r>
                    <m:r>
                      <a:rPr lang="en-US" altLang="ko-KR" sz="1400" i="1"/>
                      <m:t>,</m:t>
                    </m:r>
                    <m:r>
                      <a:rPr lang="en-US" altLang="ko-KR" sz="1400" i="1"/>
                      <m:t>𝑡</m:t>
                    </m:r>
                    <m:r>
                      <a:rPr lang="en-US" altLang="ko-KR" sz="1400" i="1"/>
                      <m:t>)</m:t>
                    </m:r>
                  </m:oMath>
                </a14:m>
                <a:endParaRPr lang="en-US" altLang="ko-KR" sz="1400" dirty="0" smtClean="0"/>
              </a:p>
              <a:p>
                <a:endParaRPr lang="en-US" altLang="ko-KR" sz="1400" dirty="0" smtClean="0"/>
              </a:p>
              <a:p>
                <a:pPr marL="285750" lvl="0" indent="-285750">
                  <a:buFont typeface="Wingdings" panose="05000000000000000000" pitchFamily="2" charset="2"/>
                  <a:buChar char="v"/>
                </a:pPr>
                <a:r>
                  <a:rPr lang="en-US" altLang="ko-KR" sz="1400" dirty="0" smtClean="0"/>
                  <a:t> </a:t>
                </a:r>
                <a:r>
                  <a:rPr lang="en-US" altLang="ko-KR" sz="1400" dirty="0"/>
                  <a:t>State Equation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sz="1400" i="1"/>
                          </m:ctrlPr>
                        </m:accPr>
                        <m:e>
                          <m:r>
                            <a:rPr lang="en-US" altLang="ko-KR" sz="1400" i="1"/>
                            <m:t>𝑥</m:t>
                          </m:r>
                        </m:e>
                      </m:acc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a:rPr lang="en-US" altLang="ko-KR" sz="1400" i="1"/>
                            <m:t>𝑡</m:t>
                          </m:r>
                        </m:e>
                      </m:d>
                      <m: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𝜕</m:t>
                          </m:r>
                          <m:r>
                            <a:rPr lang="en-US" altLang="ko-KR" sz="1400" i="1"/>
                            <m:t>𝐻</m:t>
                          </m:r>
                        </m:num>
                        <m:den>
                          <m:r>
                            <a:rPr lang="en-US" altLang="ko-KR" sz="1400" i="1"/>
                            <m:t>𝜕𝜆</m:t>
                          </m:r>
                        </m:den>
                      </m:f>
                      <m:r>
                        <a:rPr lang="en-US" altLang="ko-KR" sz="1400" i="1"/>
                        <m:t>=</m:t>
                      </m:r>
                      <m:r>
                        <a:rPr lang="en-US" altLang="ko-KR" sz="1400" i="1"/>
                        <m:t>𝑓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,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𝑢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,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)</m:t>
                      </m:r>
                      <m:r>
                        <a:rPr lang="en-US" altLang="ko-KR" sz="1400" i="1"/>
                        <m:t>  , </m:t>
                      </m:r>
                      <m:r>
                        <a:rPr lang="en-US" altLang="ko-KR" sz="1400" i="1"/>
                        <m:t>𝑡</m:t>
                      </m:r>
                      <m:r>
                        <a:rPr lang="en-US" altLang="ko-KR" sz="1400" i="1"/>
                        <m:t>≥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𝑡</m:t>
                          </m:r>
                        </m:e>
                        <m:sub>
                          <m:r>
                            <a:rPr lang="en-US" altLang="ko-KR" sz="1400" i="1"/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ko-KR" sz="1400" dirty="0"/>
              </a:p>
              <a:p>
                <a:pPr marL="285750" lvl="0" indent="-285750">
                  <a:buFont typeface="Wingdings" panose="05000000000000000000" pitchFamily="2" charset="2"/>
                  <a:buChar char="v"/>
                </a:pPr>
                <a:r>
                  <a:rPr lang="en-US" altLang="ko-KR" sz="1400" dirty="0" err="1"/>
                  <a:t>Costate</a:t>
                </a:r>
                <a:r>
                  <a:rPr lang="en-US" altLang="ko-KR" sz="1400" dirty="0"/>
                  <a:t> equation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/>
                        <m:t>−</m:t>
                      </m:r>
                      <m:acc>
                        <m:accPr>
                          <m:chr m:val="̇"/>
                          <m:ctrlPr>
                            <a:rPr lang="ko-KR" altLang="ko-KR" sz="1400" i="1"/>
                          </m:ctrlPr>
                        </m:accPr>
                        <m:e>
                          <m:r>
                            <a:rPr lang="en-US" altLang="ko-KR" sz="1400" i="1"/>
                            <m:t>𝜆</m:t>
                          </m:r>
                        </m:e>
                      </m:acc>
                      <m: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𝜕</m:t>
                          </m:r>
                          <m:r>
                            <a:rPr lang="en-US" altLang="ko-KR" sz="1400" i="1"/>
                            <m:t>𝐻</m:t>
                          </m:r>
                        </m:num>
                        <m:den>
                          <m:r>
                            <a:rPr lang="en-US" altLang="ko-KR" sz="1400" i="1"/>
                            <m:t>𝜕</m:t>
                          </m:r>
                          <m:r>
                            <a:rPr lang="en-US" altLang="ko-KR" sz="1400" i="1"/>
                            <m:t>𝑥</m:t>
                          </m:r>
                        </m:den>
                      </m:f>
                      <m: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𝜕</m:t>
                          </m:r>
                          <m:sSup>
                            <m:sSupPr>
                              <m:ctrlPr>
                                <a:rPr lang="ko-KR" altLang="ko-KR" sz="1400" i="1"/>
                              </m:ctrlPr>
                            </m:sSupPr>
                            <m:e>
                              <m:r>
                                <a:rPr lang="en-US" altLang="ko-KR" sz="1400" i="1"/>
                                <m:t>𝑓</m:t>
                              </m:r>
                            </m:e>
                            <m:sup>
                              <m:r>
                                <a:rPr lang="en-US" altLang="ko-KR" sz="1400" i="1"/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400" i="1"/>
                            <m:t>𝜕</m:t>
                          </m:r>
                          <m:r>
                            <a:rPr lang="en-US" altLang="ko-KR" sz="1400" i="1"/>
                            <m:t>𝑥</m:t>
                          </m:r>
                        </m:den>
                      </m:f>
                      <m:r>
                        <a:rPr lang="en-US" altLang="ko-KR" sz="1400" i="1"/>
                        <m:t>𝜆</m:t>
                      </m:r>
                      <m:r>
                        <a:rPr lang="en-US" altLang="ko-KR" sz="1400" i="1"/>
                        <m:t>+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𝜕</m:t>
                          </m:r>
                          <m:r>
                            <a:rPr lang="en-US" altLang="ko-KR" sz="1400" i="1"/>
                            <m:t>𝐿</m:t>
                          </m:r>
                        </m:num>
                        <m:den>
                          <m:r>
                            <a:rPr lang="en-US" altLang="ko-KR" sz="1400" i="1"/>
                            <m:t>𝜕</m:t>
                          </m:r>
                          <m:r>
                            <a:rPr lang="en-US" altLang="ko-KR" sz="1400" i="1"/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ko-KR" sz="1400" dirty="0"/>
              </a:p>
              <a:p>
                <a:pPr marL="285750" lvl="0" indent="-285750">
                  <a:buFont typeface="Wingdings" panose="05000000000000000000" pitchFamily="2" charset="2"/>
                  <a:buChar char="v"/>
                </a:pPr>
                <a:r>
                  <a:rPr lang="en-US" altLang="ko-KR" sz="1400" dirty="0"/>
                  <a:t>Stationary condition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/>
                        <m:t>0=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/>
                            <m:t>∂</m:t>
                          </m:r>
                          <m:r>
                            <m:rPr>
                              <m:sty m:val="p"/>
                            </m:rPr>
                            <a:rPr lang="en-US" altLang="ko-KR" sz="1400"/>
                            <m:t>H</m:t>
                          </m:r>
                        </m:num>
                        <m:den>
                          <m:r>
                            <a:rPr lang="en-US" altLang="ko-KR" sz="1400"/>
                            <m:t>∂</m:t>
                          </m:r>
                          <m:r>
                            <m:rPr>
                              <m:sty m:val="p"/>
                            </m:rPr>
                            <a:rPr lang="en-US" altLang="ko-KR" sz="1400"/>
                            <m:t>u</m:t>
                          </m:r>
                        </m:den>
                      </m:f>
                      <m: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𝜕</m:t>
                          </m:r>
                          <m:r>
                            <a:rPr lang="en-US" altLang="ko-KR" sz="1400" i="1"/>
                            <m:t>𝐿</m:t>
                          </m:r>
                        </m:num>
                        <m:den>
                          <m:r>
                            <a:rPr lang="en-US" altLang="ko-KR" sz="1400" i="1"/>
                            <m:t>𝜕</m:t>
                          </m:r>
                          <m:r>
                            <a:rPr lang="en-US" altLang="ko-KR" sz="1400" i="1"/>
                            <m:t>𝑢</m:t>
                          </m:r>
                        </m:den>
                      </m:f>
                      <m:r>
                        <a:rPr lang="en-US" altLang="ko-KR" sz="1400" i="1"/>
                        <m:t>+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𝜕</m:t>
                          </m:r>
                          <m:sSup>
                            <m:sSupPr>
                              <m:ctrlPr>
                                <a:rPr lang="ko-KR" altLang="ko-KR" sz="1400" i="1"/>
                              </m:ctrlPr>
                            </m:sSupPr>
                            <m:e>
                              <m:r>
                                <a:rPr lang="en-US" altLang="ko-KR" sz="1400" i="1"/>
                                <m:t>𝑓</m:t>
                              </m:r>
                            </m:e>
                            <m:sup>
                              <m:r>
                                <a:rPr lang="en-US" altLang="ko-KR" sz="1400" i="1"/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400" i="1"/>
                            <m:t>𝜕</m:t>
                          </m:r>
                          <m:r>
                            <a:rPr lang="en-US" altLang="ko-KR" sz="1400" i="1"/>
                            <m:t>𝑢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400"/>
                        <m:t>λ</m:t>
                      </m:r>
                    </m:oMath>
                  </m:oMathPara>
                </a14:m>
                <a:endParaRPr lang="ko-KR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  </a:t>
                </a:r>
                <a:endParaRPr lang="ko-KR" altLang="ko-KR" sz="1400" dirty="0"/>
              </a:p>
              <a:p>
                <a:endParaRPr lang="ko-KR" altLang="en-US" sz="1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24744"/>
                <a:ext cx="5544616" cy="5204502"/>
              </a:xfrm>
              <a:prstGeom prst="rect">
                <a:avLst/>
              </a:prstGeom>
              <a:blipFill rotWithShape="1">
                <a:blip r:embed="rId2"/>
                <a:stretch>
                  <a:fillRect l="-110" t="-2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9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Optimal Control for CT systems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51520" y="1124744"/>
                <a:ext cx="5544616" cy="2987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2. Boundary Conditions  - </a:t>
                </a:r>
                <a:r>
                  <a:rPr lang="en-US" altLang="ko-KR" sz="1400" dirty="0" err="1" smtClean="0"/>
                  <a:t>transversality</a:t>
                </a:r>
                <a:r>
                  <a:rPr lang="en-US" altLang="ko-KR" sz="1400" dirty="0" smtClean="0"/>
                  <a:t> 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/>
                      <m:t>x</m:t>
                    </m:r>
                    <m:d>
                      <m:dPr>
                        <m:ctrlPr>
                          <a:rPr lang="ko-KR" altLang="ko-KR" sz="1400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/>
                              <m:t>t</m:t>
                            </m:r>
                          </m:e>
                          <m:sub>
                            <m:r>
                              <a:rPr lang="en-US" altLang="ko-KR" sz="1400"/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/>
                  <a:t> is </a:t>
                </a:r>
                <a:r>
                  <a:rPr lang="en-US" altLang="ko-KR" sz="1400" dirty="0" smtClean="0"/>
                  <a:t>given</a:t>
                </a:r>
              </a:p>
              <a:p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400" i="1"/>
                              </m:ctrlPr>
                            </m:dPr>
                            <m:e>
                              <m:r>
                                <a:rPr lang="en-US" altLang="ko-KR" sz="1400" i="1"/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sz="14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/>
                                    <m:t>ϕ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/>
                                    <m:t>x</m:t>
                                  </m:r>
                                </m:sub>
                              </m:sSub>
                              <m:r>
                                <a:rPr lang="en-US" altLang="ko-KR" sz="1400" i="1"/>
                                <m:t>+</m:t>
                              </m:r>
                              <m:sSubSup>
                                <m:sSubSupPr>
                                  <m:ctrlPr>
                                    <a:rPr lang="ko-KR" altLang="ko-KR" sz="1400" i="1"/>
                                  </m:ctrlPr>
                                </m:sSubSupPr>
                                <m:e>
                                  <m:r>
                                    <a:rPr lang="en-US" altLang="ko-KR" sz="1400" i="1"/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sz="1400" i="1"/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ko-KR" sz="1400" i="1"/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1400" i="1"/>
                                <m:t>𝜈</m:t>
                              </m:r>
                              <m:r>
                                <a:rPr lang="en-US" altLang="ko-KR" sz="1400" i="1"/>
                                <m:t>−</m:t>
                              </m:r>
                              <m:r>
                                <a:rPr lang="en-US" altLang="ko-KR" sz="1400" i="1"/>
                                <m:t>𝜆</m:t>
                              </m:r>
                              <m:r>
                                <a:rPr lang="en-US" altLang="ko-KR" sz="1400" i="1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r>
                        <a:rPr lang="en-US" altLang="ko-KR" sz="1400" i="1"/>
                        <m:t> 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|</m:t>
                          </m:r>
                        </m:e>
                        <m:sub>
                          <m:r>
                            <a:rPr lang="en-US" altLang="ko-KR" sz="1400" i="1"/>
                            <m:t>𝑇</m:t>
                          </m:r>
                        </m:sub>
                      </m:sSub>
                      <m:r>
                        <a:rPr lang="en-US" altLang="ko-KR" sz="1400" i="1"/>
                        <m:t> </m:t>
                      </m:r>
                      <m:r>
                        <a:rPr lang="en-US" altLang="ko-KR" sz="1400" i="1"/>
                        <m:t>𝑑𝑥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a:rPr lang="en-US" altLang="ko-KR" sz="1400" i="1"/>
                            <m:t>𝑇</m:t>
                          </m:r>
                        </m:e>
                      </m:d>
                      <m:r>
                        <a:rPr lang="en-US" altLang="ko-KR" sz="1400" i="1"/>
                        <m:t>+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𝜙</m:t>
                              </m:r>
                            </m:e>
                            <m:sub>
                              <m:r>
                                <a:rPr lang="en-US" altLang="ko-KR" sz="1400" i="1"/>
                                <m:t>𝑡</m:t>
                              </m:r>
                            </m:sub>
                          </m:sSub>
                          <m:r>
                            <a:rPr lang="en-US" altLang="ko-KR" sz="1400" i="1"/>
                            <m:t>+</m:t>
                          </m:r>
                          <m:sSubSup>
                            <m:sSubSupPr>
                              <m:ctrlPr>
                                <a:rPr lang="ko-KR" altLang="ko-KR" sz="1400" i="1"/>
                              </m:ctrlPr>
                            </m:sSubSupPr>
                            <m:e>
                              <m:r>
                                <a:rPr lang="en-US" altLang="ko-KR" sz="1400" i="1"/>
                                <m:t>𝜓</m:t>
                              </m:r>
                            </m:e>
                            <m:sub>
                              <m:r>
                                <a:rPr lang="en-US" altLang="ko-KR" sz="1400" i="1"/>
                                <m:t>𝑡</m:t>
                              </m:r>
                            </m:sub>
                            <m:sup>
                              <m:r>
                                <a:rPr lang="en-US" altLang="ko-KR" sz="1400" i="1"/>
                                <m:t>𝑇</m:t>
                              </m:r>
                            </m:sup>
                          </m:sSubSup>
                          <m:r>
                            <a:rPr lang="en-US" altLang="ko-KR" sz="1400" i="1"/>
                            <m:t>𝜈</m:t>
                          </m:r>
                          <m:r>
                            <a:rPr lang="en-US" altLang="ko-KR" sz="1400" i="1"/>
                            <m:t>+</m:t>
                          </m:r>
                          <m:r>
                            <a:rPr lang="en-US" altLang="ko-KR" sz="1400" i="1"/>
                            <m:t>𝐻</m:t>
                          </m:r>
                        </m:e>
                      </m:d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|</m:t>
                          </m:r>
                        </m:e>
                        <m:sub>
                          <m:r>
                            <a:rPr lang="en-US" altLang="ko-KR" sz="1400" i="1"/>
                            <m:t>𝑇</m:t>
                          </m:r>
                        </m:sub>
                      </m:sSub>
                      <m:r>
                        <a:rPr lang="en-US" altLang="ko-KR" sz="1400" i="1"/>
                        <m:t>𝑑𝑇</m:t>
                      </m:r>
                      <m:r>
                        <a:rPr lang="en-US" altLang="ko-KR" sz="1400" i="1"/>
                        <m:t>+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𝜓</m:t>
                          </m:r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|</m:t>
                          </m:r>
                        </m:e>
                        <m:sub>
                          <m:r>
                            <a:rPr lang="en-US" altLang="ko-KR" sz="1400" i="1"/>
                            <m:t>𝑇</m:t>
                          </m:r>
                        </m:sub>
                      </m:sSub>
                      <m:r>
                        <a:rPr lang="en-US" altLang="ko-KR" sz="1400" i="1"/>
                        <m:t>𝑑</m:t>
                      </m:r>
                      <m:r>
                        <a:rPr lang="en-US" altLang="ko-KR" sz="1400" i="1"/>
                        <m:t>𝜈</m:t>
                      </m:r>
                      <m:r>
                        <a:rPr lang="en-US" altLang="ko-KR" sz="1400" i="1"/>
                        <m:t>=0</m:t>
                      </m:r>
                    </m:oMath>
                  </m:oMathPara>
                </a14:m>
                <a:endParaRPr lang="ko-KR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  </a:t>
                </a:r>
              </a:p>
              <a:p>
                <a:pPr marL="285750" lvl="0" indent="-285750">
                  <a:buFontTx/>
                  <a:buChar char="-"/>
                </a:pPr>
                <a:r>
                  <a:rPr lang="en-US" altLang="ko-KR" sz="1400" dirty="0" smtClean="0"/>
                  <a:t>Another constraint : point constraint as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𝛙</m:t>
                    </m:r>
                    <m:d>
                      <m:dPr>
                        <m:ctrlPr>
                          <a:rPr lang="ko-KR" altLang="ko-KR" sz="1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/>
                          </a:rPr>
                          <m:t>𝐱</m:t>
                        </m:r>
                        <m:d>
                          <m:dPr>
                            <m:ctrlPr>
                              <a:rPr lang="ko-KR" altLang="ko-KR" sz="1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/>
                              </a:rPr>
                              <m:t>𝐓</m:t>
                            </m:r>
                          </m:e>
                        </m:d>
                        <m:r>
                          <a:rPr lang="en-US" altLang="ko-KR" sz="1400" b="1">
                            <a:latin typeface="Cambria Math"/>
                          </a:rPr>
                          <m:t>,</m:t>
                        </m:r>
                        <m:r>
                          <a:rPr lang="en-US" altLang="ko-KR" sz="1400" b="1" i="1" smtClean="0"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altLang="ko-KR" sz="1400" b="1" i="1">
                        <a:latin typeface="Cambria Math"/>
                      </a:rPr>
                      <m:t>=</m:t>
                    </m:r>
                    <m:r>
                      <a:rPr lang="en-US" altLang="ko-KR" sz="1400" b="1" i="1">
                        <a:latin typeface="Cambria Math"/>
                      </a:rPr>
                      <m:t>𝟎</m:t>
                    </m:r>
                  </m:oMath>
                </a14:m>
                <a:endParaRPr lang="en-US" altLang="ko-KR" sz="1400" dirty="0" smtClean="0"/>
              </a:p>
              <a:p>
                <a:pPr marL="285750" lvl="0" indent="-285750">
                  <a:buFontTx/>
                  <a:buChar char="-"/>
                </a:pPr>
                <a:endParaRPr lang="en-US" altLang="ko-KR" sz="1400" dirty="0"/>
              </a:p>
              <a:p>
                <a:pPr lvl="0"/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</a:t>
                </a:r>
                <a:r>
                  <a:rPr lang="en-US" altLang="ko-KR" sz="1400" dirty="0" smtClean="0">
                    <a:sym typeface="Wingdings" panose="05000000000000000000" pitchFamily="2" charset="2"/>
                  </a:rPr>
                  <a:t> introduce  a new multiplier as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  <a:sym typeface="Wingdings" panose="05000000000000000000" pitchFamily="2" charset="2"/>
                      </a:rPr>
                      <m:t>𝜈</m:t>
                    </m:r>
                  </m:oMath>
                </a14:m>
                <a:endParaRPr lang="en-US" altLang="ko-KR" sz="1400" dirty="0" smtClean="0"/>
              </a:p>
              <a:p>
                <a:pPr marL="285750" lvl="0" indent="-285750">
                  <a:buFontTx/>
                  <a:buChar char="-"/>
                </a:pPr>
                <a:endParaRPr lang="ko-KR" altLang="ko-KR" sz="1400" dirty="0"/>
              </a:p>
              <a:p>
                <a:endParaRPr lang="ko-KR" altLang="ko-KR" sz="1400" dirty="0"/>
              </a:p>
              <a:p>
                <a:endParaRPr lang="ko-KR" altLang="en-US" sz="1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24744"/>
                <a:ext cx="5544616" cy="2987677"/>
              </a:xfrm>
              <a:prstGeom prst="rect">
                <a:avLst/>
              </a:prstGeom>
              <a:blipFill rotWithShape="1">
                <a:blip r:embed="rId2"/>
                <a:stretch>
                  <a:fillRect l="-440" t="-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7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Optimal Control for CT systems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7504" y="908720"/>
                <a:ext cx="7416824" cy="560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dirty="0" smtClean="0"/>
                  <a:t>Ex. 3.2-1: Hamiltonian </a:t>
                </a:r>
                <a:r>
                  <a:rPr lang="en-US" altLang="ko-KR" sz="1400" dirty="0" smtClean="0">
                    <a:sym typeface="Wingdings" panose="05000000000000000000" pitchFamily="2" charset="2"/>
                  </a:rPr>
                  <a:t> Lagrange-Euler Equation</a:t>
                </a:r>
              </a:p>
              <a:p>
                <a:endParaRPr lang="en-US" altLang="ko-KR" sz="1400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smtClean="0">
                    <a:sym typeface="Wingdings" panose="05000000000000000000" pitchFamily="2" charset="2"/>
                  </a:rPr>
                  <a:t>1.Problem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/>
                        </a:rPr>
                        <m:t>min</m:t>
                      </m:r>
                      <m:r>
                        <a:rPr lang="en-US" altLang="ko-KR" sz="1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J</m:t>
                      </m:r>
                      <m:r>
                        <a:rPr lang="en-US" altLang="ko-KR" sz="14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/>
                        </a:rPr>
                        <m:t>min</m:t>
                      </m:r>
                      <m:nary>
                        <m:naryPr>
                          <m:limLoc m:val="subSup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𝐿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 </m:t>
                          </m:r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nary>
                      <m:r>
                        <a:rPr lang="en-US" altLang="ko-KR" sz="1400" i="1">
                          <a:latin typeface="Cambria Math"/>
                        </a:rPr>
                        <m:t>,</m:t>
                      </m:r>
                      <m:r>
                        <a:rPr lang="en-US" altLang="ko-KR" sz="1400" i="1">
                          <a:latin typeface="Cambria Math"/>
                        </a:rPr>
                        <m:t>𝑡</m:t>
                      </m:r>
                      <m:r>
                        <a:rPr lang="en-US" altLang="ko-KR" sz="1400" i="1">
                          <a:latin typeface="Cambria Math"/>
                        </a:rPr>
                        <m:t>) </m:t>
                      </m:r>
                      <m:r>
                        <a:rPr lang="en-US" altLang="ko-KR" sz="1400" i="1">
                          <a:latin typeface="Cambria Math"/>
                        </a:rPr>
                        <m:t>𝑑𝑡</m:t>
                      </m:r>
                      <m:r>
                        <a:rPr lang="en-US" altLang="ko-KR" sz="140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altLang="ko-KR" sz="1400" dirty="0"/>
              </a:p>
              <a:p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r>
                  <a:rPr lang="en-US" altLang="ko-KR" sz="1400" dirty="0" smtClean="0">
                    <a:sym typeface="Wingdings" panose="05000000000000000000" pitchFamily="2" charset="2"/>
                  </a:rPr>
                  <a:t> 2. Lagrange-Euler Necessary Cond. 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/>
                            <m:t>∂</m:t>
                          </m:r>
                          <m:r>
                            <m:rPr>
                              <m:sty m:val="p"/>
                            </m:rPr>
                            <a:rPr lang="en-US" altLang="ko-KR" sz="1400"/>
                            <m:t>L</m:t>
                          </m:r>
                        </m:num>
                        <m:den>
                          <m:r>
                            <a:rPr lang="en-US" altLang="ko-KR" sz="1400"/>
                            <m:t>∂</m:t>
                          </m:r>
                          <m:r>
                            <m:rPr>
                              <m:sty m:val="p"/>
                            </m:rPr>
                            <a:rPr lang="en-US" altLang="ko-KR" sz="1400"/>
                            <m:t>x</m:t>
                          </m:r>
                        </m:den>
                      </m:f>
                      <m:r>
                        <a:rPr lang="en-US" altLang="ko-KR" sz="1400" i="1"/>
                        <m:t>−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𝑑</m:t>
                          </m:r>
                        </m:num>
                        <m:den>
                          <m:r>
                            <a:rPr lang="en-US" altLang="ko-KR" sz="1400" i="1"/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𝜕</m:t>
                          </m:r>
                          <m:r>
                            <a:rPr lang="en-US" altLang="ko-KR" sz="1400" i="1"/>
                            <m:t>𝐿</m:t>
                          </m:r>
                        </m:num>
                        <m:den>
                          <m:r>
                            <a:rPr lang="en-US" altLang="ko-KR" sz="1400" i="1"/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ko-KR" altLang="ko-KR" sz="1400" i="1"/>
                              </m:ctrlPr>
                            </m:accPr>
                            <m:e>
                              <m:r>
                                <a:rPr lang="en-US" altLang="ko-KR" sz="1400" i="1"/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en-US" altLang="ko-KR" sz="1400" i="1"/>
                        <m:t>=0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       (1)</m:t>
                      </m:r>
                    </m:oMath>
                  </m:oMathPara>
                </a14:m>
                <a:endParaRPr lang="en-US" altLang="ko-KR" sz="140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3. Hamiltonian 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  define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ko-KR" altLang="ko-KR" sz="1400" i="1"/>
                        </m:ctrlPr>
                      </m:accPr>
                      <m:e>
                        <m:r>
                          <a:rPr lang="en-US" altLang="ko-KR" sz="1400" i="1"/>
                          <m:t>𝑥</m:t>
                        </m:r>
                      </m:e>
                    </m:acc>
                    <m:r>
                      <a:rPr lang="en-US" altLang="ko-KR" sz="1400" i="1"/>
                      <m:t>=</m:t>
                    </m:r>
                    <m:r>
                      <a:rPr lang="en-US" altLang="ko-KR" sz="1400" i="1"/>
                      <m:t>𝑢</m:t>
                    </m:r>
                  </m:oMath>
                </a14:m>
                <a:r>
                  <a:rPr lang="en-US" altLang="ko-KR" sz="1400" dirty="0"/>
                  <a:t>. </a:t>
                </a:r>
                <a:r>
                  <a:rPr lang="en-US" altLang="ko-KR" sz="1400" dirty="0" smtClean="0"/>
                  <a:t> 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/>
                        <m:t>J</m:t>
                      </m:r>
                      <m:r>
                        <a:rPr lang="en-US" altLang="ko-KR" sz="1400"/>
                        <m:t>= </m:t>
                      </m:r>
                      <m:nary>
                        <m:naryPr>
                          <m:limLoc m:val="subSup"/>
                          <m:ctrlPr>
                            <a:rPr lang="ko-KR" altLang="ko-KR" sz="1400" i="1"/>
                          </m:ctrlPr>
                        </m:naryPr>
                        <m:sub>
                          <m:r>
                            <a:rPr lang="en-US" altLang="ko-KR" sz="1400" i="1"/>
                            <m:t>0</m:t>
                          </m:r>
                        </m:sub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  <m:e>
                          <m:r>
                            <a:rPr lang="en-US" altLang="ko-KR" sz="1400" i="1"/>
                            <m:t>𝐿</m:t>
                          </m:r>
                          <m:r>
                            <a:rPr lang="en-US" altLang="ko-KR" sz="1400" i="1"/>
                            <m:t>(</m:t>
                          </m:r>
                          <m:r>
                            <a:rPr lang="en-US" altLang="ko-KR" sz="1400" i="1"/>
                            <m:t>𝑥</m:t>
                          </m:r>
                          <m:r>
                            <a:rPr lang="en-US" altLang="ko-KR" sz="1400" i="1"/>
                            <m:t>, </m:t>
                          </m:r>
                          <m:acc>
                            <m:accPr>
                              <m:chr m:val="̇"/>
                              <m:ctrlPr>
                                <a:rPr lang="ko-KR" altLang="ko-KR" sz="1400" i="1"/>
                              </m:ctrlPr>
                            </m:accPr>
                            <m:e>
                              <m:r>
                                <a:rPr lang="en-US" altLang="ko-KR" sz="1400" i="1"/>
                                <m:t>𝑥</m:t>
                              </m:r>
                            </m:e>
                          </m:acc>
                        </m:e>
                      </m:nary>
                      <m:r>
                        <a:rPr lang="en-US" altLang="ko-KR" sz="1400" i="1"/>
                        <m:t>,</m:t>
                      </m:r>
                      <m:r>
                        <a:rPr lang="en-US" altLang="ko-KR" sz="1400" i="1"/>
                        <m:t>𝑡</m:t>
                      </m:r>
                      <m:r>
                        <a:rPr lang="en-US" altLang="ko-KR" sz="1400" i="1"/>
                        <m:t>) </m:t>
                      </m:r>
                      <m:r>
                        <a:rPr lang="en-US" altLang="ko-KR" sz="1400" i="1"/>
                        <m:t>𝑑𝑡</m:t>
                      </m:r>
                      <m:r>
                        <a:rPr lang="en-US" altLang="ko-KR" sz="1400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𝐿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ko-KR" sz="14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dt</m:t>
                      </m:r>
                      <m:r>
                        <a:rPr lang="en-US" altLang="ko-KR" sz="1400" b="0" i="0" smtClean="0">
                          <a:latin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/>
                        </a:rPr>
                        <m:t>s</m:t>
                      </m:r>
                      <m:r>
                        <a:rPr lang="en-US" altLang="ko-KR" sz="1400" b="0" i="0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/>
                        </a:rPr>
                        <m:t>t</m:t>
                      </m:r>
                      <m:r>
                        <a:rPr lang="en-US" altLang="ko-KR" sz="1400" b="0" i="0" smtClean="0">
                          <a:latin typeface="Cambria Math"/>
                        </a:rPr>
                        <m:t>.  </m:t>
                      </m:r>
                      <m:acc>
                        <m:accPr>
                          <m:chr m:val="̇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r>
                  <a:rPr lang="ko-KR" altLang="ko-KR" sz="1400" dirty="0"/>
                  <a:t/>
                </a:r>
                <a:br>
                  <a:rPr lang="ko-KR" altLang="ko-KR" sz="1400" dirty="0"/>
                </a:br>
                <a:r>
                  <a:rPr lang="en-US" altLang="ko-KR" sz="1400" dirty="0" smtClean="0"/>
                  <a:t>   Hamiltonian </a:t>
                </a:r>
                <a:r>
                  <a:rPr lang="en-US" altLang="ko-KR" sz="1400" dirty="0"/>
                  <a:t>is 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/>
                        <m:t>H</m:t>
                      </m:r>
                      <m:r>
                        <a:rPr lang="en-US" altLang="ko-KR" sz="1400"/>
                        <m:t>=</m:t>
                      </m:r>
                      <m:r>
                        <m:rPr>
                          <m:sty m:val="p"/>
                        </m:rPr>
                        <a:rPr lang="en-US" altLang="ko-KR" sz="1400"/>
                        <m:t>L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x</m:t>
                          </m:r>
                          <m:r>
                            <a:rPr lang="en-US" altLang="ko-KR" sz="1400"/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1400"/>
                            <m:t>u</m:t>
                          </m:r>
                          <m:r>
                            <a:rPr lang="en-US" altLang="ko-KR" sz="1400"/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1400"/>
                            <m:t>t</m:t>
                          </m:r>
                        </m:e>
                      </m:d>
                      <m:r>
                        <a:rPr lang="en-US" altLang="ko-KR" sz="1400" i="1"/>
                        <m:t>+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𝜆</m:t>
                          </m:r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r>
                        <a:rPr lang="en-US" altLang="ko-KR" sz="1400" i="1"/>
                        <m:t>𝑢</m:t>
                      </m:r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/>
                  <a:t>The necessary conditions are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sz="1400" i="1"/>
                          </m:ctrlPr>
                        </m:accPr>
                        <m:e>
                          <m:r>
                            <a:rPr lang="en-US" altLang="ko-KR" sz="1400" i="1"/>
                            <m:t>𝑥</m:t>
                          </m:r>
                        </m:e>
                      </m:acc>
                      <m:r>
                        <a:rPr lang="en-US" altLang="ko-KR" sz="1400" i="1"/>
                        <m:t>=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𝐻</m:t>
                          </m:r>
                        </m:e>
                        <m:sub>
                          <m:r>
                            <a:rPr lang="en-US" altLang="ko-KR" sz="1400" i="1"/>
                            <m:t>𝜆</m:t>
                          </m:r>
                        </m:sub>
                      </m:sSub>
                      <m:r>
                        <a:rPr lang="en-US" altLang="ko-KR" sz="1400" i="1"/>
                        <m:t>=</m:t>
                      </m:r>
                      <m:r>
                        <a:rPr lang="en-US" altLang="ko-KR" sz="1400" i="1"/>
                        <m:t>𝑢</m:t>
                      </m:r>
                    </m:oMath>
                  </m:oMathPara>
                </a14:m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/>
                        <m:t>−</m:t>
                      </m:r>
                      <m:acc>
                        <m:accPr>
                          <m:chr m:val="̇"/>
                          <m:ctrlPr>
                            <a:rPr lang="ko-KR" altLang="ko-KR" sz="1400" i="1"/>
                          </m:ctrlPr>
                        </m:accPr>
                        <m:e>
                          <m:r>
                            <a:rPr lang="en-US" altLang="ko-KR" sz="1400" i="1"/>
                            <m:t>𝜆</m:t>
                          </m:r>
                        </m:e>
                      </m:acc>
                      <m:r>
                        <a:rPr lang="en-US" altLang="ko-KR" sz="1400" i="1"/>
                        <m:t>=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𝐻</m:t>
                          </m:r>
                        </m:e>
                        <m:sub>
                          <m:r>
                            <a:rPr lang="en-US" altLang="ko-KR" sz="1400" i="1"/>
                            <m:t>𝑥</m:t>
                          </m:r>
                        </m:sub>
                      </m:sSub>
                      <m: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𝜕</m:t>
                          </m:r>
                          <m:r>
                            <a:rPr lang="en-US" altLang="ko-KR" sz="1400" i="1"/>
                            <m:t>𝐿</m:t>
                          </m:r>
                        </m:num>
                        <m:den>
                          <m:r>
                            <a:rPr lang="en-US" altLang="ko-KR" sz="1400" i="1"/>
                            <m:t>𝜕</m:t>
                          </m:r>
                          <m:r>
                            <a:rPr lang="en-US" altLang="ko-KR" sz="1400" i="1"/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/>
                        <m:t>0=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/>
                            <m:t>∂</m:t>
                          </m:r>
                          <m:r>
                            <m:rPr>
                              <m:sty m:val="p"/>
                            </m:rPr>
                            <a:rPr lang="en-US" altLang="ko-KR" sz="1400"/>
                            <m:t>H</m:t>
                          </m:r>
                        </m:num>
                        <m:den>
                          <m:r>
                            <a:rPr lang="en-US" altLang="ko-KR" sz="1400"/>
                            <m:t>∂</m:t>
                          </m:r>
                          <m:r>
                            <m:rPr>
                              <m:sty m:val="p"/>
                            </m:rPr>
                            <a:rPr lang="en-US" altLang="ko-KR" sz="1400"/>
                            <m:t>u</m:t>
                          </m:r>
                        </m:den>
                      </m:f>
                      <m: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𝜕</m:t>
                          </m:r>
                          <m:r>
                            <a:rPr lang="en-US" altLang="ko-KR" sz="1400" i="1"/>
                            <m:t>𝐿</m:t>
                          </m:r>
                        </m:num>
                        <m:den>
                          <m:r>
                            <a:rPr lang="en-US" altLang="ko-KR" sz="1400" i="1"/>
                            <m:t>𝜕</m:t>
                          </m:r>
                          <m:r>
                            <a:rPr lang="en-US" altLang="ko-KR" sz="1400" i="1"/>
                            <m:t>𝑢</m:t>
                          </m:r>
                        </m:den>
                      </m:f>
                      <m:r>
                        <a:rPr lang="en-US" altLang="ko-KR" sz="1400" i="1"/>
                        <m:t>+</m:t>
                      </m:r>
                      <m:r>
                        <a:rPr lang="en-US" altLang="ko-KR" sz="1400" i="1"/>
                        <m:t>𝜆</m:t>
                      </m:r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/>
                  <a:t>Hence 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/>
                        <m:t>0=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𝜕</m:t>
                          </m:r>
                          <m:r>
                            <a:rPr lang="en-US" altLang="ko-KR" sz="1400" i="1"/>
                            <m:t>𝐿</m:t>
                          </m:r>
                        </m:num>
                        <m:den>
                          <m:r>
                            <a:rPr lang="en-US" altLang="ko-KR" sz="1400" i="1"/>
                            <m:t>𝜕</m:t>
                          </m:r>
                          <m:r>
                            <a:rPr lang="en-US" altLang="ko-KR" sz="1400" i="1"/>
                            <m:t>𝑥</m:t>
                          </m:r>
                          <m:r>
                            <a:rPr lang="en-US" altLang="ko-KR" sz="1400" i="1"/>
                            <m:t> </m:t>
                          </m:r>
                        </m:den>
                      </m:f>
                      <m:r>
                        <a:rPr lang="en-US" altLang="ko-KR" sz="1400" i="1"/>
                        <m:t>+ </m:t>
                      </m:r>
                      <m:acc>
                        <m:accPr>
                          <m:chr m:val="̇"/>
                          <m:ctrlPr>
                            <a:rPr lang="ko-KR" altLang="ko-KR" sz="1400" i="1"/>
                          </m:ctrlPr>
                        </m:accPr>
                        <m:e>
                          <m:r>
                            <a:rPr lang="en-US" altLang="ko-KR" sz="1400" i="1"/>
                            <m:t>𝜆</m:t>
                          </m:r>
                        </m:e>
                      </m:acc>
                      <m: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𝜕</m:t>
                          </m:r>
                          <m:r>
                            <a:rPr lang="en-US" altLang="ko-KR" sz="1400" i="1"/>
                            <m:t>𝐿</m:t>
                          </m:r>
                        </m:num>
                        <m:den>
                          <m:r>
                            <a:rPr lang="en-US" altLang="ko-KR" sz="1400" i="1"/>
                            <m:t>𝜕</m:t>
                          </m:r>
                          <m:r>
                            <a:rPr lang="en-US" altLang="ko-KR" sz="1400" i="1"/>
                            <m:t>𝑥</m:t>
                          </m:r>
                        </m:den>
                      </m:f>
                      <m:r>
                        <a:rPr lang="en-US" altLang="ko-KR" sz="1400" i="1"/>
                        <m:t>−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𝑑</m:t>
                          </m:r>
                        </m:num>
                        <m:den>
                          <m:r>
                            <a:rPr lang="en-US" altLang="ko-KR" sz="1400" i="1"/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400" i="1"/>
                              </m:ctrlPr>
                            </m:fPr>
                            <m:num>
                              <m:r>
                                <a:rPr lang="en-US" altLang="ko-KR" sz="1400" i="1"/>
                                <m:t>𝜕</m:t>
                              </m:r>
                              <m:r>
                                <a:rPr lang="en-US" altLang="ko-KR" sz="1400" i="1"/>
                                <m:t>𝐿</m:t>
                              </m:r>
                            </m:num>
                            <m:den>
                              <m:r>
                                <a:rPr lang="en-US" altLang="ko-KR" sz="1400" i="1"/>
                                <m:t>𝜕</m:t>
                              </m:r>
                              <m:r>
                                <a:rPr lang="en-US" altLang="ko-KR" sz="1400" i="1"/>
                                <m:t>𝑢</m:t>
                              </m:r>
                            </m:den>
                          </m:f>
                        </m:e>
                      </m:d>
                      <m:r>
                        <a:rPr lang="en-US" altLang="ko-KR" sz="1400" i="1"/>
                        <m:t>=  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𝜕</m:t>
                          </m:r>
                          <m:r>
                            <a:rPr lang="en-US" altLang="ko-KR" sz="1400" i="1"/>
                            <m:t>𝐿</m:t>
                          </m:r>
                        </m:num>
                        <m:den>
                          <m:r>
                            <a:rPr lang="en-US" altLang="ko-KR" sz="1400" i="1"/>
                            <m:t>𝜕</m:t>
                          </m:r>
                          <m:r>
                            <a:rPr lang="en-US" altLang="ko-KR" sz="1400" i="1"/>
                            <m:t>𝑥</m:t>
                          </m:r>
                        </m:den>
                      </m:f>
                      <m:r>
                        <a:rPr lang="en-US" altLang="ko-KR" sz="1400" i="1"/>
                        <m:t>−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𝑑</m:t>
                          </m:r>
                        </m:num>
                        <m:den>
                          <m:r>
                            <a:rPr lang="en-US" altLang="ko-KR" sz="1400" i="1"/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400" i="1"/>
                              </m:ctrlPr>
                            </m:fPr>
                            <m:num>
                              <m:r>
                                <a:rPr lang="en-US" altLang="ko-KR" sz="1400" i="1"/>
                                <m:t>𝜕</m:t>
                              </m:r>
                              <m:r>
                                <a:rPr lang="en-US" altLang="ko-KR" sz="1400" i="1"/>
                                <m:t>𝐿</m:t>
                              </m:r>
                            </m:num>
                            <m:den>
                              <m:r>
                                <a:rPr lang="en-US" altLang="ko-KR" sz="1400" i="1"/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ko-KR" altLang="ko-KR" sz="1400" i="1"/>
                                  </m:ctrlPr>
                                </m:accPr>
                                <m:e>
                                  <m:r>
                                    <a:rPr lang="en-US" altLang="ko-KR" sz="1400" i="1"/>
                                    <m:t>𝑥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   −→(1)      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08720"/>
                <a:ext cx="7416824" cy="5602624"/>
              </a:xfrm>
              <a:prstGeom prst="rect">
                <a:avLst/>
              </a:prstGeom>
              <a:blipFill rotWithShape="1">
                <a:blip r:embed="rId2"/>
                <a:stretch>
                  <a:fillRect l="-247" t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8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801" y="188640"/>
            <a:ext cx="379888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7504" y="908720"/>
                <a:ext cx="7416824" cy="5535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dirty="0" smtClean="0"/>
                  <a:t>Example : Find the curve that gives the shortest distance between  2 points in a plane </a:t>
                </a:r>
                <a14:m>
                  <m:oMath xmlns:m="http://schemas.openxmlformats.org/officeDocument/2006/math">
                    <m:r>
                      <a:rPr lang="en-US" altLang="ko-KR" sz="1400"/>
                      <m:t>(</m:t>
                    </m:r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x</m:t>
                        </m:r>
                      </m:e>
                      <m:sub>
                        <m:r>
                          <a:rPr lang="en-US" altLang="ko-KR" sz="1400"/>
                          <m:t>0</m:t>
                        </m:r>
                      </m:sub>
                    </m:sSub>
                    <m:r>
                      <a:rPr lang="en-US" altLang="ko-KR" sz="1400"/>
                      <m:t>,</m:t>
                    </m:r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y</m:t>
                        </m:r>
                      </m:e>
                      <m:sub>
                        <m:r>
                          <a:rPr lang="en-US" altLang="ko-KR" sz="1400"/>
                          <m:t>0</m:t>
                        </m:r>
                      </m:sub>
                    </m:sSub>
                    <m:r>
                      <a:rPr lang="en-US" altLang="ko-KR" sz="1400" i="1"/>
                      <m:t>)</m:t>
                    </m:r>
                  </m:oMath>
                </a14:m>
                <a:r>
                  <a:rPr lang="en-US" altLang="ko-KR" sz="1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400"/>
                      <m:t>(</m:t>
                    </m:r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/>
                          <m:t>f</m:t>
                        </m:r>
                      </m:sub>
                    </m:sSub>
                    <m:r>
                      <a:rPr lang="en-US" altLang="ko-KR" sz="1400" i="1"/>
                      <m:t>, </m:t>
                    </m:r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a:rPr lang="en-US" altLang="ko-KR" sz="1400" i="1"/>
                          <m:t>𝑦</m:t>
                        </m:r>
                      </m:e>
                      <m:sub>
                        <m:r>
                          <a:rPr lang="en-US" altLang="ko-KR" sz="1400" i="1"/>
                          <m:t>𝑓</m:t>
                        </m:r>
                      </m:sub>
                    </m:sSub>
                    <m:r>
                      <a:rPr lang="en-US" altLang="ko-KR" sz="1400" i="1"/>
                      <m:t>)</m:t>
                    </m:r>
                  </m:oMath>
                </a14:m>
                <a:r>
                  <a:rPr lang="en-US" altLang="ko-KR" sz="1400" dirty="0"/>
                  <a:t> </a:t>
                </a:r>
                <a:endParaRPr lang="ko-KR" altLang="ko-KR" sz="1400" dirty="0"/>
              </a:p>
              <a:p>
                <a:endParaRPr lang="en-US" altLang="ko-KR" sz="1400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smtClean="0">
                    <a:sym typeface="Wingdings" panose="05000000000000000000" pitchFamily="2" charset="2"/>
                  </a:rPr>
                  <a:t>1.Problem </a:t>
                </a:r>
              </a:p>
              <a:p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r>
                  <a:rPr lang="en-US" altLang="ko-KR" sz="1400" dirty="0" smtClean="0">
                    <a:sym typeface="Wingdings" panose="05000000000000000000" pitchFamily="2" charset="2"/>
                  </a:rPr>
                  <a:t>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/>
                      <m:t>J</m:t>
                    </m:r>
                    <m:r>
                      <a:rPr lang="en-US" altLang="ko-KR" sz="1400"/>
                      <m:t>=</m:t>
                    </m:r>
                    <m:nary>
                      <m:naryPr>
                        <m:limLoc m:val="subSup"/>
                        <m:ctrlPr>
                          <a:rPr lang="ko-KR" altLang="ko-KR" sz="1400" i="1"/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1400" i="1"/>
                            </m:ctrlPr>
                          </m:sSubPr>
                          <m:e>
                            <m:r>
                              <a:rPr lang="en-US" altLang="ko-KR" sz="1400" i="1"/>
                              <m:t>𝑥</m:t>
                            </m:r>
                          </m:e>
                          <m:sub>
                            <m:r>
                              <a:rPr lang="en-US" altLang="ko-KR" sz="1400" i="1"/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ko-KR" altLang="ko-KR" sz="1400" i="1"/>
                            </m:ctrlPr>
                          </m:sSubPr>
                          <m:e>
                            <m:r>
                              <a:rPr lang="en-US" altLang="ko-KR" sz="1400" i="1"/>
                              <m:t>𝑥</m:t>
                            </m:r>
                          </m:e>
                          <m:sub>
                            <m:r>
                              <a:rPr lang="en-US" altLang="ko-KR" sz="1400" i="1"/>
                              <m:t>𝑓</m:t>
                            </m:r>
                          </m:sub>
                        </m:sSub>
                      </m:sup>
                      <m:e>
                        <m:r>
                          <a:rPr lang="en-US" altLang="ko-KR" sz="1400" i="1"/>
                          <m:t>𝑑𝑠</m:t>
                        </m:r>
                      </m:e>
                    </m:nary>
                    <m:r>
                      <a:rPr lang="en-US" altLang="ko-KR" sz="1400" i="1"/>
                      <m:t>=</m:t>
                    </m:r>
                    <m:nary>
                      <m:naryPr>
                        <m:limLoc m:val="subSup"/>
                        <m:ctrlPr>
                          <a:rPr lang="ko-KR" altLang="ko-KR" sz="1400" i="1"/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1400" i="1"/>
                            </m:ctrlPr>
                          </m:sSubPr>
                          <m:e>
                            <m:r>
                              <a:rPr lang="en-US" altLang="ko-KR" sz="1400" i="1"/>
                              <m:t>𝑥</m:t>
                            </m:r>
                          </m:e>
                          <m:sub>
                            <m:r>
                              <a:rPr lang="en-US" altLang="ko-KR" sz="1400" i="1"/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ko-KR" altLang="ko-KR" sz="1400" i="1"/>
                            </m:ctrlPr>
                          </m:sSubPr>
                          <m:e>
                            <m:r>
                              <a:rPr lang="en-US" altLang="ko-KR" sz="1400" i="1"/>
                              <m:t>𝑥</m:t>
                            </m:r>
                          </m:e>
                          <m:sub>
                            <m:r>
                              <a:rPr lang="en-US" altLang="ko-KR" sz="1400" i="1"/>
                              <m:t>𝑓</m:t>
                            </m:r>
                          </m:sub>
                        </m:sSub>
                      </m:sup>
                      <m:e>
                        <m:rad>
                          <m:radPr>
                            <m:degHide m:val="on"/>
                            <m:ctrlPr>
                              <a:rPr lang="ko-KR" altLang="ko-KR" sz="1400" i="1"/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ko-KR" altLang="ko-KR" sz="1400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ko-KR" sz="1400" i="1"/>
                                    </m:ctrlPr>
                                  </m:dPr>
                                  <m:e>
                                    <m:r>
                                      <a:rPr lang="en-US" altLang="ko-KR" sz="1400" i="1"/>
                                      <m:t>𝑑𝑥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1400" i="1"/>
                                  <m:t>2</m:t>
                                </m:r>
                              </m:sup>
                            </m:sSup>
                            <m:r>
                              <a:rPr lang="en-US" altLang="ko-KR" sz="1400" i="1"/>
                              <m:t>+</m:t>
                            </m:r>
                            <m:sSup>
                              <m:sSupPr>
                                <m:ctrlPr>
                                  <a:rPr lang="ko-KR" altLang="ko-KR" sz="1400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ko-KR" sz="1400" i="1"/>
                                    </m:ctrlPr>
                                  </m:dPr>
                                  <m:e>
                                    <m:r>
                                      <a:rPr lang="en-US" altLang="ko-KR" sz="1400" i="1"/>
                                      <m:t>𝑑𝑦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1400" i="1"/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nary>
                    <m:r>
                      <a:rPr lang="en-US" altLang="ko-KR" sz="1400" i="1"/>
                      <m:t> </m:t>
                    </m:r>
                  </m:oMath>
                </a14:m>
                <a:r>
                  <a:rPr lang="ko-KR" altLang="ko-KR" sz="1400" dirty="0"/>
                  <a:t/>
                </a:r>
                <a:br>
                  <a:rPr lang="ko-KR" altLang="ko-KR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i="1"/>
                        <m:t>=</m:t>
                      </m:r>
                      <m:nary>
                        <m:naryPr>
                          <m:limLoc m:val="subSup"/>
                          <m:ctrlPr>
                            <a:rPr lang="ko-KR" altLang="ko-KR" sz="1400" i="1"/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𝑥</m:t>
                              </m:r>
                            </m:e>
                            <m:sub>
                              <m:r>
                                <a:rPr lang="en-US" altLang="ko-KR" sz="1400" i="1"/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𝑥</m:t>
                              </m:r>
                            </m:e>
                            <m:sub>
                              <m:r>
                                <a:rPr lang="en-US" altLang="ko-KR" sz="1400" i="1"/>
                                <m:t>𝑓</m:t>
                              </m:r>
                            </m:sub>
                          </m:sSub>
                        </m:sup>
                        <m:e>
                          <m:rad>
                            <m:radPr>
                              <m:degHide m:val="on"/>
                              <m:ctrlPr>
                                <a:rPr lang="ko-KR" altLang="ko-KR" sz="1400" i="1"/>
                              </m:ctrlPr>
                            </m:radPr>
                            <m:deg/>
                            <m:e>
                              <m:r>
                                <a:rPr lang="en-US" altLang="ko-KR" sz="1400" i="1"/>
                                <m:t>1+ </m:t>
                              </m:r>
                              <m:sSup>
                                <m:sSupPr>
                                  <m:ctrlPr>
                                    <a:rPr lang="ko-KR" altLang="ko-KR" sz="1400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sz="1400" i="1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ko-KR" altLang="ko-KR" sz="1400" i="1"/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400" i="1"/>
                                            <m:t>𝑑𝑦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400" i="1"/>
                                            <m:t>𝑑𝑥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400" i="1"/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ko-KR" sz="1400" i="1"/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ko-KR" sz="1400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sz="1400" dirty="0" smtClean="0"/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sz="1400" i="1"/>
                      <m:t>=</m:t>
                    </m:r>
                    <m:nary>
                      <m:naryPr>
                        <m:limLoc m:val="subSup"/>
                        <m:ctrlPr>
                          <a:rPr lang="ko-KR" altLang="ko-KR" sz="1400" i="1"/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1400" i="1"/>
                            </m:ctrlPr>
                          </m:sSubPr>
                          <m:e>
                            <m:r>
                              <a:rPr lang="en-US" altLang="ko-KR" sz="1400" i="1"/>
                              <m:t>𝑥</m:t>
                            </m:r>
                          </m:e>
                          <m:sub>
                            <m:r>
                              <a:rPr lang="en-US" altLang="ko-KR" sz="1400" i="1"/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ko-KR" altLang="ko-KR" sz="1400" i="1"/>
                            </m:ctrlPr>
                          </m:sSubPr>
                          <m:e>
                            <m:r>
                              <a:rPr lang="en-US" altLang="ko-KR" sz="1400" i="1"/>
                              <m:t>𝑥</m:t>
                            </m:r>
                          </m:e>
                          <m:sub>
                            <m:r>
                              <a:rPr lang="en-US" altLang="ko-KR" sz="1400" i="1"/>
                              <m:t>𝑓</m:t>
                            </m:r>
                          </m:sub>
                        </m:sSub>
                      </m:sup>
                      <m:e>
                        <m:rad>
                          <m:radPr>
                            <m:degHide m:val="on"/>
                            <m:ctrlPr>
                              <a:rPr lang="ko-KR" altLang="ko-KR" sz="1400" i="1"/>
                            </m:ctrlPr>
                          </m:radPr>
                          <m:deg/>
                          <m:e>
                            <m:r>
                              <a:rPr lang="en-US" altLang="ko-KR" sz="1400" i="1"/>
                              <m:t>1+</m:t>
                            </m:r>
                            <m:sSup>
                              <m:sSupPr>
                                <m:ctrlPr>
                                  <a:rPr lang="ko-KR" altLang="ko-KR" sz="1400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ko-KR" sz="1400" i="1"/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ko-KR" altLang="ko-KR" sz="1400" i="1"/>
                                        </m:ctrlPr>
                                      </m:accPr>
                                      <m:e>
                                        <m:r>
                                          <a:rPr lang="en-US" altLang="ko-KR" sz="1400" i="1"/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1400" i="1"/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ko-KR" sz="1400" i="1"/>
                          <m:t>𝑑𝑥</m:t>
                        </m:r>
                      </m:e>
                    </m:nary>
                    <m:r>
                      <a:rPr lang="en-US" altLang="ko-KR" sz="1400" i="1"/>
                      <m:t> ≡</m:t>
                    </m:r>
                    <m:nary>
                      <m:naryPr>
                        <m:limLoc m:val="subSup"/>
                        <m:ctrlPr>
                          <a:rPr lang="ko-KR" altLang="ko-KR" sz="1400" i="1"/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1400" i="1"/>
                            </m:ctrlPr>
                          </m:sSubPr>
                          <m:e>
                            <m:r>
                              <a:rPr lang="en-US" altLang="ko-KR" sz="1400" i="1"/>
                              <m:t>𝑥</m:t>
                            </m:r>
                          </m:e>
                          <m:sub>
                            <m:r>
                              <a:rPr lang="en-US" altLang="ko-KR" sz="1400" i="1"/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ko-KR" altLang="ko-KR" sz="1400" i="1"/>
                            </m:ctrlPr>
                          </m:sSubPr>
                          <m:e>
                            <m:r>
                              <a:rPr lang="en-US" altLang="ko-KR" sz="1400" i="1"/>
                              <m:t>𝑥</m:t>
                            </m:r>
                          </m:e>
                          <m:sub>
                            <m:r>
                              <a:rPr lang="en-US" altLang="ko-KR" sz="1400" i="1"/>
                              <m:t>𝑓</m:t>
                            </m:r>
                          </m:sub>
                        </m:sSub>
                      </m:sup>
                      <m:e>
                        <m:r>
                          <a:rPr lang="en-US" altLang="ko-KR" sz="1400" i="1"/>
                          <m:t>𝑔</m:t>
                        </m:r>
                        <m:r>
                          <a:rPr lang="en-US" altLang="ko-KR" sz="1400" i="1"/>
                          <m:t>(</m:t>
                        </m:r>
                        <m:acc>
                          <m:accPr>
                            <m:chr m:val="̇"/>
                            <m:ctrlPr>
                              <a:rPr lang="ko-KR" altLang="ko-KR" sz="1400" i="1"/>
                            </m:ctrlPr>
                          </m:accPr>
                          <m:e>
                            <m:r>
                              <a:rPr lang="en-US" altLang="ko-KR" sz="1400" i="1"/>
                              <m:t>𝑦</m:t>
                            </m:r>
                          </m:e>
                        </m:acc>
                        <m:r>
                          <a:rPr lang="en-US" altLang="ko-KR" sz="1400" i="1"/>
                          <m:t>)</m:t>
                        </m:r>
                        <m:r>
                          <a:rPr lang="en-US" altLang="ko-KR" sz="1400" i="1"/>
                          <m:t>𝑑𝑥</m:t>
                        </m:r>
                      </m:e>
                    </m:nary>
                  </m:oMath>
                </a14:m>
                <a:endParaRPr lang="en-US" altLang="ko-KR" sz="1400" dirty="0" smtClean="0"/>
              </a:p>
              <a:p>
                <a:r>
                  <a:rPr lang="en-US" altLang="ko-KR" sz="1400" dirty="0" smtClean="0"/>
                  <a:t>2. Using Euler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/>
                            <m:t>∂</m:t>
                          </m:r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/>
                            </a:rPr>
                            <m:t>g</m:t>
                          </m:r>
                        </m:num>
                        <m:den>
                          <m:r>
                            <a:rPr lang="en-US" altLang="ko-KR" sz="1400"/>
                            <m:t>∂</m:t>
                          </m:r>
                          <m:r>
                            <m:rPr>
                              <m:sty m:val="p"/>
                            </m:rPr>
                            <a:rPr lang="en-US" altLang="ko-KR" sz="1400"/>
                            <m:t>x</m:t>
                          </m:r>
                        </m:den>
                      </m:f>
                      <m:r>
                        <a:rPr lang="en-US" altLang="ko-KR" sz="1400" i="1"/>
                        <m:t>−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𝑑</m:t>
                          </m:r>
                        </m:num>
                        <m:den>
                          <m:r>
                            <a:rPr lang="en-US" altLang="ko-KR" sz="1400" i="1"/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𝜕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𝑔</m:t>
                          </m:r>
                        </m:num>
                        <m:den>
                          <m:r>
                            <a:rPr lang="en-US" altLang="ko-KR" sz="1400" i="1"/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ko-KR" altLang="ko-KR" sz="1400" i="1"/>
                              </m:ctrlPr>
                            </m:accPr>
                            <m:e>
                              <m:r>
                                <a:rPr lang="en-US" altLang="ko-KR" sz="1400" i="1"/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en-US" altLang="ko-KR" sz="1400" i="1"/>
                        <m:t>=0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      </m:t>
                      </m:r>
                    </m:oMath>
                  </m:oMathPara>
                </a14:m>
                <a:endParaRPr lang="en-US" altLang="ko-KR" sz="140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400" i="1"/>
                        </m:ctrlPr>
                      </m:fPr>
                      <m:num>
                        <m:r>
                          <a:rPr lang="en-US" altLang="ko-KR" sz="1400"/>
                          <m:t>∂</m:t>
                        </m:r>
                        <m:r>
                          <m:rPr>
                            <m:sty m:val="p"/>
                          </m:rPr>
                          <a:rPr lang="en-US" altLang="ko-KR" sz="1400"/>
                          <m:t>g</m:t>
                        </m:r>
                        <m:d>
                          <m:dPr>
                            <m:ctrlPr>
                              <a:rPr lang="ko-KR" altLang="ko-KR" sz="1400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400"/>
                              <m:t>y</m:t>
                            </m:r>
                            <m:r>
                              <a:rPr lang="en-US" altLang="ko-KR" sz="1400"/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ko-KR" altLang="ko-KR" sz="1400" i="1"/>
                                </m:ctrlPr>
                              </m:accPr>
                              <m:e>
                                <m:r>
                                  <a:rPr lang="en-US" altLang="ko-KR" sz="1400" i="1"/>
                                  <m:t>𝑦</m:t>
                                </m:r>
                              </m:e>
                            </m:acc>
                            <m:r>
                              <a:rPr lang="en-US" altLang="ko-KR" sz="1400" i="1"/>
                              <m:t>,</m:t>
                            </m:r>
                            <m:r>
                              <a:rPr lang="en-US" altLang="ko-KR" sz="1400" i="1"/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sz="1400" i="1"/>
                          <m:t>𝜕</m:t>
                        </m:r>
                        <m:r>
                          <a:rPr lang="en-US" altLang="ko-KR" sz="1400" i="1"/>
                          <m:t>𝑥</m:t>
                        </m:r>
                      </m:den>
                    </m:f>
                    <m:r>
                      <a:rPr lang="en-US" altLang="ko-KR" sz="1400" i="1"/>
                      <m:t>=</m:t>
                    </m:r>
                    <m:f>
                      <m:fPr>
                        <m:ctrlPr>
                          <a:rPr lang="ko-KR" altLang="ko-KR" sz="1400" i="1"/>
                        </m:ctrlPr>
                      </m:fPr>
                      <m:num>
                        <m:r>
                          <a:rPr lang="en-US" altLang="ko-KR" sz="1400" i="1"/>
                          <m:t>𝜕</m:t>
                        </m:r>
                      </m:num>
                      <m:den>
                        <m:r>
                          <a:rPr lang="en-US" altLang="ko-KR" sz="1400" i="1"/>
                          <m:t>𝜕</m:t>
                        </m:r>
                        <m:r>
                          <a:rPr lang="en-US" altLang="ko-KR" sz="1400" i="1"/>
                          <m:t>𝑥</m:t>
                        </m:r>
                      </m:den>
                    </m:f>
                    <m:d>
                      <m:dPr>
                        <m:ctrlPr>
                          <a:rPr lang="ko-KR" altLang="ko-KR" sz="1400" i="1"/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ko-KR" altLang="ko-KR" sz="1400" i="1"/>
                            </m:ctrlPr>
                          </m:radPr>
                          <m:deg/>
                          <m:e>
                            <m:r>
                              <a:rPr lang="en-US" altLang="ko-KR" sz="1400" i="1"/>
                              <m:t>1+</m:t>
                            </m:r>
                            <m:sSup>
                              <m:sSupPr>
                                <m:ctrlPr>
                                  <a:rPr lang="ko-KR" altLang="ko-KR" sz="1400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ko-KR" sz="1400" i="1"/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ko-KR" altLang="ko-KR" sz="1400" i="1"/>
                                        </m:ctrlPr>
                                      </m:accPr>
                                      <m:e>
                                        <m:r>
                                          <a:rPr lang="en-US" altLang="ko-KR" sz="1400" i="1"/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1400" i="1"/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d>
                    <m:r>
                      <a:rPr lang="en-US" altLang="ko-KR" sz="1400" i="1"/>
                      <m:t>=0</m:t>
                    </m:r>
                  </m:oMath>
                </a14:m>
                <a:endParaRPr lang="en-US" altLang="ko-KR" sz="1400" dirty="0" smtClean="0"/>
              </a:p>
              <a:p>
                <a:endParaRPr lang="en-US" altLang="ko-KR" sz="1400" dirty="0" smtClean="0"/>
              </a:p>
              <a:p>
                <a:r>
                  <a:rPr lang="en-US" altLang="ko-KR" sz="1400" dirty="0" smtClean="0"/>
                  <a:t> 2)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400" i="1"/>
                        </m:ctrlPr>
                      </m:fPr>
                      <m:num>
                        <m:r>
                          <a:rPr lang="en-US" altLang="ko-KR" sz="1400" i="1"/>
                          <m:t>𝑑</m:t>
                        </m:r>
                      </m:num>
                      <m:den>
                        <m:r>
                          <a:rPr lang="en-US" altLang="ko-KR" sz="1400" i="1"/>
                          <m:t>𝑑𝑥</m:t>
                        </m:r>
                      </m:den>
                    </m:f>
                    <m:r>
                      <a:rPr lang="en-US" altLang="ko-KR" sz="1400" i="1"/>
                      <m:t> </m:t>
                    </m:r>
                    <m:d>
                      <m:dPr>
                        <m:ctrlPr>
                          <a:rPr lang="ko-KR" altLang="ko-KR" sz="1400" i="1"/>
                        </m:ctrlPr>
                      </m:dPr>
                      <m:e>
                        <m:f>
                          <m:fPr>
                            <m:ctrlPr>
                              <a:rPr lang="ko-KR" altLang="ko-KR" sz="1400" i="1"/>
                            </m:ctrlPr>
                          </m:fPr>
                          <m:num>
                            <m:r>
                              <a:rPr lang="en-US" altLang="ko-KR" sz="1400" i="1"/>
                              <m:t>𝜕</m:t>
                            </m:r>
                            <m:r>
                              <a:rPr lang="en-US" altLang="ko-KR" sz="1400" i="1"/>
                              <m:t>𝑔</m:t>
                            </m:r>
                            <m:d>
                              <m:dPr>
                                <m:ctrlPr>
                                  <a:rPr lang="ko-KR" altLang="ko-KR" sz="1400" i="1"/>
                                </m:ctrlPr>
                              </m:dPr>
                              <m:e>
                                <m:acc>
                                  <m:accPr>
                                    <m:chr m:val="̇"/>
                                    <m:ctrlPr>
                                      <a:rPr lang="ko-KR" altLang="ko-KR" sz="1400" i="1"/>
                                    </m:ctrlPr>
                                  </m:accPr>
                                  <m:e>
                                    <m:r>
                                      <a:rPr lang="en-US" altLang="ko-KR" sz="1400" i="1"/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altLang="ko-KR" sz="1400" i="1"/>
                              <m:t>𝜕</m:t>
                            </m:r>
                            <m:acc>
                              <m:accPr>
                                <m:chr m:val="̇"/>
                                <m:ctrlPr>
                                  <a:rPr lang="ko-KR" altLang="ko-KR" sz="1400" i="1"/>
                                </m:ctrlPr>
                              </m:accPr>
                              <m:e>
                                <m:r>
                                  <a:rPr lang="en-US" altLang="ko-KR" sz="1400" i="1"/>
                                  <m:t>𝑦</m:t>
                                </m:r>
                              </m:e>
                            </m:acc>
                          </m:den>
                        </m:f>
                      </m:e>
                    </m:d>
                    <m:r>
                      <a:rPr lang="en-US" altLang="ko-KR" sz="1400" i="1"/>
                      <m:t>=</m:t>
                    </m:r>
                    <m:f>
                      <m:fPr>
                        <m:ctrlPr>
                          <a:rPr lang="ko-KR" altLang="ko-KR" sz="1400" i="1"/>
                        </m:ctrlPr>
                      </m:fPr>
                      <m:num>
                        <m:r>
                          <a:rPr lang="en-US" altLang="ko-KR" sz="1400" i="1"/>
                          <m:t>𝑑</m:t>
                        </m:r>
                      </m:num>
                      <m:den>
                        <m:r>
                          <a:rPr lang="en-US" altLang="ko-KR" sz="1400" i="1"/>
                          <m:t>𝑑</m:t>
                        </m:r>
                        <m:acc>
                          <m:accPr>
                            <m:chr m:val="̇"/>
                            <m:ctrlPr>
                              <a:rPr lang="ko-KR" altLang="ko-KR" sz="1400" i="1"/>
                            </m:ctrlPr>
                          </m:accPr>
                          <m:e>
                            <m:r>
                              <a:rPr lang="en-US" altLang="ko-KR" sz="1400" i="1"/>
                              <m:t>𝑦</m:t>
                            </m:r>
                          </m:e>
                        </m:acc>
                      </m:den>
                    </m:f>
                    <m:d>
                      <m:dPr>
                        <m:ctrlPr>
                          <a:rPr lang="ko-KR" altLang="ko-KR" sz="1400" i="1"/>
                        </m:ctrlPr>
                      </m:dPr>
                      <m:e>
                        <m:f>
                          <m:fPr>
                            <m:ctrlPr>
                              <a:rPr lang="ko-KR" altLang="ko-KR" sz="1400" i="1"/>
                            </m:ctrlPr>
                          </m:fPr>
                          <m:num>
                            <m:r>
                              <a:rPr lang="en-US" altLang="ko-KR" sz="1400" i="1"/>
                              <m:t>𝜕</m:t>
                            </m:r>
                            <m:r>
                              <a:rPr lang="en-US" altLang="ko-KR" sz="1400" i="1"/>
                              <m:t>𝑔</m:t>
                            </m:r>
                          </m:num>
                          <m:den>
                            <m:r>
                              <a:rPr lang="en-US" altLang="ko-KR" sz="1400" i="1"/>
                              <m:t>𝜕</m:t>
                            </m:r>
                            <m:acc>
                              <m:accPr>
                                <m:chr m:val="̇"/>
                                <m:ctrlPr>
                                  <a:rPr lang="ko-KR" altLang="ko-KR" sz="1400" i="1"/>
                                </m:ctrlPr>
                              </m:accPr>
                              <m:e>
                                <m:r>
                                  <a:rPr lang="en-US" altLang="ko-KR" sz="1400" i="1"/>
                                  <m:t>𝑦</m:t>
                                </m:r>
                              </m:e>
                            </m:acc>
                          </m:den>
                        </m:f>
                      </m:e>
                    </m:d>
                    <m:f>
                      <m:fPr>
                        <m:ctrlPr>
                          <a:rPr lang="ko-KR" altLang="ko-KR" sz="1400" i="1"/>
                        </m:ctrlPr>
                      </m:fPr>
                      <m:num>
                        <m:r>
                          <a:rPr lang="en-US" altLang="ko-KR" sz="1400" i="1"/>
                          <m:t>𝑑</m:t>
                        </m:r>
                        <m:acc>
                          <m:accPr>
                            <m:chr m:val="̇"/>
                            <m:ctrlPr>
                              <a:rPr lang="ko-KR" altLang="ko-KR" sz="1400" i="1"/>
                            </m:ctrlPr>
                          </m:accPr>
                          <m:e>
                            <m:r>
                              <a:rPr lang="en-US" altLang="ko-KR" sz="1400" i="1"/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altLang="ko-KR" sz="1400" i="1"/>
                          <m:t>𝑑𝑥</m:t>
                        </m:r>
                      </m:den>
                    </m:f>
                    <m:r>
                      <a:rPr lang="en-US" altLang="ko-KR" sz="1400" i="1"/>
                      <m:t>=</m:t>
                    </m:r>
                    <m:f>
                      <m:fPr>
                        <m:ctrlPr>
                          <a:rPr lang="ko-KR" altLang="ko-KR" sz="1400" i="1"/>
                        </m:ctrlPr>
                      </m:fPr>
                      <m:num>
                        <m:r>
                          <a:rPr lang="en-US" altLang="ko-KR" sz="1400" i="1"/>
                          <m:t>𝑑</m:t>
                        </m:r>
                      </m:num>
                      <m:den>
                        <m:r>
                          <a:rPr lang="en-US" altLang="ko-KR" sz="1400" i="1"/>
                          <m:t>𝑑</m:t>
                        </m:r>
                        <m:acc>
                          <m:accPr>
                            <m:chr m:val="̇"/>
                            <m:ctrlPr>
                              <a:rPr lang="ko-KR" altLang="ko-KR" sz="1400" i="1"/>
                            </m:ctrlPr>
                          </m:accPr>
                          <m:e>
                            <m:r>
                              <a:rPr lang="en-US" altLang="ko-KR" sz="1400" i="1"/>
                              <m:t>𝑦</m:t>
                            </m:r>
                          </m:e>
                        </m:acc>
                      </m:den>
                    </m:f>
                    <m:d>
                      <m:dPr>
                        <m:ctrlPr>
                          <a:rPr lang="ko-KR" altLang="ko-KR" sz="1400" i="1"/>
                        </m:ctrlPr>
                      </m:dPr>
                      <m:e>
                        <m:f>
                          <m:fPr>
                            <m:ctrlPr>
                              <a:rPr lang="ko-KR" altLang="ko-KR" sz="1400" i="1"/>
                            </m:ctrlPr>
                          </m:fPr>
                          <m:num>
                            <m:acc>
                              <m:accPr>
                                <m:chr m:val="̇"/>
                                <m:ctrlPr>
                                  <a:rPr lang="ko-KR" altLang="ko-KR" sz="1400" i="1"/>
                                </m:ctrlPr>
                              </m:accPr>
                              <m:e>
                                <m:r>
                                  <a:rPr lang="en-US" altLang="ko-KR" sz="1400" i="1"/>
                                  <m:t>𝑦</m:t>
                                </m:r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ko-KR" altLang="ko-KR" sz="1400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ko-KR" sz="1400" i="1"/>
                                    </m:ctrlPr>
                                  </m:dPr>
                                  <m:e>
                                    <m:r>
                                      <a:rPr lang="en-US" altLang="ko-KR" sz="1400" i="1"/>
                                      <m:t>1+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ko-KR" altLang="ko-KR" sz="1400" i="1"/>
                                        </m:ctrlPr>
                                      </m:acc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ko-KR" sz="1400" i="1"/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i="1"/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i="1"/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1400" i="1"/>
                                  <m:t>1/2</m:t>
                                </m:r>
                              </m:sup>
                            </m:sSup>
                          </m:den>
                        </m:f>
                      </m:e>
                    </m:d>
                    <m:acc>
                      <m:accPr>
                        <m:chr m:val="̈"/>
                        <m:ctrlPr>
                          <a:rPr lang="ko-KR" altLang="ko-KR" sz="1400" i="1"/>
                        </m:ctrlPr>
                      </m:accPr>
                      <m:e>
                        <m:r>
                          <a:rPr lang="en-US" altLang="ko-KR" sz="1400" i="1"/>
                          <m:t>𝑦</m:t>
                        </m:r>
                      </m:e>
                    </m:acc>
                    <m:r>
                      <a:rPr lang="en-US" altLang="ko-KR" sz="1400" i="1"/>
                      <m:t>=</m:t>
                    </m:r>
                    <m:f>
                      <m:fPr>
                        <m:ctrlPr>
                          <a:rPr lang="ko-KR" altLang="ko-KR" sz="1400" i="1"/>
                        </m:ctrlPr>
                      </m:fPr>
                      <m:num>
                        <m:acc>
                          <m:accPr>
                            <m:chr m:val="̈"/>
                            <m:ctrlPr>
                              <a:rPr lang="ko-KR" altLang="ko-KR" sz="1400" i="1"/>
                            </m:ctrlPr>
                          </m:accPr>
                          <m:e>
                            <m:r>
                              <a:rPr lang="en-US" altLang="ko-KR" sz="1400" i="1"/>
                              <m:t>𝑦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ko-KR" altLang="ko-KR" sz="14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400" i="1"/>
                                </m:ctrlPr>
                              </m:dPr>
                              <m:e>
                                <m:r>
                                  <a:rPr lang="en-US" altLang="ko-KR" sz="1400" i="1"/>
                                  <m:t>1+ </m:t>
                                </m:r>
                                <m:sSup>
                                  <m:sSupPr>
                                    <m:ctrlPr>
                                      <a:rPr lang="ko-KR" altLang="ko-KR" sz="1400" i="1"/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ko-KR" altLang="ko-KR" sz="1400" i="1"/>
                                        </m:ctrlPr>
                                      </m:accPr>
                                      <m:e>
                                        <m:r>
                                          <a:rPr lang="en-US" altLang="ko-KR" sz="1400" i="1"/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1400" i="1"/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1400" i="1"/>
                              <m:t>3/2</m:t>
                            </m:r>
                          </m:sup>
                        </m:sSup>
                        <m:r>
                          <a:rPr lang="en-US" altLang="ko-KR" sz="1400" i="1"/>
                          <m:t> </m:t>
                        </m:r>
                      </m:den>
                    </m:f>
                    <m:r>
                      <a:rPr lang="en-US" altLang="ko-KR" sz="1400" i="1"/>
                      <m:t>=0 </m:t>
                    </m:r>
                  </m:oMath>
                </a14:m>
                <a:endParaRPr lang="en-US" altLang="ko-KR" sz="1400" dirty="0" smtClean="0"/>
              </a:p>
              <a:p>
                <a:r>
                  <a:rPr lang="en-US" altLang="ko-KR" sz="1400" dirty="0" smtClean="0">
                    <a:sym typeface="Wingdings" panose="05000000000000000000" pitchFamily="2" charset="2"/>
                  </a:rPr>
                  <a:t> </a:t>
                </a:r>
                <a:endParaRPr lang="ko-KR" altLang="ko-KR" sz="14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ko-KR" altLang="ko-KR" sz="1400" i="1"/>
                          </m:ctrlPr>
                        </m:accPr>
                        <m:e>
                          <m:r>
                            <a:rPr lang="en-US" altLang="ko-KR" sz="1400" i="1"/>
                            <m:t>𝑦</m:t>
                          </m:r>
                        </m:e>
                      </m:acc>
                      <m:r>
                        <a:rPr lang="en-US" altLang="ko-KR" sz="1400" i="1"/>
                        <m:t>=0</m:t>
                      </m:r>
                    </m:oMath>
                  </m:oMathPara>
                </a14:m>
                <a:endParaRPr lang="ko-KR" altLang="ko-KR" sz="1400" dirty="0"/>
              </a:p>
              <a:p>
                <a:pPr lvl="0"/>
                <a:r>
                  <a:rPr lang="en-US" altLang="ko-KR" sz="1400" dirty="0" smtClean="0"/>
                  <a:t> 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/>
                      <m:t>y</m:t>
                    </m:r>
                    <m:r>
                      <a:rPr lang="en-US" altLang="ko-KR" sz="1400"/>
                      <m:t>=</m:t>
                    </m:r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c</m:t>
                        </m:r>
                      </m:e>
                      <m:sub>
                        <m:r>
                          <a:rPr lang="en-US" altLang="ko-KR" sz="1400"/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400"/>
                      <m:t>x</m:t>
                    </m:r>
                    <m:r>
                      <a:rPr lang="en-US" altLang="ko-KR" sz="1400"/>
                      <m:t>+</m:t>
                    </m:r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c</m:t>
                        </m:r>
                      </m:e>
                      <m:sub>
                        <m:r>
                          <a:rPr lang="en-US" altLang="ko-KR" sz="1400"/>
                          <m:t>2</m:t>
                        </m:r>
                      </m:sub>
                    </m:sSub>
                  </m:oMath>
                </a14:m>
                <a:endParaRPr lang="ko-KR" altLang="ko-KR" sz="1400" dirty="0"/>
              </a:p>
              <a:p>
                <a:pPr lvl="0"/>
                <a:r>
                  <a:rPr lang="en-US" altLang="ko-KR" sz="1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x</m:t>
                        </m:r>
                      </m:e>
                      <m:sub>
                        <m:r>
                          <a:rPr lang="en-US" altLang="ko-KR" sz="1400"/>
                          <m:t>0</m:t>
                        </m:r>
                      </m:sub>
                    </m:sSub>
                    <m:r>
                      <a:rPr lang="en-US" altLang="ko-KR" sz="1400"/>
                      <m:t>=0, </m:t>
                    </m:r>
                    <m:r>
                      <m:rPr>
                        <m:sty m:val="p"/>
                      </m:rPr>
                      <a:rPr lang="en-US" altLang="ko-KR" sz="1400"/>
                      <m:t>y</m:t>
                    </m:r>
                    <m:d>
                      <m:dPr>
                        <m:ctrlPr>
                          <a:rPr lang="ko-KR" altLang="ko-KR" sz="1400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/>
                              <m:t>x</m:t>
                            </m:r>
                          </m:e>
                          <m:sub>
                            <m:r>
                              <a:rPr lang="en-US" altLang="ko-KR" sz="1400"/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400"/>
                      <m:t>=0 </m:t>
                    </m:r>
                  </m:oMath>
                </a14:m>
                <a:r>
                  <a:rPr lang="en-US" altLang="ko-KR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/>
                          <m:t>f</m:t>
                        </m:r>
                      </m:sub>
                    </m:sSub>
                    <m:r>
                      <a:rPr lang="en-US" altLang="ko-KR" sz="1400" i="1"/>
                      <m:t>=</m:t>
                    </m:r>
                    <m:r>
                      <a:rPr lang="en-US" altLang="ko-KR" sz="1400" i="1"/>
                      <m:t>𝑎</m:t>
                    </m:r>
                    <m:r>
                      <a:rPr lang="en-US" altLang="ko-KR" sz="1400" i="1"/>
                      <m:t>, </m:t>
                    </m:r>
                    <m:r>
                      <a:rPr lang="en-US" altLang="ko-KR" sz="1400" i="1"/>
                      <m:t>𝑦</m:t>
                    </m:r>
                    <m:d>
                      <m:dPr>
                        <m:ctrlPr>
                          <a:rPr lang="ko-KR" altLang="ko-KR" sz="1400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/>
                            </m:ctrlPr>
                          </m:sSubPr>
                          <m:e>
                            <m:r>
                              <a:rPr lang="en-US" altLang="ko-KR" sz="1400" i="1"/>
                              <m:t>𝑥</m:t>
                            </m:r>
                          </m:e>
                          <m:sub>
                            <m:r>
                              <a:rPr lang="en-US" altLang="ko-KR" sz="1400" i="1"/>
                              <m:t>𝑓</m:t>
                            </m:r>
                          </m:sub>
                        </m:sSub>
                      </m:e>
                    </m:d>
                    <m:r>
                      <a:rPr lang="en-US" altLang="ko-KR" sz="1400" i="1"/>
                      <m:t>=</m:t>
                    </m:r>
                    <m:r>
                      <a:rPr lang="en-US" altLang="ko-KR" sz="1400" i="1"/>
                      <m:t>𝑏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dirty="0">
                    <a:sym typeface="Wingdings"/>
                  </a:rPr>
                  <a:t>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/>
                      <m:t>y</m:t>
                    </m:r>
                    <m:r>
                      <a:rPr lang="en-US" altLang="ko-KR" sz="1400"/>
                      <m:t>=</m:t>
                    </m:r>
                    <m:d>
                      <m:dPr>
                        <m:ctrlPr>
                          <a:rPr lang="ko-KR" altLang="ko-KR" sz="1400" i="1"/>
                        </m:ctrlPr>
                      </m:dPr>
                      <m:e>
                        <m:f>
                          <m:fPr>
                            <m:ctrlPr>
                              <a:rPr lang="ko-KR" altLang="ko-KR" sz="1400" i="1"/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1400"/>
                              <m:t>b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1400"/>
                              <m:t>a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altLang="ko-KR" sz="1400"/>
                      <m:t>x</m:t>
                    </m:r>
                  </m:oMath>
                </a14:m>
                <a:endParaRPr lang="en-US" altLang="ko-KR" sz="1400" dirty="0" smtClean="0"/>
              </a:p>
              <a:p>
                <a:endParaRPr lang="en-US" altLang="ko-KR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     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08720"/>
                <a:ext cx="7416824" cy="5535939"/>
              </a:xfrm>
              <a:prstGeom prst="rect">
                <a:avLst/>
              </a:prstGeom>
              <a:blipFill rotWithShape="1">
                <a:blip r:embed="rId3"/>
                <a:stretch>
                  <a:fillRect l="-247" t="-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3918" y="908720"/>
                <a:ext cx="7776864" cy="5647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l"/>
                </a:pPr>
                <a:r>
                  <a:rPr lang="en-US" altLang="ko-KR" sz="1600" dirty="0" smtClean="0"/>
                  <a:t> </a:t>
                </a:r>
                <a:r>
                  <a:rPr lang="en-US" altLang="ko-KR" sz="1600" dirty="0"/>
                  <a:t>Plant :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ko-KR" altLang="ko-KR" sz="1600" i="1"/>
                        </m:ctrlPr>
                      </m:accPr>
                      <m:e>
                        <m:r>
                          <a:rPr lang="en-US" altLang="ko-KR" sz="1600" i="1"/>
                          <m:t>𝑥</m:t>
                        </m:r>
                      </m:e>
                    </m:acc>
                    <m:r>
                      <a:rPr lang="en-US" altLang="ko-KR" sz="1600" i="1"/>
                      <m:t>=</m:t>
                    </m:r>
                    <m:r>
                      <a:rPr lang="en-US" altLang="ko-KR" sz="1600" i="1"/>
                      <m:t>𝐴𝑥</m:t>
                    </m:r>
                    <m:r>
                      <a:rPr lang="en-US" altLang="ko-KR" sz="1600" i="1"/>
                      <m:t>+</m:t>
                    </m:r>
                    <m:r>
                      <a:rPr lang="en-US" altLang="ko-KR" sz="1600" i="1"/>
                      <m:t>𝐵𝑢</m:t>
                    </m:r>
                    <m:r>
                      <a:rPr lang="en-US" altLang="ko-KR" sz="1600"/>
                      <m:t>   </m:t>
                    </m:r>
                    <m:r>
                      <m:rPr>
                        <m:sty m:val="p"/>
                      </m:rPr>
                      <a:rPr lang="en-US" altLang="ko-KR" sz="1600"/>
                      <m:t>x</m:t>
                    </m:r>
                    <m:d>
                      <m:dPr>
                        <m:ctrlPr>
                          <a:rPr lang="ko-KR" altLang="ko-KR" sz="1600" i="1"/>
                        </m:ctrlPr>
                      </m:dPr>
                      <m:e>
                        <m:r>
                          <a:rPr lang="en-US" altLang="ko-KR" sz="1600"/>
                          <m:t>0</m:t>
                        </m:r>
                      </m:e>
                    </m:d>
                    <m:r>
                      <a:rPr lang="en-US" altLang="ko-KR" sz="1600"/>
                      <m:t>=</m:t>
                    </m:r>
                    <m:sSub>
                      <m:sSubPr>
                        <m:ctrlPr>
                          <a:rPr lang="ko-KR" altLang="ko-KR" sz="16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/>
                          <m:t>x</m:t>
                        </m:r>
                      </m:e>
                      <m:sub>
                        <m:r>
                          <a:rPr lang="en-US" altLang="ko-KR" sz="1600"/>
                          <m:t>0</m:t>
                        </m:r>
                      </m:sub>
                    </m:sSub>
                  </m:oMath>
                </a14:m>
                <a:r>
                  <a:rPr lang="en-US" altLang="ko-KR" sz="1600" dirty="0"/>
                  <a:t> </a:t>
                </a:r>
                <a:endParaRPr lang="ko-KR" altLang="ko-KR" sz="1600" dirty="0"/>
              </a:p>
              <a:p>
                <a:pPr lvl="0"/>
                <a:r>
                  <a:rPr lang="en-US" altLang="ko-KR" sz="1600" dirty="0" smtClean="0"/>
                  <a:t>     Performance </a:t>
                </a:r>
                <a:r>
                  <a:rPr lang="en-US" altLang="ko-KR" sz="1600" dirty="0"/>
                  <a:t>Index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/>
                      <m:t>J</m:t>
                    </m:r>
                    <m:d>
                      <m:dPr>
                        <m:ctrlPr>
                          <a:rPr lang="ko-KR" altLang="ko-KR" sz="1600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/>
                              <m:t>t</m:t>
                            </m:r>
                          </m:e>
                          <m:sub>
                            <m:r>
                              <a:rPr lang="en-US" altLang="ko-KR" sz="1600"/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600" i="1"/>
                      <m:t>=</m:t>
                    </m:r>
                    <m:f>
                      <m:fPr>
                        <m:ctrlPr>
                          <a:rPr lang="ko-KR" altLang="ko-KR" sz="1600" i="1"/>
                        </m:ctrlPr>
                      </m:fPr>
                      <m:num>
                        <m:r>
                          <a:rPr lang="en-US" altLang="ko-KR" sz="1600" i="1"/>
                          <m:t>1</m:t>
                        </m:r>
                      </m:num>
                      <m:den>
                        <m:r>
                          <a:rPr lang="en-US" altLang="ko-KR" sz="1600" i="1"/>
                          <m:t>2</m:t>
                        </m:r>
                      </m:den>
                    </m:f>
                    <m:r>
                      <a:rPr lang="en-US" altLang="ko-KR" sz="1600" i="1"/>
                      <m:t>𝑥</m:t>
                    </m:r>
                    <m:sSup>
                      <m:sSupPr>
                        <m:ctrlPr>
                          <a:rPr lang="ko-KR" altLang="ko-KR" sz="1600" i="1"/>
                        </m:ctrlPr>
                      </m:sSupPr>
                      <m:e>
                        <m:d>
                          <m:dPr>
                            <m:ctrlPr>
                              <a:rPr lang="ko-KR" altLang="ko-KR" sz="1600" i="1"/>
                            </m:ctrlPr>
                          </m:dPr>
                          <m:e>
                            <m:r>
                              <a:rPr lang="en-US" altLang="ko-KR" sz="1600" i="1"/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ko-KR" sz="1600" i="1"/>
                          <m:t>𝑇</m:t>
                        </m:r>
                      </m:sup>
                    </m:sSup>
                    <m:r>
                      <a:rPr lang="en-US" altLang="ko-KR" sz="1600" i="1"/>
                      <m:t>𝑆</m:t>
                    </m:r>
                    <m:d>
                      <m:dPr>
                        <m:ctrlPr>
                          <a:rPr lang="ko-KR" altLang="ko-KR" sz="1600" i="1"/>
                        </m:ctrlPr>
                      </m:dPr>
                      <m:e>
                        <m:r>
                          <a:rPr lang="en-US" altLang="ko-KR" sz="1600" i="1"/>
                          <m:t>𝑇</m:t>
                        </m:r>
                      </m:e>
                    </m:d>
                    <m:r>
                      <a:rPr lang="en-US" altLang="ko-KR" sz="1600" i="1"/>
                      <m:t>𝑥</m:t>
                    </m:r>
                    <m:d>
                      <m:dPr>
                        <m:ctrlPr>
                          <a:rPr lang="ko-KR" altLang="ko-KR" sz="1600" i="1"/>
                        </m:ctrlPr>
                      </m:dPr>
                      <m:e>
                        <m:r>
                          <a:rPr lang="en-US" altLang="ko-KR" sz="1600" i="1"/>
                          <m:t>𝑇</m:t>
                        </m:r>
                      </m:e>
                    </m:d>
                    <m:r>
                      <a:rPr lang="en-US" altLang="ko-KR" sz="1600" i="1"/>
                      <m:t>+</m:t>
                    </m:r>
                    <m:f>
                      <m:fPr>
                        <m:ctrlPr>
                          <a:rPr lang="ko-KR" altLang="ko-KR" sz="1600" i="1"/>
                        </m:ctrlPr>
                      </m:fPr>
                      <m:num>
                        <m:r>
                          <a:rPr lang="en-US" altLang="ko-KR" sz="1600" i="1"/>
                          <m:t>1</m:t>
                        </m:r>
                      </m:num>
                      <m:den>
                        <m:r>
                          <a:rPr lang="en-US" altLang="ko-KR" sz="1600" i="1"/>
                          <m:t>2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ko-KR" altLang="ko-KR" sz="1600" i="1"/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1600" i="1"/>
                            </m:ctrlPr>
                          </m:sSubPr>
                          <m:e>
                            <m:r>
                              <a:rPr lang="en-US" altLang="ko-KR" sz="1600" i="1"/>
                              <m:t>𝑡</m:t>
                            </m:r>
                          </m:e>
                          <m:sub>
                            <m:r>
                              <a:rPr lang="en-US" altLang="ko-KR" sz="1600" i="1"/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altLang="ko-KR" sz="1600" i="1"/>
                          <m:t>𝑇</m:t>
                        </m:r>
                      </m:sup>
                      <m:e>
                        <m:r>
                          <a:rPr lang="en-US" altLang="ko-KR" sz="1600" i="1"/>
                          <m:t>(</m:t>
                        </m:r>
                        <m:sSup>
                          <m:sSupPr>
                            <m:ctrlPr>
                              <a:rPr lang="ko-KR" altLang="ko-KR" sz="1600" i="1"/>
                            </m:ctrlPr>
                          </m:sSupPr>
                          <m:e>
                            <m:r>
                              <a:rPr lang="en-US" altLang="ko-KR" sz="1600" i="1"/>
                              <m:t>𝑥</m:t>
                            </m:r>
                          </m:e>
                          <m:sup>
                            <m:r>
                              <a:rPr lang="en-US" altLang="ko-KR" sz="1600" i="1"/>
                              <m:t>𝑇</m:t>
                            </m:r>
                          </m:sup>
                        </m:sSup>
                        <m:r>
                          <a:rPr lang="en-US" altLang="ko-KR" sz="1600" i="1"/>
                          <m:t>𝑄</m:t>
                        </m:r>
                        <m:d>
                          <m:dPr>
                            <m:ctrlPr>
                              <a:rPr lang="ko-KR" altLang="ko-KR" sz="1600" i="1"/>
                            </m:ctrlPr>
                          </m:dPr>
                          <m:e>
                            <m:r>
                              <a:rPr lang="en-US" altLang="ko-KR" sz="1600" i="1"/>
                              <m:t>𝑡</m:t>
                            </m:r>
                          </m:e>
                        </m:d>
                        <m:r>
                          <a:rPr lang="en-US" altLang="ko-KR" sz="1600" i="1"/>
                          <m:t>𝑥</m:t>
                        </m:r>
                        <m:r>
                          <a:rPr lang="en-US" altLang="ko-KR" sz="1600" i="1"/>
                          <m:t>+</m:t>
                        </m:r>
                        <m:sSup>
                          <m:sSupPr>
                            <m:ctrlPr>
                              <a:rPr lang="ko-KR" altLang="ko-KR" sz="1600" i="1"/>
                            </m:ctrlPr>
                          </m:sSupPr>
                          <m:e>
                            <m:r>
                              <a:rPr lang="en-US" altLang="ko-KR" sz="1600" i="1"/>
                              <m:t>𝑢</m:t>
                            </m:r>
                          </m:e>
                          <m:sup>
                            <m:r>
                              <a:rPr lang="en-US" altLang="ko-KR" sz="1600" i="1"/>
                              <m:t>𝑇</m:t>
                            </m:r>
                          </m:sup>
                        </m:sSup>
                        <m:r>
                          <a:rPr lang="en-US" altLang="ko-KR" sz="1600" i="1"/>
                          <m:t>𝑅</m:t>
                        </m:r>
                        <m:d>
                          <m:dPr>
                            <m:ctrlPr>
                              <a:rPr lang="ko-KR" altLang="ko-KR" sz="1600" i="1"/>
                            </m:ctrlPr>
                          </m:dPr>
                          <m:e>
                            <m:r>
                              <a:rPr lang="en-US" altLang="ko-KR" sz="1600" i="1"/>
                              <m:t>𝑡</m:t>
                            </m:r>
                          </m:e>
                        </m:d>
                        <m:r>
                          <a:rPr lang="en-US" altLang="ko-KR" sz="1600" i="1"/>
                          <m:t>𝑢</m:t>
                        </m:r>
                        <m:r>
                          <a:rPr lang="en-US" altLang="ko-KR" sz="1600" i="1"/>
                          <m:t> )</m:t>
                        </m:r>
                        <m:r>
                          <a:rPr lang="en-US" altLang="ko-KR" sz="1600" i="1"/>
                          <m:t>𝑑𝑡</m:t>
                        </m:r>
                      </m:e>
                    </m:nary>
                  </m:oMath>
                </a14:m>
                <a:endParaRPr lang="en-US" altLang="ko-KR" sz="1600" dirty="0" smtClean="0"/>
              </a:p>
              <a:p>
                <a:pPr lvl="0"/>
                <a:endParaRPr lang="en-US" altLang="ko-KR" sz="1600" dirty="0"/>
              </a:p>
              <a:p>
                <a:pPr marL="285750" lvl="0" indent="-285750">
                  <a:buFont typeface="Wingdings" panose="05000000000000000000" pitchFamily="2" charset="2"/>
                  <a:buChar char="l"/>
                </a:pPr>
                <a:r>
                  <a:rPr lang="en-US" altLang="ko-KR" sz="1600" dirty="0" smtClean="0"/>
                  <a:t>Hamiltonian</a:t>
                </a:r>
              </a:p>
              <a:p>
                <a:pPr marL="285750" lvl="0" indent="-285750">
                  <a:buFont typeface="Wingdings" panose="05000000000000000000" pitchFamily="2" charset="2"/>
                  <a:buChar char="l"/>
                </a:pPr>
                <a:endParaRPr lang="en-US" altLang="ko-KR" sz="1600" dirty="0"/>
              </a:p>
              <a:p>
                <a:pPr marL="285750" lvl="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𝐻</m:t>
                    </m:r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600" b="0" i="1" smtClean="0">
                            <a:latin typeface="Cambria Math"/>
                          </a:rPr>
                          <m:t>𝑄𝑥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600" b="0" i="1" smtClean="0">
                            <a:latin typeface="Cambria Math"/>
                          </a:rPr>
                          <m:t>𝑅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𝐴𝑥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𝐵𝑢</m:t>
                        </m:r>
                      </m:e>
                    </m:d>
                  </m:oMath>
                </a14:m>
                <a:endParaRPr lang="en-US" altLang="ko-KR" sz="1600" b="0" dirty="0" smtClean="0"/>
              </a:p>
              <a:p>
                <a:pPr marL="285750" lvl="0" indent="-285750">
                  <a:buFontTx/>
                  <a:buChar char="-"/>
                </a:pPr>
                <a:endParaRPr lang="ko-KR" altLang="ko-KR" sz="1600" dirty="0"/>
              </a:p>
              <a:p>
                <a:pPr lvl="0"/>
                <a:r>
                  <a:rPr lang="en-US" altLang="ko-KR" sz="1600" dirty="0" smtClean="0"/>
                  <a:t>  1) State </a:t>
                </a:r>
                <a:r>
                  <a:rPr lang="en-US" altLang="ko-KR" sz="1600" dirty="0"/>
                  <a:t>Equation</a:t>
                </a:r>
                <a:endParaRPr lang="ko-KR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ko-KR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/>
                            </a:rPr>
                            <m:t>𝜕𝜆</m:t>
                          </m:r>
                        </m:den>
                      </m:f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𝐴𝑥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𝐵𝑢</m:t>
                      </m:r>
                      <m:r>
                        <a:rPr lang="en-US" altLang="ko-KR" sz="1600" i="1">
                          <a:latin typeface="Cambria Math"/>
                        </a:rPr>
                        <m:t>  , </m:t>
                      </m:r>
                      <m:r>
                        <a:rPr lang="en-US" altLang="ko-KR" sz="1600" i="1">
                          <a:latin typeface="Cambria Math"/>
                        </a:rPr>
                        <m:t>𝑡</m:t>
                      </m:r>
                      <m:r>
                        <a:rPr lang="en-US" altLang="ko-KR" sz="1600" i="1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ko-KR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1600" dirty="0" smtClean="0"/>
              </a:p>
              <a:p>
                <a:pPr/>
                <a:r>
                  <a:rPr lang="en-US" altLang="ko-KR" sz="1600" dirty="0" smtClean="0"/>
                  <a:t>  2) </a:t>
                </a:r>
                <a:r>
                  <a:rPr lang="en-US" altLang="ko-KR" sz="1600" dirty="0" err="1" smtClean="0"/>
                  <a:t>Costate</a:t>
                </a:r>
                <a:r>
                  <a:rPr lang="en-US" altLang="ko-KR" sz="1600" dirty="0" smtClean="0"/>
                  <a:t> </a:t>
                </a:r>
                <a:r>
                  <a:rPr lang="en-US" altLang="ko-KR" sz="1600" dirty="0"/>
                  <a:t>equation</a:t>
                </a:r>
                <a:endParaRPr lang="ko-KR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ko-KR" altLang="ko-KR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𝜆</m:t>
                          </m:r>
                        </m:e>
                      </m:acc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𝑄𝑥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𝜆</m:t>
                      </m:r>
                    </m:oMath>
                  </m:oMathPara>
                </a14:m>
                <a:endParaRPr lang="ko-KR" altLang="ko-KR" sz="1600" dirty="0"/>
              </a:p>
              <a:p>
                <a:pPr lvl="0"/>
                <a:r>
                  <a:rPr lang="en-US" altLang="ko-KR" sz="1600" dirty="0" smtClean="0"/>
                  <a:t>  3) Stationary </a:t>
                </a:r>
                <a:r>
                  <a:rPr lang="en-US" altLang="ko-KR" sz="1600" dirty="0"/>
                  <a:t>condition</a:t>
                </a:r>
                <a:endParaRPr lang="ko-KR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latin typeface="Cambria Math"/>
                        </a:rPr>
                        <m:t>0=</m:t>
                      </m:r>
                      <m:f>
                        <m:fPr>
                          <m:ctrlPr>
                            <a:rPr lang="ko-KR" altLang="ko-K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altLang="ko-KR" sz="16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u</m:t>
                          </m:r>
                        </m:den>
                      </m:f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𝑅𝑢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𝜆</m:t>
                      </m:r>
                    </m:oMath>
                  </m:oMathPara>
                </a14:m>
                <a:endParaRPr lang="en-US" altLang="ko-KR" sz="1600" dirty="0" smtClean="0"/>
              </a:p>
              <a:p>
                <a:pPr/>
                <a:endParaRPr lang="en-US" altLang="ko-KR" sz="1600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600" dirty="0" smtClean="0"/>
                  <a:t>Hamiltonian Matrix </a:t>
                </a:r>
              </a:p>
              <a:p>
                <a:pPr/>
                <a:endParaRPr lang="en-US" altLang="ko-KR" sz="1600" dirty="0"/>
              </a:p>
              <a:p>
                <a:pPr/>
                <a:r>
                  <a:rPr lang="en-US" altLang="ko-KR" sz="160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𝐻</m:t>
                    </m:r>
                    <m:r>
                      <a:rPr lang="en-US" altLang="ko-KR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ko-KR" altLang="ko-K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ko-KR" altLang="ko-K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𝑄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ko-KR" altLang="ko-K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latin typeface="Cambria Math"/>
                      </a:rPr>
                      <m:t>             (3.4−14)</m:t>
                    </m:r>
                  </m:oMath>
                </a14:m>
                <a:endParaRPr lang="ko-KR" altLang="ko-KR" sz="1600" dirty="0"/>
              </a:p>
              <a:p>
                <a:endParaRPr lang="en-US" altLang="ko-KR" sz="160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8" y="908720"/>
                <a:ext cx="7776864" cy="5647636"/>
              </a:xfrm>
              <a:prstGeom prst="rect">
                <a:avLst/>
              </a:prstGeom>
              <a:blipFill rotWithShape="1">
                <a:blip r:embed="rId2"/>
                <a:stretch>
                  <a:fillRect l="-313" t="-3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CT LQR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4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918" y="908720"/>
            <a:ext cx="777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3 cases are considered</a:t>
            </a:r>
          </a:p>
          <a:p>
            <a:pPr lvl="0"/>
            <a:endParaRPr lang="en-US" altLang="ko-KR" sz="1600" dirty="0"/>
          </a:p>
          <a:p>
            <a:pPr lvl="0"/>
            <a:r>
              <a:rPr lang="en-US" altLang="ko-KR" sz="1600" dirty="0" smtClean="0"/>
              <a:t>  1) Zero –input Cost </a:t>
            </a:r>
          </a:p>
          <a:p>
            <a:pPr lvl="0"/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lvl="0"/>
            <a:r>
              <a:rPr lang="en-US" altLang="ko-KR" sz="1600" dirty="0"/>
              <a:t> </a:t>
            </a:r>
            <a:r>
              <a:rPr lang="en-US" altLang="ko-KR" sz="1600" dirty="0" smtClean="0"/>
              <a:t> 2) Fixed Final State</a:t>
            </a:r>
          </a:p>
          <a:p>
            <a:pPr lvl="0"/>
            <a:endParaRPr lang="en-US" altLang="ko-KR" sz="1600" dirty="0"/>
          </a:p>
          <a:p>
            <a:pPr lvl="0"/>
            <a:r>
              <a:rPr lang="en-US" altLang="ko-KR" sz="1600" dirty="0" smtClean="0"/>
              <a:t>  3) Free- final State </a:t>
            </a:r>
            <a:r>
              <a:rPr lang="en-US" altLang="ko-KR" sz="1600" dirty="0" smtClean="0"/>
              <a:t> </a:t>
            </a:r>
            <a:endParaRPr lang="en-US" altLang="ko-KR" sz="1600" i="1" dirty="0" smtClean="0"/>
          </a:p>
          <a:p>
            <a:pPr lvl="0"/>
            <a:endParaRPr lang="en-US" altLang="ko-KR" sz="1600" i="1" dirty="0" smtClean="0"/>
          </a:p>
          <a:p>
            <a:pPr/>
            <a:endParaRPr lang="en-US" altLang="ko-KR" sz="1600" dirty="0"/>
          </a:p>
          <a:p>
            <a:endParaRPr lang="en-US" altLang="ko-KR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CT LQR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4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3918" y="908720"/>
                <a:ext cx="7776864" cy="5167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l"/>
                </a:pPr>
                <a:r>
                  <a:rPr lang="en-US" altLang="ko-KR" sz="1600" dirty="0" smtClean="0"/>
                  <a:t> Zero –input Cost </a:t>
                </a:r>
              </a:p>
              <a:p>
                <a:pPr lvl="0"/>
                <a:r>
                  <a:rPr lang="en-US" altLang="ko-KR" sz="1600" dirty="0"/>
                  <a:t> </a:t>
                </a:r>
                <a:endParaRPr lang="en-US" altLang="ko-KR" sz="1600" dirty="0" smtClean="0"/>
              </a:p>
              <a:p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</a:t>
                </a:r>
                <a:r>
                  <a:rPr lang="en-US" altLang="ko-KR" sz="1600" dirty="0"/>
                  <a:t>A.1) Calculate Performance Index :</a:t>
                </a:r>
                <a:endParaRPr lang="ko-KR" altLang="ko-KR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/>
                        <m:t>J</m:t>
                      </m:r>
                      <m:d>
                        <m:dPr>
                          <m:ctrlPr>
                            <a:rPr lang="ko-KR" altLang="ko-KR" sz="1600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6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/>
                                <m:t>t</m:t>
                              </m:r>
                            </m:e>
                            <m:sub>
                              <m:r>
                                <a:rPr lang="en-US" altLang="ko-KR" sz="1600"/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600" i="1"/>
                        <m:t>=</m:t>
                      </m:r>
                      <m:r>
                        <a:rPr lang="en-US" altLang="ko-KR" sz="1600"/>
                        <m:t> </m:t>
                      </m:r>
                      <m:f>
                        <m:fPr>
                          <m:ctrlPr>
                            <a:rPr lang="ko-KR" altLang="ko-KR" sz="1600" i="1"/>
                          </m:ctrlPr>
                        </m:fPr>
                        <m:num>
                          <m:r>
                            <a:rPr lang="en-US" altLang="ko-KR" sz="1600" i="1"/>
                            <m:t>1</m:t>
                          </m:r>
                        </m:num>
                        <m:den>
                          <m:r>
                            <a:rPr lang="en-US" altLang="ko-KR" sz="1600" i="1"/>
                            <m:t>2</m:t>
                          </m:r>
                        </m:den>
                      </m:f>
                      <m:r>
                        <a:rPr lang="en-US" altLang="ko-KR" sz="1600" i="1"/>
                        <m:t>𝑥</m:t>
                      </m:r>
                      <m:sSup>
                        <m:sSupPr>
                          <m:ctrlPr>
                            <a:rPr lang="ko-KR" altLang="ko-KR" sz="1600" i="1"/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600" i="1"/>
                              </m:ctrlPr>
                            </m:dPr>
                            <m:e>
                              <m:r>
                                <a:rPr lang="en-US" altLang="ko-KR" sz="1600" i="1"/>
                                <m:t>𝑇</m:t>
                              </m:r>
                            </m:e>
                          </m:d>
                        </m:e>
                        <m:sup>
                          <m:r>
                            <a:rPr lang="en-US" altLang="ko-KR" sz="1600" i="1"/>
                            <m:t>𝑇</m:t>
                          </m:r>
                        </m:sup>
                      </m:sSup>
                      <m:r>
                        <a:rPr lang="en-US" altLang="ko-KR" sz="1600" i="1"/>
                        <m:t>𝑆</m:t>
                      </m:r>
                      <m:d>
                        <m:dPr>
                          <m:ctrlPr>
                            <a:rPr lang="ko-KR" altLang="ko-KR" sz="1600" i="1"/>
                          </m:ctrlPr>
                        </m:dPr>
                        <m:e>
                          <m:r>
                            <a:rPr lang="en-US" altLang="ko-KR" sz="1600" i="1"/>
                            <m:t>𝑇</m:t>
                          </m:r>
                        </m:e>
                      </m:d>
                      <m:r>
                        <a:rPr lang="en-US" altLang="ko-KR" sz="1600" i="1"/>
                        <m:t>𝑥</m:t>
                      </m:r>
                      <m:d>
                        <m:dPr>
                          <m:ctrlPr>
                            <a:rPr lang="ko-KR" altLang="ko-KR" sz="1600" i="1"/>
                          </m:ctrlPr>
                        </m:dPr>
                        <m:e>
                          <m:r>
                            <a:rPr lang="en-US" altLang="ko-KR" sz="1600" i="1"/>
                            <m:t>𝑇</m:t>
                          </m:r>
                        </m:e>
                      </m:d>
                      <m:r>
                        <a:rPr lang="en-US" altLang="ko-KR" sz="1600" i="1"/>
                        <m:t>+</m:t>
                      </m:r>
                      <m:f>
                        <m:fPr>
                          <m:ctrlPr>
                            <a:rPr lang="ko-KR" altLang="ko-KR" sz="1600" i="1"/>
                          </m:ctrlPr>
                        </m:fPr>
                        <m:num>
                          <m:r>
                            <a:rPr lang="en-US" altLang="ko-KR" sz="1600" i="1"/>
                            <m:t>1</m:t>
                          </m:r>
                        </m:num>
                        <m:den>
                          <m:r>
                            <a:rPr lang="en-US" altLang="ko-KR" sz="1600" i="1"/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ko-KR" altLang="ko-KR" sz="1600" i="1"/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600" i="1"/>
                              </m:ctrlPr>
                            </m:sSubPr>
                            <m:e>
                              <m:r>
                                <a:rPr lang="en-US" altLang="ko-KR" sz="1600" i="1"/>
                                <m:t>𝑡</m:t>
                              </m:r>
                            </m:e>
                            <m:sub>
                              <m:r>
                                <a:rPr lang="en-US" altLang="ko-KR" sz="1600" i="1"/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1600" i="1"/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sz="1600" i="1"/>
                              </m:ctrlPr>
                            </m:sSupPr>
                            <m:e>
                              <m:r>
                                <a:rPr lang="en-US" altLang="ko-KR" sz="1600" i="1"/>
                                <m:t>𝑥</m:t>
                              </m:r>
                            </m:e>
                            <m:sup>
                              <m:r>
                                <a:rPr lang="en-US" altLang="ko-KR" sz="1600" i="1"/>
                                <m:t>𝑇</m:t>
                              </m:r>
                            </m:sup>
                          </m:sSup>
                          <m:r>
                            <a:rPr lang="en-US" altLang="ko-KR" sz="1600" i="1"/>
                            <m:t>𝑄</m:t>
                          </m:r>
                          <m:d>
                            <m:dPr>
                              <m:ctrlPr>
                                <a:rPr lang="ko-KR" altLang="ko-KR" sz="1600" i="1"/>
                              </m:ctrlPr>
                            </m:dPr>
                            <m:e>
                              <m:r>
                                <a:rPr lang="en-US" altLang="ko-KR" sz="1600" i="1"/>
                                <m:t>𝑡</m:t>
                              </m:r>
                            </m:e>
                          </m:d>
                          <m:r>
                            <a:rPr lang="en-US" altLang="ko-KR" sz="1600" i="1"/>
                            <m:t>𝑥</m:t>
                          </m:r>
                          <m:d>
                            <m:dPr>
                              <m:ctrlPr>
                                <a:rPr lang="ko-KR" altLang="ko-KR" sz="1600" i="1"/>
                              </m:ctrlPr>
                            </m:dPr>
                            <m:e>
                              <m:r>
                                <a:rPr lang="en-US" altLang="ko-KR" sz="1600" i="1"/>
                                <m:t>𝑡</m:t>
                              </m:r>
                            </m:e>
                          </m:d>
                          <m:r>
                            <a:rPr lang="en-US" altLang="ko-KR" sz="1600" i="1"/>
                            <m:t>𝑑𝑡</m:t>
                          </m:r>
                        </m:e>
                      </m:nary>
                      <m:r>
                        <a:rPr lang="en-US" altLang="ko-KR" sz="1600" i="1"/>
                        <m:t>  ∵</m:t>
                      </m:r>
                      <m:r>
                        <a:rPr lang="en-US" altLang="ko-KR" sz="1600" i="1"/>
                        <m:t>𝑅</m:t>
                      </m:r>
                      <m:r>
                        <a:rPr lang="en-US" altLang="ko-KR" sz="1600" i="1"/>
                        <m:t>=0</m:t>
                      </m:r>
                    </m:oMath>
                  </m:oMathPara>
                </a14:m>
                <a:endParaRPr lang="en-US" altLang="ko-KR" sz="1600" dirty="0" smtClean="0"/>
              </a:p>
              <a:p>
                <a:endParaRPr lang="ko-KR" altLang="ko-KR" sz="1600" dirty="0"/>
              </a:p>
              <a:p>
                <a:r>
                  <a:rPr lang="en-US" altLang="ko-KR" sz="1600" dirty="0" smtClean="0"/>
                  <a:t>   - Assume </a:t>
                </a:r>
                <a:r>
                  <a:rPr lang="en-US" altLang="ko-KR" sz="1600" dirty="0"/>
                  <a:t>the index as </a:t>
                </a:r>
                <a:endParaRPr lang="ko-KR" altLang="ko-KR" sz="1600" dirty="0"/>
              </a:p>
              <a:p>
                <a:r>
                  <a:rPr lang="en-US" altLang="ko-KR" sz="160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/>
                      <m:t>J</m:t>
                    </m:r>
                    <m:d>
                      <m:dPr>
                        <m:ctrlPr>
                          <a:rPr lang="ko-KR" altLang="ko-KR" sz="16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/>
                          <m:t>t</m:t>
                        </m:r>
                      </m:e>
                    </m:d>
                    <m:r>
                      <a:rPr lang="en-US" altLang="ko-KR" sz="1600" i="1"/>
                      <m:t>=</m:t>
                    </m:r>
                    <m:f>
                      <m:fPr>
                        <m:ctrlPr>
                          <a:rPr lang="ko-KR" altLang="ko-KR" sz="1600" i="1"/>
                        </m:ctrlPr>
                      </m:fPr>
                      <m:num>
                        <m:r>
                          <a:rPr lang="en-US" altLang="ko-KR" sz="1600" i="1"/>
                          <m:t>1</m:t>
                        </m:r>
                      </m:num>
                      <m:den>
                        <m:r>
                          <a:rPr lang="en-US" altLang="ko-KR" sz="1600" i="1"/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600" b="0" i="1" smtClean="0">
                        <a:latin typeface="Cambria Math"/>
                      </a:rPr>
                      <m:t>(</m:t>
                    </m:r>
                    <m:r>
                      <a:rPr lang="en-US" altLang="ko-KR" sz="1600" b="0" i="1" smtClean="0">
                        <a:latin typeface="Cambria Math"/>
                      </a:rPr>
                      <m:t>𝑡</m:t>
                    </m:r>
                    <m:r>
                      <a:rPr lang="en-US" altLang="ko-KR" sz="1600" b="0" i="1" smtClean="0">
                        <a:latin typeface="Cambria Math"/>
                      </a:rPr>
                      <m:t>)</m:t>
                    </m:r>
                    <m:r>
                      <a:rPr lang="en-US" altLang="ko-KR" sz="1600" i="1"/>
                      <m:t>𝑆</m:t>
                    </m:r>
                    <m:d>
                      <m:dPr>
                        <m:ctrlPr>
                          <a:rPr lang="ko-KR" altLang="ko-KR" sz="1600" i="1"/>
                        </m:ctrlPr>
                      </m:dPr>
                      <m:e>
                        <m:r>
                          <a:rPr lang="en-US" altLang="ko-KR" sz="1600" i="1"/>
                          <m:t>𝑡</m:t>
                        </m:r>
                      </m:e>
                    </m:d>
                    <m:r>
                      <a:rPr lang="en-US" altLang="ko-KR" sz="1600" i="1"/>
                      <m:t>𝑥</m:t>
                    </m:r>
                    <m:d>
                      <m:dPr>
                        <m:ctrlPr>
                          <a:rPr lang="ko-KR" altLang="ko-KR" sz="1600" i="1"/>
                        </m:ctrlPr>
                      </m:dPr>
                      <m:e>
                        <m:r>
                          <a:rPr lang="en-US" altLang="ko-KR" sz="1600" i="1"/>
                          <m:t>𝑡</m:t>
                        </m:r>
                      </m:e>
                    </m:d>
                    <m:r>
                      <a:rPr lang="en-US" altLang="ko-KR" sz="1600" i="1"/>
                      <m:t>                                                (3.3−10)</m:t>
                    </m:r>
                  </m:oMath>
                </a14:m>
                <a:endParaRPr lang="ko-KR" altLang="ko-KR" sz="1600" dirty="0"/>
              </a:p>
              <a:p>
                <a:endParaRPr lang="en-US" altLang="ko-KR" sz="1600" dirty="0" smtClean="0"/>
              </a:p>
              <a:p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Since </a:t>
                </a:r>
                <a:endParaRPr lang="ko-KR" altLang="ko-KR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600" i="1"/>
                          </m:ctrlPr>
                        </m:fPr>
                        <m:num>
                          <m:r>
                            <a:rPr lang="en-US" altLang="ko-KR" sz="1600"/>
                            <m:t>1</m:t>
                          </m:r>
                        </m:num>
                        <m:den>
                          <m:r>
                            <a:rPr lang="en-US" altLang="ko-KR" sz="1600"/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ko-KR" altLang="ko-KR" sz="1600" i="1"/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600" i="1"/>
                              </m:ctrlPr>
                            </m:sSubPr>
                            <m:e>
                              <m:r>
                                <a:rPr lang="en-US" altLang="ko-KR" sz="1600" i="1"/>
                                <m:t>𝑡</m:t>
                              </m:r>
                            </m:e>
                            <m:sub>
                              <m:r>
                                <a:rPr lang="en-US" altLang="ko-KR" sz="1600" i="1"/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1600" i="1"/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1600" i="1"/>
                              </m:ctrlPr>
                            </m:fPr>
                            <m:num>
                              <m:r>
                                <a:rPr lang="en-US" altLang="ko-KR" sz="1600" i="1"/>
                                <m:t>𝑑</m:t>
                              </m:r>
                            </m:num>
                            <m:den>
                              <m:r>
                                <a:rPr lang="en-US" altLang="ko-KR" sz="1600" i="1"/>
                                <m:t>𝑑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600" i="1"/>
                            <m:t>(</m:t>
                          </m:r>
                          <m:sSup>
                            <m:sSupPr>
                              <m:ctrlPr>
                                <a:rPr lang="ko-KR" altLang="ko-KR" sz="1600" i="1"/>
                              </m:ctrlPr>
                            </m:sSupPr>
                            <m:e>
                              <m:r>
                                <a:rPr lang="en-US" altLang="ko-KR" sz="1600" i="1"/>
                                <m:t>𝑥</m:t>
                              </m:r>
                            </m:e>
                            <m:sup>
                              <m:r>
                                <a:rPr lang="en-US" altLang="ko-KR" sz="1600" i="1"/>
                                <m:t>𝑇</m:t>
                              </m:r>
                            </m:sup>
                          </m:sSup>
                          <m:r>
                            <a:rPr lang="en-US" altLang="ko-KR" sz="1600" i="1"/>
                            <m:t>𝑆</m:t>
                          </m:r>
                          <m:r>
                            <a:rPr lang="en-US" altLang="ko-KR" sz="1600" i="1"/>
                            <m:t> </m:t>
                          </m:r>
                          <m:r>
                            <a:rPr lang="en-US" altLang="ko-KR" sz="1600" i="1"/>
                            <m:t>𝑥</m:t>
                          </m:r>
                          <m:r>
                            <a:rPr lang="en-US" altLang="ko-KR" sz="1600" i="1"/>
                            <m:t>)</m:t>
                          </m:r>
                        </m:e>
                      </m:nary>
                      <m:r>
                        <a:rPr lang="en-US" altLang="ko-KR" sz="1600" i="1"/>
                        <m:t>𝑑𝑡</m:t>
                      </m:r>
                      <m:r>
                        <a:rPr lang="en-US" altLang="ko-KR" sz="1600" i="1"/>
                        <m:t>=</m:t>
                      </m:r>
                      <m:f>
                        <m:fPr>
                          <m:ctrlPr>
                            <a:rPr lang="ko-KR" altLang="ko-KR" sz="1600" i="1"/>
                          </m:ctrlPr>
                        </m:fPr>
                        <m:num>
                          <m:r>
                            <a:rPr lang="en-US" altLang="ko-KR" sz="1600" i="1"/>
                            <m:t>1</m:t>
                          </m:r>
                        </m:num>
                        <m:den>
                          <m:r>
                            <a:rPr lang="en-US" altLang="ko-KR" sz="1600" i="1"/>
                            <m:t>2</m:t>
                          </m:r>
                        </m:den>
                      </m:f>
                      <m:r>
                        <a:rPr lang="en-US" altLang="ko-KR" sz="1600" i="1"/>
                        <m:t>𝑥</m:t>
                      </m:r>
                      <m:sSup>
                        <m:sSupPr>
                          <m:ctrlPr>
                            <a:rPr lang="ko-KR" altLang="ko-KR" sz="1600" i="1"/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600" i="1"/>
                              </m:ctrlPr>
                            </m:dPr>
                            <m:e>
                              <m:r>
                                <a:rPr lang="en-US" altLang="ko-KR" sz="1600" i="1"/>
                                <m:t>𝑇</m:t>
                              </m:r>
                            </m:e>
                          </m:d>
                        </m:e>
                        <m:sup>
                          <m:r>
                            <a:rPr lang="en-US" altLang="ko-KR" sz="1600" i="1"/>
                            <m:t>𝑇</m:t>
                          </m:r>
                        </m:sup>
                      </m:sSup>
                      <m:r>
                        <a:rPr lang="en-US" altLang="ko-KR" sz="1600" i="1"/>
                        <m:t>𝑆</m:t>
                      </m:r>
                      <m:d>
                        <m:dPr>
                          <m:ctrlPr>
                            <a:rPr lang="ko-KR" altLang="ko-KR" sz="1600" i="1"/>
                          </m:ctrlPr>
                        </m:dPr>
                        <m:e>
                          <m:r>
                            <a:rPr lang="en-US" altLang="ko-KR" sz="1600" i="1"/>
                            <m:t>𝑇</m:t>
                          </m:r>
                        </m:e>
                      </m:d>
                      <m:r>
                        <a:rPr lang="en-US" altLang="ko-KR" sz="1600" i="1"/>
                        <m:t>𝑥</m:t>
                      </m:r>
                      <m:d>
                        <m:dPr>
                          <m:ctrlPr>
                            <a:rPr lang="ko-KR" altLang="ko-KR" sz="1600" i="1"/>
                          </m:ctrlPr>
                        </m:dPr>
                        <m:e>
                          <m:r>
                            <a:rPr lang="en-US" altLang="ko-KR" sz="1600" i="1"/>
                            <m:t>𝑇</m:t>
                          </m:r>
                        </m:e>
                      </m:d>
                      <m:r>
                        <a:rPr lang="en-US" altLang="ko-KR" sz="1600" i="1"/>
                        <m:t>−</m:t>
                      </m:r>
                      <m:f>
                        <m:fPr>
                          <m:ctrlPr>
                            <a:rPr lang="ko-KR" altLang="ko-KR" sz="1600" i="1"/>
                          </m:ctrlPr>
                        </m:fPr>
                        <m:num>
                          <m:r>
                            <a:rPr lang="en-US" altLang="ko-KR" sz="1600" i="1"/>
                            <m:t>1</m:t>
                          </m:r>
                        </m:num>
                        <m:den>
                          <m:r>
                            <a:rPr lang="en-US" altLang="ko-KR" sz="1600" i="1"/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ko-KR" sz="1600" i="1"/>
                          </m:ctrlPr>
                        </m:sSupPr>
                        <m:e>
                          <m:r>
                            <a:rPr lang="en-US" altLang="ko-KR" sz="1600" i="1"/>
                            <m:t>𝑥</m:t>
                          </m:r>
                        </m:e>
                        <m:sup>
                          <m:r>
                            <a:rPr lang="en-US" altLang="ko-KR" sz="1600" i="1"/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ko-KR" sz="1600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600" i="1"/>
                              </m:ctrlPr>
                            </m:sSubPr>
                            <m:e>
                              <m:r>
                                <a:rPr lang="en-US" altLang="ko-KR" sz="1600" i="1"/>
                                <m:t>𝑡</m:t>
                              </m:r>
                            </m:e>
                            <m:sub>
                              <m:r>
                                <a:rPr lang="en-US" altLang="ko-KR" sz="1600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/>
                        <m:t>𝑆</m:t>
                      </m:r>
                      <m:d>
                        <m:dPr>
                          <m:ctrlPr>
                            <a:rPr lang="ko-KR" altLang="ko-KR" sz="1600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600" i="1"/>
                              </m:ctrlPr>
                            </m:sSubPr>
                            <m:e>
                              <m:r>
                                <a:rPr lang="en-US" altLang="ko-KR" sz="1600" i="1"/>
                                <m:t>𝑡</m:t>
                              </m:r>
                            </m:e>
                            <m:sub>
                              <m:r>
                                <a:rPr lang="en-US" altLang="ko-KR" sz="1600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/>
                        <m:t>𝑥</m:t>
                      </m:r>
                      <m:r>
                        <a:rPr lang="en-US" altLang="ko-KR" sz="1600" i="1"/>
                        <m:t>(</m:t>
                      </m:r>
                      <m:sSub>
                        <m:sSubPr>
                          <m:ctrlPr>
                            <a:rPr lang="ko-KR" altLang="ko-KR" sz="1600" i="1"/>
                          </m:ctrlPr>
                        </m:sSubPr>
                        <m:e>
                          <m:r>
                            <a:rPr lang="en-US" altLang="ko-KR" sz="1600" i="1"/>
                            <m:t>𝑡</m:t>
                          </m:r>
                        </m:e>
                        <m:sub>
                          <m:r>
                            <a:rPr lang="en-US" altLang="ko-KR" sz="1600" i="1"/>
                            <m:t>0</m:t>
                          </m:r>
                        </m:sub>
                      </m:sSub>
                      <m:r>
                        <a:rPr lang="en-US" altLang="ko-KR" sz="1600" i="1"/>
                        <m:t>)</m:t>
                      </m:r>
                    </m:oMath>
                  </m:oMathPara>
                </a14:m>
                <a:endParaRPr lang="ko-KR" altLang="ko-KR" sz="1600" dirty="0"/>
              </a:p>
              <a:p>
                <a:endParaRPr lang="en-US" altLang="ko-KR" sz="1600" dirty="0" smtClean="0"/>
              </a:p>
              <a:p>
                <a:r>
                  <a:rPr lang="en-US" altLang="ko-KR" sz="1600" dirty="0" smtClean="0"/>
                  <a:t>  The </a:t>
                </a:r>
                <a:r>
                  <a:rPr lang="en-US" altLang="ko-KR" sz="1600" dirty="0"/>
                  <a:t>final term is </a:t>
                </a:r>
                <a:endParaRPr lang="ko-KR" altLang="ko-KR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600" i="1"/>
                          </m:ctrlPr>
                        </m:fPr>
                        <m:num>
                          <m:r>
                            <a:rPr lang="en-US" altLang="ko-KR" sz="1600" i="1"/>
                            <m:t>1</m:t>
                          </m:r>
                        </m:num>
                        <m:den>
                          <m:r>
                            <a:rPr lang="en-US" altLang="ko-KR" sz="1600" i="1"/>
                            <m:t>2</m:t>
                          </m:r>
                        </m:den>
                      </m:f>
                      <m:r>
                        <a:rPr lang="en-US" altLang="ko-KR" sz="1600" i="1"/>
                        <m:t>𝑥</m:t>
                      </m:r>
                      <m:sSup>
                        <m:sSupPr>
                          <m:ctrlPr>
                            <a:rPr lang="ko-KR" altLang="ko-KR" sz="1600" i="1"/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600" i="1"/>
                              </m:ctrlPr>
                            </m:dPr>
                            <m:e>
                              <m:r>
                                <a:rPr lang="en-US" altLang="ko-KR" sz="1600" i="1"/>
                                <m:t>𝑇</m:t>
                              </m:r>
                            </m:e>
                          </m:d>
                        </m:e>
                        <m:sup>
                          <m:r>
                            <a:rPr lang="en-US" altLang="ko-KR" sz="1600" i="1"/>
                            <m:t>𝑇</m:t>
                          </m:r>
                        </m:sup>
                      </m:sSup>
                      <m:r>
                        <a:rPr lang="en-US" altLang="ko-KR" sz="1600" i="1"/>
                        <m:t>𝑆</m:t>
                      </m:r>
                      <m:d>
                        <m:dPr>
                          <m:ctrlPr>
                            <a:rPr lang="ko-KR" altLang="ko-KR" sz="1600" i="1"/>
                          </m:ctrlPr>
                        </m:dPr>
                        <m:e>
                          <m:r>
                            <a:rPr lang="en-US" altLang="ko-KR" sz="1600" i="1"/>
                            <m:t>𝑇</m:t>
                          </m:r>
                        </m:e>
                      </m:d>
                      <m:r>
                        <a:rPr lang="en-US" altLang="ko-KR" sz="1600" i="1"/>
                        <m:t>𝑥</m:t>
                      </m:r>
                      <m:d>
                        <m:dPr>
                          <m:ctrlPr>
                            <a:rPr lang="ko-KR" altLang="ko-KR" sz="1600" i="1"/>
                          </m:ctrlPr>
                        </m:dPr>
                        <m:e>
                          <m:r>
                            <a:rPr lang="en-US" altLang="ko-KR" sz="1600" i="1"/>
                            <m:t>𝑇</m:t>
                          </m:r>
                        </m:e>
                      </m:d>
                      <m:r>
                        <a:rPr lang="en-US" altLang="ko-KR" sz="1600" i="1"/>
                        <m:t>=</m:t>
                      </m:r>
                      <m:f>
                        <m:fPr>
                          <m:ctrlPr>
                            <a:rPr lang="ko-KR" altLang="ko-KR" sz="1600" i="1"/>
                          </m:ctrlPr>
                        </m:fPr>
                        <m:num>
                          <m:r>
                            <a:rPr lang="en-US" altLang="ko-KR" sz="1600" i="1"/>
                            <m:t>1</m:t>
                          </m:r>
                        </m:num>
                        <m:den>
                          <m:r>
                            <a:rPr lang="en-US" altLang="ko-KR" sz="1600" i="1"/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ko-KR" sz="1600" i="1"/>
                          </m:ctrlPr>
                        </m:sSupPr>
                        <m:e>
                          <m:r>
                            <a:rPr lang="en-US" altLang="ko-KR" sz="1600" i="1"/>
                            <m:t>𝑥</m:t>
                          </m:r>
                        </m:e>
                        <m:sup>
                          <m:r>
                            <a:rPr lang="en-US" altLang="ko-KR" sz="1600" i="1"/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ko-KR" sz="1600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600" i="1"/>
                              </m:ctrlPr>
                            </m:sSubPr>
                            <m:e>
                              <m:r>
                                <a:rPr lang="en-US" altLang="ko-KR" sz="1600" i="1"/>
                                <m:t>𝑡</m:t>
                              </m:r>
                            </m:e>
                            <m:sub>
                              <m:r>
                                <a:rPr lang="en-US" altLang="ko-KR" sz="1600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/>
                        <m:t>𝑆</m:t>
                      </m:r>
                      <m:d>
                        <m:dPr>
                          <m:ctrlPr>
                            <a:rPr lang="ko-KR" altLang="ko-KR" sz="1600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600" i="1"/>
                              </m:ctrlPr>
                            </m:sSubPr>
                            <m:e>
                              <m:r>
                                <a:rPr lang="en-US" altLang="ko-KR" sz="1600" i="1"/>
                                <m:t>𝑡</m:t>
                              </m:r>
                            </m:e>
                            <m:sub>
                              <m:r>
                                <a:rPr lang="en-US" altLang="ko-KR" sz="1600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/>
                        <m:t>𝑥</m:t>
                      </m:r>
                      <m:d>
                        <m:dPr>
                          <m:ctrlPr>
                            <a:rPr lang="ko-KR" altLang="ko-KR" sz="1600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600" i="1"/>
                              </m:ctrlPr>
                            </m:sSubPr>
                            <m:e>
                              <m:r>
                                <a:rPr lang="en-US" altLang="ko-KR" sz="1600" i="1"/>
                                <m:t>𝑡</m:t>
                              </m:r>
                            </m:e>
                            <m:sub>
                              <m:r>
                                <a:rPr lang="en-US" altLang="ko-KR" sz="1600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/>
                        <m:t>+</m:t>
                      </m:r>
                      <m:f>
                        <m:fPr>
                          <m:ctrlPr>
                            <a:rPr lang="ko-KR" altLang="ko-KR" sz="1600" i="1"/>
                          </m:ctrlPr>
                        </m:fPr>
                        <m:num>
                          <m:r>
                            <a:rPr lang="en-US" altLang="ko-KR" sz="1600"/>
                            <m:t>1</m:t>
                          </m:r>
                        </m:num>
                        <m:den>
                          <m:r>
                            <a:rPr lang="en-US" altLang="ko-KR" sz="1600"/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ko-KR" altLang="ko-KR" sz="1600" i="1"/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600" i="1"/>
                              </m:ctrlPr>
                            </m:sSubPr>
                            <m:e>
                              <m:r>
                                <a:rPr lang="en-US" altLang="ko-KR" sz="1600" i="1"/>
                                <m:t>𝑡</m:t>
                              </m:r>
                            </m:e>
                            <m:sub>
                              <m:r>
                                <a:rPr lang="en-US" altLang="ko-KR" sz="1600" i="1"/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1600" i="1"/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1600" i="1"/>
                              </m:ctrlPr>
                            </m:fPr>
                            <m:num>
                              <m:r>
                                <a:rPr lang="en-US" altLang="ko-KR" sz="1600" i="1"/>
                                <m:t>𝑑</m:t>
                              </m:r>
                            </m:num>
                            <m:den>
                              <m:r>
                                <a:rPr lang="en-US" altLang="ko-KR" sz="1600" i="1"/>
                                <m:t>𝑑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600" i="1"/>
                            <m:t>(</m:t>
                          </m:r>
                          <m:sSup>
                            <m:sSupPr>
                              <m:ctrlPr>
                                <a:rPr lang="ko-KR" altLang="ko-KR" sz="1600" i="1"/>
                              </m:ctrlPr>
                            </m:sSupPr>
                            <m:e>
                              <m:r>
                                <a:rPr lang="en-US" altLang="ko-KR" sz="1600" i="1"/>
                                <m:t>𝑥</m:t>
                              </m:r>
                            </m:e>
                            <m:sup>
                              <m:r>
                                <a:rPr lang="en-US" altLang="ko-KR" sz="1600" i="1"/>
                                <m:t>𝑇</m:t>
                              </m:r>
                            </m:sup>
                          </m:sSup>
                          <m:r>
                            <a:rPr lang="en-US" altLang="ko-KR" sz="1600" i="1"/>
                            <m:t>𝑆</m:t>
                          </m:r>
                          <m:r>
                            <a:rPr lang="en-US" altLang="ko-KR" sz="1600" i="1"/>
                            <m:t> </m:t>
                          </m:r>
                          <m:r>
                            <a:rPr lang="en-US" altLang="ko-KR" sz="1600" i="1"/>
                            <m:t>𝑥</m:t>
                          </m:r>
                          <m:r>
                            <a:rPr lang="en-US" altLang="ko-KR" sz="1600" i="1"/>
                            <m:t>)</m:t>
                          </m:r>
                        </m:e>
                      </m:nary>
                      <m:r>
                        <a:rPr lang="en-US" altLang="ko-KR" sz="1600" i="1"/>
                        <m:t>𝑑𝑡</m:t>
                      </m:r>
                      <m:r>
                        <a:rPr lang="en-US" altLang="ko-KR" sz="1600" i="1"/>
                        <m:t> </m:t>
                      </m:r>
                    </m:oMath>
                  </m:oMathPara>
                </a14:m>
                <a:endParaRPr lang="ko-KR" altLang="ko-KR" sz="1600" dirty="0"/>
              </a:p>
              <a:p>
                <a:endParaRPr lang="en-US" altLang="ko-KR" sz="1600" dirty="0" smtClean="0"/>
              </a:p>
              <a:p>
                <a:endParaRPr lang="en-US" altLang="ko-KR" sz="1600" dirty="0"/>
              </a:p>
              <a:p>
                <a:r>
                  <a:rPr lang="en-US" altLang="ko-KR" sz="1600" dirty="0" smtClean="0"/>
                  <a:t> </a:t>
                </a:r>
                <a:endParaRPr lang="en-US" altLang="ko-KR" sz="160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8" y="908720"/>
                <a:ext cx="7776864" cy="5167505"/>
              </a:xfrm>
              <a:prstGeom prst="rect">
                <a:avLst/>
              </a:prstGeom>
              <a:blipFill rotWithShape="1">
                <a:blip r:embed="rId2"/>
                <a:stretch>
                  <a:fillRect l="-235" t="-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Zero –input Cost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4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3918" y="908720"/>
                <a:ext cx="7776864" cy="4988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1600" dirty="0" smtClean="0"/>
                  <a:t>Continue…</a:t>
                </a:r>
              </a:p>
              <a:p>
                <a:pPr lvl="0"/>
                <a:r>
                  <a:rPr lang="en-US" altLang="ko-KR" sz="1600" dirty="0"/>
                  <a:t> </a:t>
                </a:r>
                <a:endParaRPr lang="en-US" altLang="ko-KR" sz="1600" dirty="0" smtClean="0"/>
              </a:p>
              <a:p>
                <a:r>
                  <a:rPr lang="en-US" altLang="ko-KR" sz="1600" dirty="0" smtClean="0"/>
                  <a:t> Then </a:t>
                </a:r>
                <a:r>
                  <a:rPr lang="en-US" altLang="ko-KR" sz="1600" dirty="0"/>
                  <a:t>index is </a:t>
                </a:r>
                <a:endParaRPr lang="ko-KR" altLang="ko-KR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/>
                        <m:t>J</m:t>
                      </m:r>
                      <m:d>
                        <m:dPr>
                          <m:ctrlPr>
                            <a:rPr lang="ko-KR" altLang="ko-KR" sz="1600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6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/>
                                <m:t>t</m:t>
                              </m:r>
                            </m:e>
                            <m:sub>
                              <m:r>
                                <a:rPr lang="en-US" altLang="ko-KR" sz="1600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/>
                        <m:t>=</m:t>
                      </m:r>
                      <m:f>
                        <m:fPr>
                          <m:ctrlPr>
                            <a:rPr lang="ko-KR" altLang="ko-KR" sz="1600" i="1"/>
                          </m:ctrlPr>
                        </m:fPr>
                        <m:num>
                          <m:r>
                            <a:rPr lang="en-US" altLang="ko-KR" sz="1600" i="1"/>
                            <m:t>1</m:t>
                          </m:r>
                        </m:num>
                        <m:den>
                          <m:r>
                            <a:rPr lang="en-US" altLang="ko-KR" sz="1600" i="1"/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ko-KR" sz="1600" i="1"/>
                          </m:ctrlPr>
                        </m:sSupPr>
                        <m:e>
                          <m:r>
                            <a:rPr lang="en-US" altLang="ko-KR" sz="1600" i="1"/>
                            <m:t>𝑥</m:t>
                          </m:r>
                        </m:e>
                        <m:sup>
                          <m:r>
                            <a:rPr lang="en-US" altLang="ko-KR" sz="1600" i="1"/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ko-KR" sz="1600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600" i="1"/>
                              </m:ctrlPr>
                            </m:sSubPr>
                            <m:e>
                              <m:r>
                                <a:rPr lang="en-US" altLang="ko-KR" sz="1600" i="1"/>
                                <m:t>𝑡</m:t>
                              </m:r>
                            </m:e>
                            <m:sub>
                              <m:r>
                                <a:rPr lang="en-US" altLang="ko-KR" sz="1600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/>
                        <m:t>𝑆</m:t>
                      </m:r>
                      <m:d>
                        <m:dPr>
                          <m:ctrlPr>
                            <a:rPr lang="ko-KR" altLang="ko-KR" sz="1600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600" i="1"/>
                              </m:ctrlPr>
                            </m:sSubPr>
                            <m:e>
                              <m:r>
                                <a:rPr lang="en-US" altLang="ko-KR" sz="1600" i="1"/>
                                <m:t>𝑡</m:t>
                              </m:r>
                            </m:e>
                            <m:sub>
                              <m:r>
                                <a:rPr lang="en-US" altLang="ko-KR" sz="1600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/>
                        <m:t>𝑥</m:t>
                      </m:r>
                      <m:d>
                        <m:dPr>
                          <m:ctrlPr>
                            <a:rPr lang="ko-KR" altLang="ko-KR" sz="1600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600" i="1"/>
                              </m:ctrlPr>
                            </m:sSubPr>
                            <m:e>
                              <m:r>
                                <a:rPr lang="en-US" altLang="ko-KR" sz="1600" i="1"/>
                                <m:t>𝑡</m:t>
                              </m:r>
                            </m:e>
                            <m:sub>
                              <m:r>
                                <a:rPr lang="en-US" altLang="ko-KR" sz="1600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/>
                        <m:t>+</m:t>
                      </m:r>
                      <m:f>
                        <m:fPr>
                          <m:ctrlPr>
                            <a:rPr lang="ko-KR" altLang="ko-KR" sz="1600" i="1"/>
                          </m:ctrlPr>
                        </m:fPr>
                        <m:num>
                          <m:r>
                            <a:rPr lang="en-US" altLang="ko-KR" sz="1600"/>
                            <m:t>1</m:t>
                          </m:r>
                        </m:num>
                        <m:den>
                          <m:r>
                            <a:rPr lang="en-US" altLang="ko-KR" sz="1600"/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ko-KR" altLang="ko-KR" sz="1600" i="1"/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600" i="1"/>
                              </m:ctrlPr>
                            </m:sSubPr>
                            <m:e>
                              <m:r>
                                <a:rPr lang="en-US" altLang="ko-KR" sz="1600" i="1"/>
                                <m:t>𝑡</m:t>
                              </m:r>
                            </m:e>
                            <m:sub>
                              <m:r>
                                <a:rPr lang="en-US" altLang="ko-KR" sz="1600" i="1"/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1600" i="1"/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1600" i="1"/>
                              </m:ctrlPr>
                            </m:fPr>
                            <m:num>
                              <m:r>
                                <a:rPr lang="en-US" altLang="ko-KR" sz="1600" i="1"/>
                                <m:t>𝑑</m:t>
                              </m:r>
                            </m:num>
                            <m:den>
                              <m:r>
                                <a:rPr lang="en-US" altLang="ko-KR" sz="1600" i="1"/>
                                <m:t>𝑑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600" i="1"/>
                            <m:t>(</m:t>
                          </m:r>
                          <m:sSup>
                            <m:sSupPr>
                              <m:ctrlPr>
                                <a:rPr lang="ko-KR" altLang="ko-KR" sz="1600" i="1"/>
                              </m:ctrlPr>
                            </m:sSupPr>
                            <m:e>
                              <m:r>
                                <a:rPr lang="en-US" altLang="ko-KR" sz="1600" i="1"/>
                                <m:t>𝑥</m:t>
                              </m:r>
                            </m:e>
                            <m:sup>
                              <m:r>
                                <a:rPr lang="en-US" altLang="ko-KR" sz="1600" i="1"/>
                                <m:t>𝑇</m:t>
                              </m:r>
                            </m:sup>
                          </m:sSup>
                          <m:r>
                            <a:rPr lang="en-US" altLang="ko-KR" sz="1600" i="1"/>
                            <m:t>𝑆</m:t>
                          </m:r>
                          <m:r>
                            <a:rPr lang="en-US" altLang="ko-KR" sz="1600" i="1"/>
                            <m:t> </m:t>
                          </m:r>
                          <m:r>
                            <a:rPr lang="en-US" altLang="ko-KR" sz="1600" i="1"/>
                            <m:t>𝑥</m:t>
                          </m:r>
                          <m:r>
                            <a:rPr lang="en-US" altLang="ko-KR" sz="1600" i="1"/>
                            <m:t>)</m:t>
                          </m:r>
                        </m:e>
                      </m:nary>
                      <m:r>
                        <a:rPr lang="en-US" altLang="ko-KR" sz="1600" i="1"/>
                        <m:t>𝑑𝑡</m:t>
                      </m:r>
                      <m:r>
                        <a:rPr lang="en-US" altLang="ko-KR" sz="1600" i="1"/>
                        <m:t> +</m:t>
                      </m:r>
                      <m:f>
                        <m:fPr>
                          <m:ctrlPr>
                            <a:rPr lang="ko-KR" altLang="ko-KR" sz="1600" i="1"/>
                          </m:ctrlPr>
                        </m:fPr>
                        <m:num>
                          <m:r>
                            <a:rPr lang="en-US" altLang="ko-KR" sz="1600" i="1"/>
                            <m:t>1</m:t>
                          </m:r>
                        </m:num>
                        <m:den>
                          <m:r>
                            <a:rPr lang="en-US" altLang="ko-KR" sz="1600" i="1"/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ko-KR" altLang="ko-KR" sz="1600" i="1"/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600" i="1"/>
                              </m:ctrlPr>
                            </m:sSubPr>
                            <m:e>
                              <m:r>
                                <a:rPr lang="en-US" altLang="ko-KR" sz="1600" i="1"/>
                                <m:t>𝑡</m:t>
                              </m:r>
                            </m:e>
                            <m:sub>
                              <m:r>
                                <a:rPr lang="en-US" altLang="ko-KR" sz="1600" i="1"/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1600" i="1"/>
                            <m:t>𝑇</m:t>
                          </m:r>
                        </m:sup>
                        <m:e>
                          <m:r>
                            <a:rPr lang="en-US" altLang="ko-KR" sz="1600" i="1"/>
                            <m:t>(</m:t>
                          </m:r>
                          <m:sSup>
                            <m:sSupPr>
                              <m:ctrlPr>
                                <a:rPr lang="ko-KR" altLang="ko-KR" sz="1600" i="1"/>
                              </m:ctrlPr>
                            </m:sSupPr>
                            <m:e>
                              <m:r>
                                <a:rPr lang="en-US" altLang="ko-KR" sz="1600" i="1"/>
                                <m:t>𝑥</m:t>
                              </m:r>
                            </m:e>
                            <m:sup>
                              <m:r>
                                <a:rPr lang="en-US" altLang="ko-KR" sz="1600" i="1"/>
                                <m:t>𝑇</m:t>
                              </m:r>
                            </m:sup>
                          </m:sSup>
                          <m:r>
                            <a:rPr lang="en-US" altLang="ko-KR" sz="1600" i="1"/>
                            <m:t>𝑄</m:t>
                          </m:r>
                          <m:d>
                            <m:dPr>
                              <m:ctrlPr>
                                <a:rPr lang="ko-KR" altLang="ko-KR" sz="1600" i="1"/>
                              </m:ctrlPr>
                            </m:dPr>
                            <m:e>
                              <m:r>
                                <a:rPr lang="en-US" altLang="ko-KR" sz="1600" i="1"/>
                                <m:t>𝑡</m:t>
                              </m:r>
                            </m:e>
                          </m:d>
                          <m:r>
                            <a:rPr lang="en-US" altLang="ko-KR" sz="1600" i="1"/>
                            <m:t>𝑥</m:t>
                          </m:r>
                          <m:r>
                            <a:rPr lang="en-US" altLang="ko-KR" sz="1600" i="1"/>
                            <m:t> )</m:t>
                          </m:r>
                          <m:r>
                            <a:rPr lang="en-US" altLang="ko-KR" sz="1600" i="1"/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sz="1600" dirty="0" smtClean="0"/>
              </a:p>
              <a:p>
                <a:endParaRPr lang="ko-KR" altLang="ko-KR" sz="1600" dirty="0"/>
              </a:p>
              <a:p>
                <a:r>
                  <a:rPr lang="en-US" altLang="ko-KR" sz="160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altLang="ko-KR" sz="1600"/>
                      <m:t>=</m:t>
                    </m:r>
                    <m:f>
                      <m:fPr>
                        <m:ctrlPr>
                          <a:rPr lang="ko-KR" altLang="ko-KR" sz="1600" i="1"/>
                        </m:ctrlPr>
                      </m:fPr>
                      <m:num>
                        <m:r>
                          <a:rPr lang="en-US" altLang="ko-KR" sz="1600" i="1"/>
                          <m:t>1</m:t>
                        </m:r>
                      </m:num>
                      <m:den>
                        <m:r>
                          <a:rPr lang="en-US" altLang="ko-KR" sz="1600" i="1"/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1600" i="1"/>
                        </m:ctrlPr>
                      </m:sSupPr>
                      <m:e>
                        <m:r>
                          <a:rPr lang="en-US" altLang="ko-KR" sz="1600" i="1"/>
                          <m:t>𝑥</m:t>
                        </m:r>
                      </m:e>
                      <m:sup>
                        <m:r>
                          <a:rPr lang="en-US" altLang="ko-KR" sz="1600" i="1"/>
                          <m:t>𝑇</m:t>
                        </m:r>
                      </m:sup>
                    </m:sSup>
                    <m:d>
                      <m:dPr>
                        <m:ctrlPr>
                          <a:rPr lang="ko-KR" altLang="ko-KR" sz="1600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/>
                            </m:ctrlPr>
                          </m:sSubPr>
                          <m:e>
                            <m:r>
                              <a:rPr lang="en-US" altLang="ko-KR" sz="1600" i="1"/>
                              <m:t>𝑡</m:t>
                            </m:r>
                          </m:e>
                          <m:sub>
                            <m:r>
                              <a:rPr lang="en-US" altLang="ko-KR" sz="1600" i="1"/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600" i="1"/>
                      <m:t>𝑆</m:t>
                    </m:r>
                    <m:d>
                      <m:dPr>
                        <m:ctrlPr>
                          <a:rPr lang="ko-KR" altLang="ko-KR" sz="1600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/>
                            </m:ctrlPr>
                          </m:sSubPr>
                          <m:e>
                            <m:r>
                              <a:rPr lang="en-US" altLang="ko-KR" sz="1600" i="1"/>
                              <m:t>𝑡</m:t>
                            </m:r>
                          </m:e>
                          <m:sub>
                            <m:r>
                              <a:rPr lang="en-US" altLang="ko-KR" sz="1600" i="1"/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600" i="1"/>
                      <m:t>𝑥</m:t>
                    </m:r>
                    <m:d>
                      <m:dPr>
                        <m:ctrlPr>
                          <a:rPr lang="ko-KR" altLang="ko-KR" sz="1600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/>
                            </m:ctrlPr>
                          </m:sSubPr>
                          <m:e>
                            <m:r>
                              <a:rPr lang="en-US" altLang="ko-KR" sz="1600" i="1"/>
                              <m:t>𝑡</m:t>
                            </m:r>
                          </m:e>
                          <m:sub>
                            <m:r>
                              <a:rPr lang="en-US" altLang="ko-KR" sz="1600" i="1"/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600" i="1"/>
                      <m:t>+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600" b="0" i="1" smtClean="0">
                            <a:latin typeface="Cambria Math"/>
                          </a:rPr>
                          <m:t>𝑆𝑥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̇"/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𝑆</m:t>
                            </m:r>
                          </m:e>
                        </m:acc>
                        <m:r>
                          <a:rPr lang="en-US" altLang="ko-KR" sz="16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600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16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600" b="0" i="1" smtClean="0">
                            <a:latin typeface="Cambria Math"/>
                          </a:rPr>
                          <m:t>𝑄𝑥</m:t>
                        </m:r>
                      </m:e>
                    </m:nary>
                    <m:r>
                      <a:rPr lang="en-US" altLang="ko-KR" sz="1600" b="0" i="1" smtClean="0">
                        <a:latin typeface="Cambria Math"/>
                      </a:rPr>
                      <m:t>)</m:t>
                    </m:r>
                    <m:r>
                      <a:rPr lang="en-US" altLang="ko-KR" sz="1600" b="0" i="1" smtClean="0">
                        <a:latin typeface="Cambria Math"/>
                      </a:rPr>
                      <m:t>𝑑𝑡</m:t>
                    </m:r>
                  </m:oMath>
                </a14:m>
                <a:endParaRPr lang="en-US" altLang="ko-KR" sz="1600" i="1" dirty="0" smtClean="0"/>
              </a:p>
              <a:p>
                <a:endParaRPr lang="en-US" altLang="ko-KR" sz="1600" i="1" dirty="0"/>
              </a:p>
              <a:p>
                <a:r>
                  <a:rPr lang="en-US" altLang="ko-KR" sz="1600" dirty="0" smtClean="0"/>
                  <a:t>     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sz="1600" i="1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ko-KR" altLang="ko-K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ko-KR" altLang="ko-K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ko-KR" altLang="ko-K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1600" i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600" i="1"/>
                        </m:ctrlPr>
                      </m:fPr>
                      <m:num>
                        <m:r>
                          <a:rPr lang="en-US" altLang="ko-KR" sz="1600" i="1"/>
                          <m:t>1</m:t>
                        </m:r>
                      </m:num>
                      <m:den>
                        <m:r>
                          <a:rPr lang="en-US" altLang="ko-KR" sz="1600" i="1"/>
                          <m:t>2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ko-KR" altLang="ko-KR" sz="1600" i="1"/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1600" i="1"/>
                            </m:ctrlPr>
                          </m:sSubPr>
                          <m:e>
                            <m:r>
                              <a:rPr lang="en-US" altLang="ko-KR" sz="1600" i="1"/>
                              <m:t>𝑡</m:t>
                            </m:r>
                          </m:e>
                          <m:sub>
                            <m:r>
                              <a:rPr lang="en-US" altLang="ko-KR" sz="1600" i="1"/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altLang="ko-KR" sz="1600" i="1"/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ko-KR" altLang="ko-KR" sz="1600" i="1"/>
                            </m:ctrlPr>
                          </m:sSupPr>
                          <m:e>
                            <m:r>
                              <a:rPr lang="en-US" altLang="ko-KR" sz="1600" i="1"/>
                              <m:t>𝑥</m:t>
                            </m:r>
                          </m:e>
                          <m:sup>
                            <m:r>
                              <a:rPr lang="en-US" altLang="ko-KR" sz="1600" i="1"/>
                              <m:t>𝑇</m:t>
                            </m:r>
                          </m:sup>
                        </m:sSup>
                        <m:r>
                          <a:rPr lang="en-US" altLang="ko-KR" sz="1600" i="1"/>
                          <m:t>(</m:t>
                        </m:r>
                        <m:sSup>
                          <m:sSupPr>
                            <m:ctrlPr>
                              <a:rPr lang="ko-KR" altLang="ko-KR" sz="1600" i="1"/>
                            </m:ctrlPr>
                          </m:sSupPr>
                          <m:e>
                            <m:r>
                              <a:rPr lang="en-US" altLang="ko-KR" sz="1600" i="1"/>
                              <m:t>𝐴</m:t>
                            </m:r>
                          </m:e>
                          <m:sup>
                            <m:r>
                              <a:rPr lang="en-US" altLang="ko-KR" sz="1600" i="1"/>
                              <m:t>𝑇</m:t>
                            </m:r>
                          </m:sup>
                        </m:sSup>
                        <m:r>
                          <a:rPr lang="en-US" altLang="ko-KR" sz="1600" i="1"/>
                          <m:t>𝑆</m:t>
                        </m:r>
                        <m:r>
                          <a:rPr lang="en-US" altLang="ko-KR" sz="1600" i="1"/>
                          <m:t> </m:t>
                        </m:r>
                      </m:e>
                    </m:nary>
                    <m:r>
                      <a:rPr lang="en-US" altLang="ko-KR" sz="1600"/>
                      <m:t>+</m:t>
                    </m:r>
                    <m:r>
                      <m:rPr>
                        <m:sty m:val="p"/>
                      </m:rPr>
                      <a:rPr lang="en-US" altLang="ko-KR" sz="1600"/>
                      <m:t>SA</m:t>
                    </m:r>
                    <m:r>
                      <a:rPr lang="en-US" altLang="ko-KR" sz="1600"/>
                      <m:t>+</m:t>
                    </m:r>
                    <m:acc>
                      <m:accPr>
                        <m:chr m:val="̇"/>
                        <m:ctrlPr>
                          <a:rPr lang="ko-KR" altLang="ko-KR" sz="1600" i="1"/>
                        </m:ctrlPr>
                      </m:accPr>
                      <m:e>
                        <m:r>
                          <a:rPr lang="en-US" altLang="ko-KR" sz="1600" i="1"/>
                          <m:t>𝑆</m:t>
                        </m:r>
                      </m:e>
                    </m:acc>
                    <m:r>
                      <a:rPr lang="en-US" altLang="ko-KR" sz="1600"/>
                      <m:t>+</m:t>
                    </m:r>
                    <m:r>
                      <m:rPr>
                        <m:sty m:val="p"/>
                      </m:rPr>
                      <a:rPr lang="en-US" altLang="ko-KR" sz="1600"/>
                      <m:t>Q</m:t>
                    </m:r>
                    <m:r>
                      <a:rPr lang="en-US" altLang="ko-KR" sz="1600"/>
                      <m:t>) </m:t>
                    </m:r>
                    <m:r>
                      <m:rPr>
                        <m:sty m:val="p"/>
                      </m:rPr>
                      <a:rPr lang="en-US" altLang="ko-KR" sz="1600"/>
                      <m:t>dt</m:t>
                    </m:r>
                    <m:r>
                      <a:rPr lang="en-US" altLang="ko-KR" sz="1600"/>
                      <m:t>  (∵</m:t>
                    </m:r>
                    <m:acc>
                      <m:accPr>
                        <m:chr m:val="̇"/>
                        <m:ctrlPr>
                          <a:rPr lang="ko-KR" altLang="ko-KR" sz="1600" i="1"/>
                        </m:ctrlPr>
                      </m:accPr>
                      <m:e>
                        <m:r>
                          <a:rPr lang="en-US" altLang="ko-KR" sz="1600" i="1"/>
                          <m:t>𝑥</m:t>
                        </m:r>
                      </m:e>
                    </m:acc>
                    <m:r>
                      <a:rPr lang="en-US" altLang="ko-KR" sz="1600"/>
                      <m:t>=</m:t>
                    </m:r>
                    <m:r>
                      <m:rPr>
                        <m:sty m:val="p"/>
                      </m:rPr>
                      <a:rPr lang="en-US" altLang="ko-KR" sz="1600"/>
                      <m:t>Ax</m:t>
                    </m:r>
                    <m:r>
                      <a:rPr lang="en-US" altLang="ko-KR" sz="1600"/>
                      <m:t>)</m:t>
                    </m:r>
                  </m:oMath>
                </a14:m>
                <a:endParaRPr lang="en-US" altLang="ko-KR" sz="1600" dirty="0" smtClean="0"/>
              </a:p>
              <a:p>
                <a:endParaRPr lang="ko-KR" altLang="ko-KR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/>
                        <m:t>      (3.3−14)</m:t>
                      </m:r>
                    </m:oMath>
                  </m:oMathPara>
                </a14:m>
                <a:endParaRPr lang="ko-KR" altLang="ko-KR" sz="1600" dirty="0"/>
              </a:p>
              <a:p>
                <a:pPr lvl="0"/>
                <a:endParaRPr lang="en-US" altLang="ko-KR" sz="1600" dirty="0"/>
              </a:p>
              <a:p>
                <a:r>
                  <a:rPr lang="en-US" altLang="ko-KR" sz="1600" dirty="0" smtClean="0"/>
                  <a:t>   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/>
                      <m:t>S</m:t>
                    </m:r>
                    <m:d>
                      <m:dPr>
                        <m:ctrlPr>
                          <a:rPr lang="ko-KR" altLang="ko-KR" sz="16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/>
                          <m:t>t</m:t>
                        </m:r>
                      </m:e>
                    </m:d>
                  </m:oMath>
                </a14:m>
                <a:r>
                  <a:rPr lang="en-US" altLang="ko-KR" sz="1600" dirty="0"/>
                  <a:t> satisfy the </a:t>
                </a:r>
                <a:r>
                  <a:rPr lang="en-US" altLang="ko-KR" sz="1600" dirty="0" smtClean="0"/>
                  <a:t>equation</a:t>
                </a:r>
              </a:p>
              <a:p>
                <a:endParaRPr lang="ko-KR" altLang="ko-KR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sz="1600" i="1"/>
                          </m:ctrlPr>
                        </m:accPr>
                        <m:e>
                          <m:r>
                            <a:rPr lang="en-US" altLang="ko-KR" sz="1600" i="1"/>
                            <m:t>𝑆</m:t>
                          </m:r>
                        </m:e>
                      </m:acc>
                      <m:r>
                        <a:rPr lang="en-US" altLang="ko-KR" sz="1600" i="1"/>
                        <m:t>= </m:t>
                      </m:r>
                      <m:sSup>
                        <m:sSupPr>
                          <m:ctrlPr>
                            <a:rPr lang="ko-KR" altLang="ko-KR" sz="1600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600"/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600"/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600"/>
                        <m:t>S</m:t>
                      </m:r>
                      <m:r>
                        <a:rPr lang="en-US" altLang="ko-KR" sz="1600"/>
                        <m:t>+</m:t>
                      </m:r>
                      <m:r>
                        <m:rPr>
                          <m:sty m:val="p"/>
                        </m:rPr>
                        <a:rPr lang="en-US" altLang="ko-KR" sz="1600"/>
                        <m:t>SA</m:t>
                      </m:r>
                      <m:r>
                        <a:rPr lang="en-US" altLang="ko-KR" sz="1600"/>
                        <m:t>+</m:t>
                      </m:r>
                      <m:r>
                        <m:rPr>
                          <m:sty m:val="p"/>
                        </m:rPr>
                        <a:rPr lang="en-US" altLang="ko-KR" sz="1600"/>
                        <m:t>Q</m:t>
                      </m:r>
                      <m:r>
                        <a:rPr lang="en-US" altLang="ko-KR" sz="1600"/>
                        <m:t>                     (3.3</m:t>
                      </m:r>
                      <m:r>
                        <a:rPr lang="ko-KR" altLang="en-US" sz="1600" i="1"/>
                        <m:t>−</m:t>
                      </m:r>
                      <m:r>
                        <a:rPr lang="en-US" altLang="ko-KR" sz="1600"/>
                        <m:t>9)</m:t>
                      </m:r>
                    </m:oMath>
                  </m:oMathPara>
                </a14:m>
                <a:endParaRPr lang="en-US" altLang="ko-KR" sz="1600" dirty="0" smtClean="0"/>
              </a:p>
              <a:p>
                <a:endParaRPr lang="en-US" altLang="ko-KR" sz="1600" dirty="0"/>
              </a:p>
              <a:p>
                <a:r>
                  <a:rPr lang="en-US" altLang="ko-KR" sz="1600" dirty="0" smtClean="0"/>
                  <a:t>  </a:t>
                </a:r>
                <a:endParaRPr lang="ko-KR" altLang="ko-KR" sz="1600" dirty="0"/>
              </a:p>
              <a:p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</a:rPr>
                      <m:t>J</m:t>
                    </m:r>
                    <m:d>
                      <m:dPr>
                        <m:ctrlPr>
                          <a:rPr lang="ko-KR" altLang="ko-K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ko-KR" altLang="ko-K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sz="1600" i="1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ko-KR" altLang="ko-K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ko-KR" altLang="ko-K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ko-KR" altLang="ko-K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 ,</m:t>
                    </m:r>
                    <m:acc>
                      <m:accPr>
                        <m:chr m:val="̇"/>
                        <m:ctrlPr>
                          <a:rPr lang="ko-KR" altLang="ko-K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/>
                          </a:rPr>
                          <m:t>𝑆</m:t>
                        </m:r>
                      </m:e>
                    </m:acc>
                    <m:r>
                      <a:rPr lang="en-US" altLang="ko-KR" sz="16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ko-KR" altLang="ko-KR" sz="16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</a:rPr>
                      <m:t>S</m:t>
                    </m:r>
                    <m:r>
                      <a:rPr lang="en-US" altLang="ko-KR" sz="160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</a:rPr>
                      <m:t>SA</m:t>
                    </m:r>
                    <m:r>
                      <a:rPr lang="en-US" altLang="ko-KR" sz="160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</a:rPr>
                      <m:t>Q</m:t>
                    </m:r>
                  </m:oMath>
                </a14:m>
                <a:endParaRPr lang="en-US" altLang="ko-KR" sz="160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8" y="908720"/>
                <a:ext cx="7776864" cy="4988225"/>
              </a:xfrm>
              <a:prstGeom prst="rect">
                <a:avLst/>
              </a:prstGeom>
              <a:blipFill rotWithShape="1">
                <a:blip r:embed="rId2"/>
                <a:stretch>
                  <a:fillRect l="-392" t="-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5292" y="188640"/>
            <a:ext cx="2026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Zero –input Cost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5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2809</Words>
  <Application>Microsoft Office PowerPoint</Application>
  <PresentationFormat>화면 슬라이드 쇼(4:3)</PresentationFormat>
  <Paragraphs>313</Paragraphs>
  <Slides>18</Slides>
  <Notes>0</Notes>
  <HiddenSlides>3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Office 테마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78</cp:revision>
  <dcterms:created xsi:type="dcterms:W3CDTF">2022-04-07T05:00:11Z</dcterms:created>
  <dcterms:modified xsi:type="dcterms:W3CDTF">2022-06-16T02:56:14Z</dcterms:modified>
</cp:coreProperties>
</file>