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72" r:id="rId4"/>
    <p:sldId id="281" r:id="rId5"/>
    <p:sldId id="295" r:id="rId6"/>
    <p:sldId id="282" r:id="rId7"/>
    <p:sldId id="283" r:id="rId8"/>
    <p:sldId id="285" r:id="rId9"/>
    <p:sldId id="286" r:id="rId10"/>
    <p:sldId id="287" r:id="rId11"/>
    <p:sldId id="270" r:id="rId12"/>
    <p:sldId id="271" r:id="rId13"/>
    <p:sldId id="278" r:id="rId14"/>
    <p:sldId id="273" r:id="rId15"/>
    <p:sldId id="277" r:id="rId16"/>
    <p:sldId id="276" r:id="rId17"/>
    <p:sldId id="275" r:id="rId18"/>
    <p:sldId id="289" r:id="rId19"/>
    <p:sldId id="290" r:id="rId20"/>
    <p:sldId id="293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436" autoAdjust="0"/>
  </p:normalViewPr>
  <p:slideViewPr>
    <p:cSldViewPr>
      <p:cViewPr>
        <p:scale>
          <a:sx n="120" d="100"/>
          <a:sy n="120" d="100"/>
        </p:scale>
        <p:origin x="-110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scip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ras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://,...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arning#cite_note-1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Preference" TargetMode="External"/><Relationship Id="rId2" Type="http://schemas.openxmlformats.org/officeDocument/2006/relationships/hyperlink" Target="https://en.wikipedia.org/wiki/Understand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alue_(personal_and_cultural)" TargetMode="External"/><Relationship Id="rId11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Skill" TargetMode="External"/><Relationship Id="rId10" Type="http://schemas.openxmlformats.org/officeDocument/2006/relationships/hyperlink" Target="https://en.wikipedia.org/wiki/Animal" TargetMode="External"/><Relationship Id="rId4" Type="http://schemas.openxmlformats.org/officeDocument/2006/relationships/hyperlink" Target="https://en.wikipedia.org/wiki/Behavior" TargetMode="External"/><Relationship Id="rId9" Type="http://schemas.openxmlformats.org/officeDocument/2006/relationships/hyperlink" Target="https://en.wikipedia.org/wiki/Hum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i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Biological_neural_networ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ynapse" TargetMode="External"/><Relationship Id="rId5" Type="http://schemas.openxmlformats.org/officeDocument/2006/relationships/hyperlink" Target="https://en.wikipedia.org/wiki/Neuron" TargetMode="External"/><Relationship Id="rId4" Type="http://schemas.openxmlformats.org/officeDocument/2006/relationships/hyperlink" Target="https://en.wikipedia.org/wiki/Artificial_neur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Reinforcement Learning (RL)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  Optimal Control : “Lewis”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Ch.6 : Dynamic Programming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Ch.11 : Reinforcement Learning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Prerequisite : Machine Learning with Python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Textbook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“Introduction to machine learning with python” , 2016, O’Reilly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2) Goals </a:t>
            </a:r>
          </a:p>
          <a:p>
            <a:endParaRPr lang="en-US" altLang="ko-KR" dirty="0"/>
          </a:p>
          <a:p>
            <a:pPr lvl="0"/>
            <a:r>
              <a:rPr lang="en-US" altLang="ko-KR" dirty="0" smtClean="0"/>
              <a:t>  - Learn </a:t>
            </a:r>
            <a:r>
              <a:rPr lang="en-US" altLang="ko-KR" dirty="0"/>
              <a:t>and code supervised machine learning algorithms</a:t>
            </a:r>
            <a:endParaRPr lang="ko-KR" altLang="ko-KR" dirty="0"/>
          </a:p>
          <a:p>
            <a:pPr lvl="0"/>
            <a:r>
              <a:rPr lang="en-US" altLang="ko-KR" dirty="0" smtClean="0"/>
              <a:t>  - Learn </a:t>
            </a:r>
            <a:r>
              <a:rPr lang="en-US" altLang="ko-KR" dirty="0"/>
              <a:t>and code un-supervise machine learning </a:t>
            </a:r>
            <a:r>
              <a:rPr lang="en-US" altLang="ko-KR" dirty="0" smtClean="0"/>
              <a:t>algorithms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- Learn </a:t>
            </a:r>
            <a:r>
              <a:rPr lang="en-US" altLang="ko-KR" dirty="0"/>
              <a:t>and simulate  deep learning (Neural Network) </a:t>
            </a:r>
            <a:r>
              <a:rPr lang="en-US" altLang="ko-KR" dirty="0" smtClean="0"/>
              <a:t>algorithms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- Apply to Optimal Controls  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9601"/>
            <a:ext cx="7524328" cy="276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052736"/>
            <a:ext cx="505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– Reinforcement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57782" y="19808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1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431856" cy="3893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854006"/>
            <a:ext cx="39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Off – line Reinforcement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3" y="1268760"/>
            <a:ext cx="686435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836712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https://gym.openai.com/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5273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Model Predictive Control                   :                 Reinforcement 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- Uncertain system (time varying)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in finite time, apply the optimal control  </a:t>
            </a:r>
            <a:r>
              <a:rPr lang="en-US" altLang="ko-KR" dirty="0" smtClean="0">
                <a:sym typeface="Wingdings" panose="05000000000000000000" pitchFamily="2" charset="2"/>
              </a:rPr>
              <a:t>  Learning procedure to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                           find optimal reward policy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8" y="2708920"/>
            <a:ext cx="3750762" cy="218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9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/>
              <a:t> notebook </a:t>
            </a:r>
            <a:r>
              <a:rPr lang="en-US" altLang="ko-KR" dirty="0">
                <a:hlinkClick r:id="rId2"/>
              </a:rPr>
              <a:t>https://jupyter.org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    running code in the browser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  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numpy.org/devdocs/user/quickstart.html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multidimensional array, mathematical functions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SciPy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https://scipy.org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Scientific computing , optimization,..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Matplotlib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https://matplotlib.org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the primary scientific plotting library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Pandas </a:t>
            </a:r>
            <a:r>
              <a:rPr lang="en-US" altLang="ko-KR" dirty="0">
                <a:hlinkClick r:id="rId2"/>
              </a:rPr>
              <a:t>https://pandas.pydata.org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Keras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https://keras.io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Deep learning API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Deep learning API by google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Open : Anaconda –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Copy </a:t>
            </a:r>
            <a:r>
              <a:rPr lang="en-US" altLang="ko-KR" dirty="0" smtClean="0">
                <a:hlinkClick r:id="rId2"/>
              </a:rPr>
              <a:t>http://,...</a:t>
            </a:r>
            <a:r>
              <a:rPr lang="en-US" altLang="ko-KR" dirty="0" smtClean="0"/>
              <a:t> And paste it in google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3. Go to the working dir.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404074" cy="2933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3.  To download “ Introduction,…” go to 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,..”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%% pdf version is available. 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download 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4" y="2852936"/>
            <a:ext cx="6313204" cy="303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Unzipped the files</a:t>
            </a:r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 Open 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r>
              <a:rPr lang="en-US" altLang="ko-KR" dirty="0" smtClean="0"/>
              <a:t>5. Go to the DIR unzipped</a:t>
            </a:r>
          </a:p>
          <a:p>
            <a:r>
              <a:rPr lang="en-US" altLang="ko-KR" dirty="0" smtClean="0"/>
              <a:t>5. Click  the notebook file ,”01-introduction.ipynb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6192045" cy="262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Run a notebook file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In an </a:t>
            </a:r>
            <a:r>
              <a:rPr lang="en-US" altLang="ko-KR" dirty="0" err="1" smtClean="0"/>
              <a:t>excutetable</a:t>
            </a:r>
            <a:r>
              <a:rPr lang="en-US" altLang="ko-KR" dirty="0" smtClean="0"/>
              <a:t> file,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(python) code  : “Run”</a:t>
            </a:r>
          </a:p>
          <a:p>
            <a:endParaRPr lang="en-US" altLang="ko-KR" dirty="0"/>
          </a:p>
          <a:p>
            <a:r>
              <a:rPr lang="en-US" altLang="ko-KR" dirty="0" smtClean="0"/>
              <a:t> - Markdown text : type in Markdown format ( similar to “Live Editor “ of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Save and shutdown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Artificial Intelligence  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Intelligence</a:t>
            </a:r>
            <a:r>
              <a:rPr lang="en-US" altLang="ko-KR" dirty="0" smtClean="0"/>
              <a:t>: 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the </a:t>
            </a:r>
            <a:r>
              <a:rPr lang="en-US" altLang="ko-KR" dirty="0"/>
              <a:t>ability to learn or understand or to deal with new or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trying situations</a:t>
            </a:r>
            <a:r>
              <a:rPr lang="en-US" altLang="ko-KR" dirty="0"/>
              <a:t> :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Artificial Intelligence </a:t>
            </a:r>
          </a:p>
          <a:p>
            <a:endParaRPr lang="en-US" altLang="ko-KR" dirty="0"/>
          </a:p>
          <a:p>
            <a:r>
              <a:rPr lang="en-US" altLang="ko-KR" dirty="0" smtClean="0"/>
              <a:t>   Human intelligence</a:t>
            </a:r>
            <a:endParaRPr lang="en-US" altLang="ko-KR" dirty="0"/>
          </a:p>
          <a:p>
            <a:r>
              <a:rPr lang="en-US" altLang="ko-KR" b="1" dirty="0" smtClean="0"/>
              <a:t>   Computer intelligence </a:t>
            </a:r>
            <a:r>
              <a:rPr lang="en-US" altLang="ko-KR" dirty="0" smtClean="0"/>
              <a:t>– Artificial Intelligence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/>
              <a:t>Learning</a:t>
            </a:r>
            <a:r>
              <a:rPr lang="en-US" altLang="ko-KR" dirty="0"/>
              <a:t> is the process of acquiring new </a:t>
            </a:r>
            <a:r>
              <a:rPr lang="en-US" altLang="ko-KR" dirty="0">
                <a:hlinkClick r:id="rId2" tooltip="Understanding"/>
              </a:rPr>
              <a:t>understanding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Knowledge"/>
              </a:rPr>
              <a:t>knowledge</a:t>
            </a:r>
            <a:r>
              <a:rPr lang="en-US" altLang="ko-KR" dirty="0"/>
              <a:t>, </a:t>
            </a:r>
            <a:r>
              <a:rPr lang="en-US" altLang="ko-KR" dirty="0">
                <a:hlinkClick r:id="rId4" tooltip="Behavior"/>
              </a:rPr>
              <a:t>behaviors</a:t>
            </a:r>
            <a:r>
              <a:rPr lang="en-US" altLang="ko-KR" dirty="0"/>
              <a:t>, </a:t>
            </a:r>
            <a:r>
              <a:rPr lang="en-US" altLang="ko-KR" dirty="0">
                <a:hlinkClick r:id="rId5" tooltip="Skill"/>
              </a:rPr>
              <a:t>skills</a:t>
            </a:r>
            <a:r>
              <a:rPr lang="en-US" altLang="ko-KR" dirty="0"/>
              <a:t>, </a:t>
            </a:r>
            <a:r>
              <a:rPr lang="en-US" altLang="ko-KR" dirty="0">
                <a:hlinkClick r:id="rId6" tooltip="Value (personal and cultural)"/>
              </a:rPr>
              <a:t>values</a:t>
            </a:r>
            <a:r>
              <a:rPr lang="en-US" altLang="ko-KR" dirty="0"/>
              <a:t>, attitudes, and </a:t>
            </a:r>
            <a:r>
              <a:rPr lang="en-US" altLang="ko-KR" dirty="0">
                <a:hlinkClick r:id="rId7" tooltip="Preference"/>
              </a:rPr>
              <a:t>preferences</a:t>
            </a:r>
            <a:r>
              <a:rPr lang="en-US" altLang="ko-KR" dirty="0"/>
              <a:t>.</a:t>
            </a:r>
            <a:r>
              <a:rPr lang="en-US" altLang="ko-KR" baseline="30000" dirty="0">
                <a:hlinkClick r:id="rId8"/>
              </a:rPr>
              <a:t>[1]</a:t>
            </a:r>
            <a:r>
              <a:rPr lang="en-US" altLang="ko-KR" dirty="0"/>
              <a:t> The ability to learn is possessed by </a:t>
            </a:r>
            <a:r>
              <a:rPr lang="en-US" altLang="ko-KR" dirty="0">
                <a:hlinkClick r:id="rId9" tooltip="Human"/>
              </a:rPr>
              <a:t>humans</a:t>
            </a:r>
            <a:r>
              <a:rPr lang="en-US" altLang="ko-KR" dirty="0"/>
              <a:t>, </a:t>
            </a:r>
            <a:r>
              <a:rPr lang="en-US" altLang="ko-KR" dirty="0">
                <a:hlinkClick r:id="rId10" tooltip="Animal"/>
              </a:rPr>
              <a:t>animals</a:t>
            </a:r>
            <a:r>
              <a:rPr lang="en-US" altLang="ko-KR" dirty="0"/>
              <a:t>, and some </a:t>
            </a:r>
            <a:r>
              <a:rPr lang="en-US" altLang="ko-KR" dirty="0">
                <a:hlinkClick r:id="rId11" tooltip="Machine learning"/>
              </a:rPr>
              <a:t>machines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Machine learning </a:t>
            </a:r>
            <a:r>
              <a:rPr lang="en-US" altLang="ko-KR" dirty="0" smtClean="0"/>
              <a:t>:  Learn thru a computer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-</a:t>
            </a:r>
            <a:r>
              <a:rPr lang="en-US" altLang="ko-KR" dirty="0" smtClean="0">
                <a:sym typeface="Wingdings" panose="05000000000000000000" pitchFamily="2" charset="2"/>
              </a:rPr>
              <a:t> computer science : software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AI/ machine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85354" y="758633"/>
                <a:ext cx="777686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ML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In general “Static”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no feedback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- Optimization Problem :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  Classical Optimization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; 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"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" 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is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given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  ML                         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"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“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unknown but “Data” is given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Reinforcement Learning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: One of ML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: Dynamic data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: Feedback </a:t>
                </a:r>
                <a:endParaRPr lang="en-US" altLang="ko-KR" dirty="0"/>
              </a:p>
              <a:p>
                <a:r>
                  <a:rPr lang="en-US" altLang="ko-KR" dirty="0" smtClean="0"/>
                  <a:t>        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4" y="758633"/>
                <a:ext cx="7776864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Supervised learning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 automate </a:t>
            </a:r>
            <a:r>
              <a:rPr lang="en-US" altLang="ko-KR" dirty="0"/>
              <a:t>decision-making processes by generalizing from known examples</a:t>
            </a:r>
            <a:r>
              <a:rPr lang="en-US" altLang="ko-KR" dirty="0" smtClean="0"/>
              <a:t>. Known input / known output  :  </a:t>
            </a:r>
            <a:r>
              <a:rPr lang="en-US" altLang="ko-KR" dirty="0" smtClean="0">
                <a:sym typeface="Wingdings" panose="05000000000000000000" pitchFamily="2" charset="2"/>
              </a:rPr>
              <a:t>new input  what output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1)  Classification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smtClean="0"/>
              <a:t>learning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35041" y="307516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4298864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967189" y="3066956"/>
            <a:ext cx="792088" cy="877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36587" y="2744924"/>
            <a:ext cx="432048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034912">
            <a:off x="4579322" y="3853380"/>
            <a:ext cx="2001579" cy="1357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48164" y="2924944"/>
            <a:ext cx="1080120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6925600" y="3862148"/>
            <a:ext cx="720080" cy="79208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Supervised learning  </a:t>
            </a:r>
            <a:endParaRPr lang="en-US" altLang="ko-KR" dirty="0"/>
          </a:p>
          <a:p>
            <a:r>
              <a:rPr lang="en-US" altLang="ko-KR" dirty="0" smtClean="0"/>
              <a:t> - automate </a:t>
            </a:r>
            <a:r>
              <a:rPr lang="en-US" altLang="ko-KR" dirty="0"/>
              <a:t>decision-making processes by generalizing from known examples.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2)  Regression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2" y="2996952"/>
            <a:ext cx="4104456" cy="21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62137"/>
            <a:ext cx="29750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7792" y="2420625"/>
                <a:ext cx="381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:r>
                  <a:rPr lang="en-US" altLang="ko-KR" b="1" dirty="0" smtClean="0"/>
                  <a:t>measured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ko-KR" b="1" i="0" smtClean="0"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altLang="ko-KR" b="1" i="0" smtClean="0">
                        <a:latin typeface="Cambria Math"/>
                      </a:rPr>
                      <m:t> , 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what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" y="2420625"/>
                <a:ext cx="38175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Unsupervised learning  </a:t>
            </a:r>
            <a:endParaRPr lang="en-US" altLang="ko-KR" dirty="0"/>
          </a:p>
          <a:p>
            <a:r>
              <a:rPr lang="en-US" altLang="ko-KR" dirty="0"/>
              <a:t> - only the input data is known, and </a:t>
            </a:r>
            <a:r>
              <a:rPr lang="en-US" altLang="ko-KR" b="1" dirty="0"/>
              <a:t>no known output data </a:t>
            </a:r>
            <a:r>
              <a:rPr lang="en-US" altLang="ko-KR" dirty="0"/>
              <a:t>is given to the algorithm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715380" y="24686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6407" y="3984047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61846" y="3335975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370532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3628" y="3836704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51484" y="4488103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939516" y="2592467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759768" y="3356795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84277" y="17368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18418" y="1795532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40096" y="1975030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48273" y="256490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50274" y="2621066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5834" y="252890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5801914" y="3321350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856384" y="3321350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45440" y="474978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79581" y="4808502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01207" y="5908605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15466" y="480850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45459" y="5872601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38287" y="4764113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4240169" y="4713490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5269493" y="5787400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347864" y="2146666"/>
            <a:ext cx="1008112" cy="1302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347864" y="4423000"/>
            <a:ext cx="1008112" cy="1302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1890" y="16983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Shape 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32731" y="390274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Artififical</a:t>
            </a:r>
            <a:r>
              <a:rPr lang="en-US" altLang="ko-KR" dirty="0" smtClean="0"/>
              <a:t> Neural Network </a:t>
            </a:r>
          </a:p>
          <a:p>
            <a:endParaRPr lang="en-US" altLang="ko-KR" dirty="0" smtClean="0"/>
          </a:p>
          <a:p>
            <a:r>
              <a:rPr lang="en-US" altLang="ko-KR" b="1" dirty="0"/>
              <a:t>Artificial neural networks</a:t>
            </a:r>
            <a:r>
              <a:rPr lang="en-US" altLang="ko-KR" dirty="0"/>
              <a:t> (</a:t>
            </a:r>
            <a:r>
              <a:rPr lang="en-US" altLang="ko-KR" b="1" dirty="0"/>
              <a:t>ANNs</a:t>
            </a:r>
            <a:r>
              <a:rPr lang="en-US" altLang="ko-KR" dirty="0"/>
              <a:t>), usually simply called </a:t>
            </a:r>
            <a:r>
              <a:rPr lang="en-US" altLang="ko-KR" b="1" dirty="0"/>
              <a:t>neural networks</a:t>
            </a:r>
            <a:r>
              <a:rPr lang="en-US" altLang="ko-KR" dirty="0"/>
              <a:t> (</a:t>
            </a:r>
            <a:r>
              <a:rPr lang="en-US" altLang="ko-KR" b="1" dirty="0"/>
              <a:t>NNs</a:t>
            </a:r>
            <a:r>
              <a:rPr lang="en-US" altLang="ko-KR" dirty="0"/>
              <a:t>), are computing systems inspired by the </a:t>
            </a:r>
            <a:r>
              <a:rPr lang="en-US" altLang="ko-KR" dirty="0">
                <a:hlinkClick r:id="rId2" tooltip="Biological neural network"/>
              </a:rPr>
              <a:t>biological neural networks</a:t>
            </a:r>
            <a:r>
              <a:rPr lang="en-US" altLang="ko-KR" dirty="0"/>
              <a:t> that constitute animal </a:t>
            </a:r>
            <a:r>
              <a:rPr lang="en-US" altLang="ko-KR" dirty="0">
                <a:hlinkClick r:id="rId3" tooltip="Brain"/>
              </a:rPr>
              <a:t>brains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 ANN is based on a collection of connected units or nodes called </a:t>
            </a:r>
            <a:r>
              <a:rPr lang="en-US" altLang="ko-KR" dirty="0">
                <a:hlinkClick r:id="rId4" tooltip="Artificial neuron"/>
              </a:rPr>
              <a:t>artificial neurons</a:t>
            </a:r>
            <a:r>
              <a:rPr lang="en-US" altLang="ko-KR" dirty="0"/>
              <a:t>, which loosely model the </a:t>
            </a:r>
            <a:r>
              <a:rPr lang="en-US" altLang="ko-KR" dirty="0">
                <a:hlinkClick r:id="rId5" tooltip="Neuron"/>
              </a:rPr>
              <a:t>neurons</a:t>
            </a:r>
            <a:r>
              <a:rPr lang="en-US" altLang="ko-KR" dirty="0"/>
              <a:t> in a biological brain. Each connection, like the </a:t>
            </a:r>
            <a:r>
              <a:rPr lang="en-US" altLang="ko-KR" dirty="0">
                <a:hlinkClick r:id="rId6" tooltip="Synapse"/>
              </a:rPr>
              <a:t>synapses</a:t>
            </a:r>
            <a:r>
              <a:rPr lang="en-US" altLang="ko-KR" dirty="0"/>
              <a:t> in a biological brain, can transmit a signal to other neurons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1753369" cy="2049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Deep learning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1426"/>
            <a:ext cx="5472608" cy="28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6453336"/>
            <a:ext cx="7288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https://i0.wp.com/semiengineering.com/wp-content/uploads/2018/01/MLvsDL.png?ssl=1</a:t>
            </a:r>
            <a:endParaRPr lang="ko-KR" altLang="en-US" sz="11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38132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1560" y="119675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Deep learning is </a:t>
            </a:r>
            <a:r>
              <a:rPr lang="en-US" altLang="ko-KR" b="1" dirty="0"/>
              <a:t>a subset of machine learning, which is essentially a neural network with three or more layers</a:t>
            </a:r>
            <a:r>
              <a:rPr lang="en-US" altLang="ko-KR" dirty="0"/>
              <a:t>. </a:t>
            </a:r>
            <a:r>
              <a:rPr lang="en-US" altLang="ko-KR" dirty="0" smtClean="0"/>
              <a:t>- IBM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1" y="1628800"/>
            <a:ext cx="4669547" cy="2071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333" y="801578"/>
            <a:ext cx="329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Reinforcement learning </a:t>
            </a:r>
          </a:p>
          <a:p>
            <a:r>
              <a:rPr lang="en-US" altLang="ko-KR" dirty="0" smtClean="0"/>
              <a:t>  [1] General Control Problem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682123" cy="2184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0262"/>
              </p:ext>
            </p:extLst>
          </p:nvPr>
        </p:nvGraphicFramePr>
        <p:xfrm>
          <a:off x="5763869" y="1700808"/>
          <a:ext cx="26642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general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RL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policy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environment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</a:p>
                    <a:p>
                      <a:pPr latinLnBrk="1"/>
                      <a:r>
                        <a:rPr lang="en-US" altLang="ko-KR" dirty="0" smtClean="0"/>
                        <a:t>reward </a:t>
                      </a:r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640</Words>
  <Application>Microsoft Office PowerPoint</Application>
  <PresentationFormat>화면 슬라이드 쇼(4:3)</PresentationFormat>
  <Paragraphs>221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50</cp:revision>
  <dcterms:created xsi:type="dcterms:W3CDTF">2022-04-07T05:00:11Z</dcterms:created>
  <dcterms:modified xsi:type="dcterms:W3CDTF">2022-06-17T02:34:28Z</dcterms:modified>
</cp:coreProperties>
</file>