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24"/>
  </p:notesMasterIdLst>
  <p:sldIdLst>
    <p:sldId id="305" r:id="rId4"/>
    <p:sldId id="304" r:id="rId5"/>
    <p:sldId id="325" r:id="rId6"/>
    <p:sldId id="326" r:id="rId7"/>
    <p:sldId id="32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9" r:id="rId20"/>
    <p:sldId id="340" r:id="rId21"/>
    <p:sldId id="341" r:id="rId22"/>
    <p:sldId id="342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3" autoAdjust="0"/>
    <p:restoredTop sz="94312" autoAdjust="0"/>
  </p:normalViewPr>
  <p:slideViewPr>
    <p:cSldViewPr>
      <p:cViewPr>
        <p:scale>
          <a:sx n="110" d="100"/>
          <a:sy n="110" d="100"/>
        </p:scale>
        <p:origin x="-778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5C18-05D1-4F3A-A1F9-12ECB87D5F8A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E8BEF-080F-4C64-9A8B-0BFAA90D8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2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E8BEF-080F-4C64-9A8B-0BFAA90D89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2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1720" y="1412776"/>
            <a:ext cx="532859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 Optimal Control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- Time Optimal -</a:t>
            </a:r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- June 2022 –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Prof. </a:t>
            </a:r>
            <a:r>
              <a:rPr lang="en-US" altLang="ko-KR" dirty="0" err="1" smtClean="0"/>
              <a:t>Seungnam</a:t>
            </a:r>
            <a:r>
              <a:rPr lang="en-US" altLang="ko-KR" dirty="0" smtClean="0"/>
              <a:t> Kim  in ASTU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8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037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/>
                  <a:t>Ex. 5.2-1 Optimization with constraints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, </m:t>
                      </m:r>
                      <m:r>
                        <a:rPr lang="en-US" altLang="ko-KR" sz="1400" i="1">
                          <a:latin typeface="Cambria Math"/>
                        </a:rPr>
                        <m:t>𝐿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−2</m:t>
                      </m:r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+1 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subject to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endParaRPr lang="en-US" altLang="ko-KR" sz="1400" dirty="0" smtClean="0"/>
              </a:p>
              <a:p>
                <a:pPr lvl="0"/>
                <a:r>
                  <a:rPr lang="en-US" altLang="ko-KR" sz="14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=1,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u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1400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400">
                        <a:latin typeface="Cambria Math"/>
                      </a:rPr>
                      <m:t> , ∀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u</m:t>
                    </m:r>
                    <m:r>
                      <a:rPr lang="en-US" altLang="ko-KR" sz="140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Ψ</m:t>
                    </m:r>
                  </m:oMath>
                </a14:m>
                <a:r>
                  <a:rPr lang="en-US" altLang="ko-KR" sz="1400" dirty="0"/>
                  <a:t>, </a:t>
                </a:r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</a:t>
                </a:r>
                <a:endParaRPr lang="en-US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037452"/>
              </a:xfrm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708920"/>
            <a:ext cx="3775695" cy="30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4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556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Bang- bang Control</a:t>
                </a:r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1) Problem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𝐴𝑥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𝐵𝑢</m:t>
                      </m:r>
                      <m:r>
                        <a:rPr lang="en-US" altLang="ko-KR" sz="1400">
                          <a:latin typeface="Cambria Math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1 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,   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≤1 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2) Hamiltonian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L</m:t>
                      </m:r>
                      <m:r>
                        <a:rPr lang="en-US" altLang="ko-KR" sz="14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𝐴𝑥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3) Necessary </a:t>
                </a:r>
                <a:r>
                  <a:rPr lang="en-US" altLang="ko-KR" sz="1400" dirty="0"/>
                  <a:t>condition</a:t>
                </a:r>
                <a:endParaRPr lang="ko-KR" altLang="ko-KR" sz="1400" dirty="0"/>
              </a:p>
              <a:p>
                <a:r>
                  <a:rPr lang="en-US" altLang="ko-KR" sz="1400" dirty="0" smtClean="0"/>
                  <a:t>     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- 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0=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u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𝜆</m:t>
                    </m:r>
                    <m:r>
                      <a:rPr lang="en-US" altLang="ko-KR" sz="1400" i="1">
                        <a:latin typeface="Cambria Math"/>
                      </a:rPr>
                      <m:t>  −→</m:t>
                    </m:r>
                    <m:r>
                      <a:rPr lang="en-US" altLang="ko-KR" sz="1400" i="1">
                        <a:latin typeface="Cambria Math"/>
                      </a:rPr>
                      <m:t>𝑛𝑜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𝑖𝑛𝑓𝑜𝑟𝑚𝑎𝑡𝑖𝑜𝑛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𝑜𝑓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/>
                      <m:t>"</m:t>
                    </m:r>
                    <m:r>
                      <m:rPr>
                        <m:nor/>
                      </m:rPr>
                      <a:rPr lang="en-US" altLang="ko-KR" sz="1400"/>
                      <m:t>u</m:t>
                    </m:r>
                    <m:r>
                      <a:rPr lang="en-US" altLang="ko-KR" sz="1400" i="1" smtClean="0">
                        <a:latin typeface="Cambria Math"/>
                      </a:rPr>
                      <m:t>“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- By </a:t>
                </a:r>
                <a:r>
                  <a:rPr lang="en-US" altLang="ko-KR" sz="1400" dirty="0" err="1" smtClean="0"/>
                  <a:t>Pontryagin’s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law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1+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≤1+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λ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𝐵𝑢</m:t>
                    </m:r>
                  </m:oMath>
                </a14:m>
                <a:endParaRPr lang="ko-KR" altLang="ko-KR" sz="1400" dirty="0"/>
              </a:p>
              <a:p>
                <a:pPr lvl="0"/>
                <a:endParaRPr lang="en-US" altLang="ko-KR" sz="1400" dirty="0" smtClean="0"/>
              </a:p>
              <a:p>
                <a:pPr lvl="0"/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u</m:t>
                    </m:r>
                    <m:r>
                      <a:rPr lang="en-US" altLang="ko-KR" sz="1400">
                        <a:latin typeface="Cambria Math"/>
                      </a:rPr>
                      <m:t> ∈ 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R</m:t>
                    </m:r>
                  </m:oMath>
                </a14:m>
                <a:r>
                  <a:rPr lang="en-US" altLang="ko-KR" sz="1400" dirty="0"/>
                  <a:t> a scalar case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 ≤ 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𝜆</m:t>
                      </m:r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     ∀ 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endParaRPr lang="en-US" altLang="ko-KR" sz="1400" dirty="0" smtClean="0"/>
              </a:p>
              <a:p>
                <a:pPr lvl="0"/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1400" i="1">
                        <a:latin typeface="Cambria Math"/>
                      </a:rPr>
                      <m:t>&gt;0−→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 = −1</m:t>
                    </m:r>
                  </m:oMath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And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1400" i="1">
                        <a:latin typeface="Cambria Math"/>
                      </a:rPr>
                      <m:t>&lt;0−→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 = 1</m:t>
                    </m:r>
                  </m:oMath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 = −</m:t>
                    </m:r>
                    <m:r>
                      <a:rPr lang="en-US" altLang="ko-KR" sz="1400" i="1">
                        <a:latin typeface="Cambria Math"/>
                      </a:rPr>
                      <m:t>𝑠𝑔𝑛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                                                            (5.2−14)</m:t>
                    </m:r>
                  </m:oMath>
                </a14:m>
                <a:r>
                  <a:rPr lang="en-US" altLang="ko-KR" sz="1400" dirty="0" smtClean="0"/>
                  <a:t>                </a:t>
                </a:r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5560689"/>
              </a:xfrm>
              <a:prstGeom prst="rect">
                <a:avLst/>
              </a:prstGeom>
              <a:blipFill rotWithShape="1">
                <a:blip r:embed="rId3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9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62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/>
                  <a:t>Ex. 5.2-3 Bang-bang Control of </a:t>
                </a:r>
                <a:r>
                  <a:rPr lang="en-US" altLang="ko-KR" sz="1400" dirty="0" smtClean="0"/>
                  <a:t>systems</a:t>
                </a:r>
              </a:p>
              <a:p>
                <a:pPr lvl="0"/>
                <a:endParaRPr lang="en-US" altLang="ko-KR" sz="1400" dirty="0"/>
              </a:p>
              <a:p>
                <a:pPr lvl="0"/>
                <a:r>
                  <a:rPr lang="en-US" altLang="ko-KR" sz="1400" dirty="0" smtClean="0"/>
                  <a:t>1. Problem 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1 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Find the control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y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altLang="ko-KR" sz="140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𝑣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400" i="1">
                        <a:latin typeface="Cambria Math"/>
                      </a:rPr>
                      <m:t>  −→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0.0 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 ∀ </m:t>
                    </m:r>
                    <m:r>
                      <a:rPr lang="en-US" altLang="ko-KR" sz="1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, </m:t>
                    </m:r>
                    <m:r>
                      <a:rPr lang="en-US" altLang="ko-KR" sz="14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in minimum </a:t>
                </a:r>
                <a:r>
                  <a:rPr lang="en-US" altLang="ko-KR" sz="1400" dirty="0"/>
                  <a:t>time</a:t>
                </a:r>
                <a:endParaRPr lang="ko-KR" altLang="ko-KR" sz="1400" dirty="0"/>
              </a:p>
              <a:p>
                <a:pPr lvl="0"/>
                <a:endParaRPr lang="en-US" altLang="ko-KR" sz="1400" dirty="0" smtClean="0"/>
              </a:p>
              <a:p>
                <a:pPr lvl="0"/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2. Hamiltonian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=1+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3. Necessary </a:t>
                </a:r>
                <a:r>
                  <a:rPr lang="en-US" altLang="ko-KR" sz="1400" dirty="0"/>
                  <a:t>conditions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 4. The </a:t>
                </a:r>
                <a:r>
                  <a:rPr lang="en-US" altLang="ko-KR" sz="1400" dirty="0" err="1" smtClean="0"/>
                  <a:t>transcersality</a:t>
                </a:r>
                <a:r>
                  <a:rPr lang="en-US" altLang="ko-KR" sz="1400" dirty="0" smtClean="0"/>
                  <a:t> condition</a:t>
                </a:r>
              </a:p>
              <a:p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=1+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=1+ 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∵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627036"/>
              </a:xfrm>
              <a:prstGeom prst="rect">
                <a:avLst/>
              </a:prstGeom>
              <a:blipFill rotWithShape="1">
                <a:blip r:embed="rId3"/>
                <a:stretch>
                  <a:fillRect l="-143" t="-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1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960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Continue,,,</a:t>
                </a:r>
              </a:p>
              <a:p>
                <a:pPr lvl="0"/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  <m:r>
                        <a:rPr lang="en-US" altLang="ko-KR" sz="1400" b="0" i="0" smtClean="0">
                          <a:latin typeface="Cambria Math"/>
                        </a:rPr>
                        <m:t> −→ 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 −→ 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𝑙𝑖𝑛𝑒𝑎𝑟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𝑖𝑛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𝑡𝑖𝑚𝑒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=1+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=1+ 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∵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pPr lvl="0"/>
                <a:r>
                  <a:rPr lang="en-US" altLang="ko-KR" sz="1400" dirty="0"/>
                  <a:t>Application by </a:t>
                </a:r>
                <a:r>
                  <a:rPr lang="en-US" altLang="ko-KR" sz="1400" dirty="0" err="1"/>
                  <a:t>Pontryagin’s</a:t>
                </a:r>
                <a:r>
                  <a:rPr lang="en-US" altLang="ko-KR" sz="1400" dirty="0"/>
                  <a:t> </a:t>
                </a:r>
                <a:endParaRPr lang="en-US" altLang="ko-KR" sz="1400" dirty="0" smtClean="0"/>
              </a:p>
              <a:p>
                <a:pPr lvl="0"/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1+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≤ 1+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</a:p>
              <a:p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≤ </m:t>
                      </m:r>
                      <m:sSubSup>
                        <m:sSub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And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≤1</m:t>
                    </m:r>
                  </m:oMath>
                </a14:m>
                <a:endParaRPr lang="en-US" altLang="ko-KR" sz="1400" dirty="0"/>
              </a:p>
              <a:p>
                <a:endParaRPr lang="ko-KR" altLang="ko-KR" sz="14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r>
                        <a:rPr lang="en-US" altLang="ko-KR" sz="1400" i="1">
                          <a:latin typeface="Cambria Math"/>
                        </a:rPr>
                        <m:t>𝑠𝑔𝑛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𝑆𝑖𝑛𝑐𝑒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𝑖𝑠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𝑙𝑖𝑛𝑒𝑎𝑟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; </m:t>
                      </m:r>
                    </m:oMath>
                  </m:oMathPara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lvl="0"/>
                <a:endParaRPr lang="en-US" altLang="ko-KR" sz="1400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𝑠𝑔𝑛</m:t>
                    </m:r>
                    <m:r>
                      <a:rPr lang="en-US" altLang="ko-KR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400" dirty="0" smtClean="0"/>
                  <a:t>)  =sign {(+), (-) , (+ to -), (- to +)} 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={−1, +1, −1 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+1, +1 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 −1}</m:t>
                    </m:r>
                  </m:oMath>
                </a14:m>
                <a:endParaRPr lang="ko-KR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960076"/>
              </a:xfrm>
              <a:prstGeom prst="rect">
                <a:avLst/>
              </a:prstGeom>
              <a:blipFill rotWithShape="1">
                <a:blip r:embed="rId3"/>
                <a:stretch>
                  <a:fillRect l="-143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6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130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5. Application </a:t>
                </a:r>
                <a:r>
                  <a:rPr lang="en-US" altLang="ko-KR" sz="1400" dirty="0"/>
                  <a:t>to phase plane rather than solving the necessary </a:t>
                </a:r>
                <a:r>
                  <a:rPr lang="en-US" altLang="ko-KR" sz="1400" dirty="0" smtClean="0"/>
                  <a:t>conditions</a:t>
                </a:r>
              </a:p>
              <a:p>
                <a:pPr lvl="0"/>
                <a:endParaRPr lang="ko-KR" altLang="ko-KR" sz="1400" dirty="0"/>
              </a:p>
              <a:p>
                <a:r>
                  <a:rPr lang="en-US" altLang="ko-KR" sz="1400" dirty="0" smtClean="0"/>
                  <a:t> 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= +1 </m:t>
                    </m:r>
                    <m:r>
                      <a:rPr lang="en-US" altLang="ko-KR" sz="1400" i="1">
                        <a:latin typeface="Cambria Math"/>
                      </a:rPr>
                      <m:t>𝑜𝑟</m:t>
                    </m:r>
                    <m:r>
                      <a:rPr lang="en-US" altLang="ko-KR" sz="1400" i="1">
                        <a:latin typeface="Cambria Math"/>
                      </a:rPr>
                      <m:t>−1 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𝑢𝑡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𝑡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deleting “t” ,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this is a family of parabola trajectories through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sz="140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sz="140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endParaRPr lang="ko-KR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130618"/>
              </a:xfrm>
              <a:prstGeom prst="rect">
                <a:avLst/>
              </a:prstGeom>
              <a:blipFill rotWithShape="1">
                <a:blip r:embed="rId3"/>
                <a:stretch>
                  <a:fillRect l="-143" t="-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3212976"/>
            <a:ext cx="3744416" cy="255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2879"/>
            <a:ext cx="3791754" cy="247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7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130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5. Application </a:t>
                </a:r>
                <a:r>
                  <a:rPr lang="en-US" altLang="ko-KR" sz="1400" dirty="0"/>
                  <a:t>to phase plane rather than solving the necessary </a:t>
                </a:r>
                <a:r>
                  <a:rPr lang="en-US" altLang="ko-KR" sz="1400" dirty="0" smtClean="0"/>
                  <a:t>conditions</a:t>
                </a:r>
              </a:p>
              <a:p>
                <a:pPr lvl="0"/>
                <a:endParaRPr lang="ko-KR" altLang="ko-KR" sz="1400" dirty="0"/>
              </a:p>
              <a:p>
                <a:r>
                  <a:rPr lang="en-US" altLang="ko-KR" sz="1400" dirty="0" smtClean="0"/>
                  <a:t> 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u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= +1 </m:t>
                    </m:r>
                    <m:r>
                      <a:rPr lang="en-US" altLang="ko-KR" sz="1400" i="1">
                        <a:latin typeface="Cambria Math"/>
                      </a:rPr>
                      <m:t>𝑜𝑟</m:t>
                    </m:r>
                    <m:r>
                      <a:rPr lang="en-US" altLang="ko-KR" sz="1400" i="1">
                        <a:latin typeface="Cambria Math"/>
                      </a:rPr>
                      <m:t>−1 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𝑢𝑡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𝑡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deleting “t” ,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u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this is a family of parabola trajectories through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sz="140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sz="1400">
                        <a:latin typeface="Cambria Math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endParaRPr lang="ko-KR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130618"/>
              </a:xfrm>
              <a:prstGeom prst="rect">
                <a:avLst/>
              </a:prstGeom>
              <a:blipFill rotWithShape="1">
                <a:blip r:embed="rId3"/>
                <a:stretch>
                  <a:fillRect l="-143" t="-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4" y="3212976"/>
            <a:ext cx="3744416" cy="255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92879"/>
            <a:ext cx="3791754" cy="247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0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118647" cy="435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2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Constrained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230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/>
                  <a:t>Constrained minimum-energy problems</a:t>
                </a:r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1. Problem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𝐴𝑥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𝐵𝑢</m:t>
                      </m:r>
                      <m:r>
                        <a:rPr lang="en-US" altLang="ko-KR" sz="1400" i="1">
                          <a:latin typeface="Cambria Math"/>
                        </a:rPr>
                        <m:t>,      </m:t>
                      </m:r>
                      <m:r>
                        <a:rPr lang="en-US" altLang="ko-KR" sz="1400" i="1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with inequality constraint,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/>
                          </a:rPr>
                          <m:t>𝒖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(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𝒕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altLang="ko-KR" sz="1400" b="1" i="1">
                        <a:latin typeface="Cambria Math"/>
                      </a:rPr>
                      <m:t>≤</m:t>
                    </m:r>
                    <m:r>
                      <a:rPr lang="en-US" altLang="ko-KR" sz="1400" b="1" i="1">
                        <a:latin typeface="Cambria Math"/>
                      </a:rPr>
                      <m:t>𝟏</m:t>
                    </m:r>
                  </m:oMath>
                </a14:m>
                <a:endParaRPr lang="ko-KR" altLang="ko-KR" sz="1400" b="1" dirty="0"/>
              </a:p>
              <a:p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2. </a:t>
                </a:r>
                <a:r>
                  <a:rPr lang="en-US" altLang="ko-KR" sz="1400" dirty="0"/>
                  <a:t>Hamiltonian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𝑅𝑢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𝐴𝑥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i="1">
                          <a:latin typeface="Cambria Math"/>
                        </a:rPr>
                        <m:t>𝐵𝑢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ko-KR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2303323"/>
              </a:xfrm>
              <a:prstGeom prst="rect">
                <a:avLst/>
              </a:prstGeom>
              <a:blipFill rotWithShape="1">
                <a:blip r:embed="rId3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Constrained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74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Continue..</a:t>
                </a:r>
              </a:p>
              <a:p>
                <a:pPr lvl="0"/>
                <a:endParaRPr lang="en-US" altLang="ko-KR" sz="1400" dirty="0" smtClean="0"/>
              </a:p>
              <a:p>
                <a:pPr marL="285750" lvl="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/>
                  <a:t>Lemma :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𝑅𝑢</m:t>
                              </m:r>
                            </m:e>
                          </m:func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func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     </m:t>
                      </m:r>
                      <m:r>
                        <a:rPr lang="en-US" altLang="ko-KR" sz="1400" i="1">
                          <a:latin typeface="Cambria Math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ko-KR" altLang="ko-KR" sz="1400" dirty="0"/>
              </a:p>
              <a:p>
                <a:r>
                  <a:rPr lang="en-US" altLang="ko-KR" sz="1400" dirty="0"/>
                  <a:t> Proof : </a:t>
                </a:r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R</m:t>
                    </m:r>
                    <m:r>
                      <a:rPr lang="en-US" altLang="ko-KR" sz="1400">
                        <a:latin typeface="Cambria Math"/>
                      </a:rPr>
                      <m:t>&gt;0. ∃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M</m:t>
                    </m:r>
                    <m:r>
                      <a:rPr lang="en-US" altLang="ko-KR" sz="1400">
                        <a:latin typeface="Cambria Math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D</m:t>
                    </m:r>
                    <m:r>
                      <a:rPr lang="en-US" altLang="ko-KR" sz="140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s</m:t>
                    </m:r>
                    <m:r>
                      <a:rPr lang="en-US" altLang="ko-KR" sz="140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t</m:t>
                    </m:r>
                    <m:r>
                      <a:rPr lang="en-US" altLang="ko-KR" sz="1400">
                        <a:latin typeface="Cambria Math"/>
                      </a:rPr>
                      <m:t>. 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D</m:t>
                    </m:r>
                    <m:r>
                      <a:rPr lang="en-US" altLang="ko-KR" sz="140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MRM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𝑀𝑅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 , </m:t>
                    </m:r>
                    <m:r>
                      <a:rPr lang="en-US" altLang="ko-KR" sz="1400" i="1">
                        <a:latin typeface="Cambria Math"/>
                      </a:rPr>
                      <m:t>𝐷</m:t>
                    </m:r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𝑑𝑖𝑎𝑔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pPr/>
                <a:r>
                  <a:rPr lang="en-US" altLang="ko-KR" sz="1400" dirty="0" smtClean="0"/>
                  <a:t>Hence</a:t>
                </a:r>
                <a:r>
                  <a:rPr lang="en-US" altLang="ko-KR" sz="1400" dirty="0"/>
                  <a:t/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𝑅𝑢</m:t>
                      </m:r>
                      <m:r>
                        <a:rPr lang="en-US" altLang="ko-KR" sz="1400" i="1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𝐷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𝑀𝑢</m:t>
                      </m:r>
                      <m:r>
                        <a:rPr lang="en-US" altLang="ko-KR" sz="1400" i="1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𝑀𝑢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𝐷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𝑀𝑢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𝑖𝑖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 which implies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𝑅𝑢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ko-KR" sz="1400" i="1">
                              <a:latin typeface="Cambria Math"/>
                            </a:rPr>
                            <m:t>=</m:t>
                          </m:r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𝑣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  ∵  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𝑖𝑖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&gt;0 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:r>
                  <a:rPr lang="en-US" altLang="ko-KR" sz="1400" dirty="0"/>
                  <a:t>Now</a:t>
                </a:r>
                <a:br>
                  <a:rPr lang="en-US" altLang="ko-KR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𝑣</m:t>
                      </m:r>
                      <m:r>
                        <a:rPr lang="en-US" altLang="ko-KR" sz="1400" i="1">
                          <a:latin typeface="Cambria Math"/>
                        </a:rPr>
                        <m:t> =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𝑀𝑢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𝑀𝑢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𝑀𝑢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Therefore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𝑅𝑢</m:t>
                              </m:r>
                            </m:e>
                          </m:func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</m:func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endParaRPr lang="en-US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748736"/>
              </a:xfrm>
              <a:prstGeom prst="rect">
                <a:avLst/>
              </a:prstGeom>
              <a:blipFill rotWithShape="1">
                <a:blip r:embed="rId3"/>
                <a:stretch>
                  <a:fillRect l="-143" t="-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9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Constrained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5221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Continue..</a:t>
                </a:r>
              </a:p>
              <a:p>
                <a:pPr lvl="0"/>
                <a:endParaRPr lang="en-US" altLang="ko-KR" sz="1400" dirty="0" smtClean="0"/>
              </a:p>
              <a:p>
                <a:pPr lvl="0"/>
                <a:r>
                  <a:rPr lang="en-US" altLang="ko-KR" sz="1400" dirty="0" smtClean="0"/>
                  <a:t>3) Optimal Controller </a:t>
                </a:r>
              </a:p>
              <a:p>
                <a:pPr lvl="0"/>
                <a:endParaRPr lang="en-US" altLang="ko-KR" sz="1400" dirty="0"/>
              </a:p>
              <a:p>
                <a:pPr lvl="0"/>
                <a:r>
                  <a:rPr lang="en-US" altLang="ko-KR" sz="1400" dirty="0" smtClean="0"/>
                  <a:t>  </a:t>
                </a:r>
                <a:r>
                  <a:rPr lang="en-US" altLang="ko-KR" sz="1400" dirty="0" err="1" smtClean="0"/>
                  <a:t>Pontryagin’s</a:t>
                </a:r>
                <a:r>
                  <a:rPr lang="en-US" altLang="ko-KR" sz="1400" dirty="0" smtClean="0"/>
                  <a:t> minimum Principle</a:t>
                </a:r>
              </a:p>
              <a:p>
                <a:pPr lvl="0"/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𝑅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4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𝑅𝑢</m:t>
                    </m:r>
                    <m:r>
                      <a:rPr lang="en-US" altLang="ko-KR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𝐵𝑢</m:t>
                    </m:r>
                    <m:r>
                      <a:rPr lang="en-US" altLang="ko-KR" sz="1400" i="1">
                        <a:latin typeface="Cambria Math"/>
                      </a:rPr>
                      <m:t>   , ∀</m:t>
                    </m:r>
                    <m:r>
                      <a:rPr lang="en-US" altLang="ko-KR" sz="1400" i="1">
                        <a:latin typeface="Cambria Math"/>
                      </a:rPr>
                      <m:t>𝑢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altLang="ko-KR" sz="1400" i="1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Ψ</m:t>
                    </m:r>
                    <m:r>
                      <a:rPr lang="en-US" altLang="ko-KR" sz="1400" i="1">
                        <a:latin typeface="Cambria Math"/>
                      </a:rPr>
                      <m:t>                       (5.2−38)</m:t>
                    </m:r>
                  </m:oMath>
                </a14:m>
                <a:endParaRPr lang="ko-KR" altLang="ko-KR" sz="1400" dirty="0"/>
              </a:p>
              <a:p>
                <a:pPr lvl="0"/>
                <a:endParaRPr lang="en-US" altLang="ko-KR" sz="1400" dirty="0" smtClean="0"/>
              </a:p>
              <a:p>
                <a:r>
                  <a:rPr lang="en-US" altLang="ko-KR" sz="1400" dirty="0" smtClean="0"/>
                  <a:t> Adding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𝐵</m:t>
                    </m:r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𝜆</m:t>
                    </m:r>
                    <m:r>
                      <a:rPr lang="en-US" altLang="ko-KR" sz="1400" i="1">
                        <a:latin typeface="Cambria Math"/>
                      </a:rPr>
                      <m:t>, </m:t>
                    </m:r>
                  </m:oMath>
                </a14:m>
                <a:r>
                  <a:rPr lang="en-US" altLang="ko-KR" sz="1400" dirty="0" smtClean="0"/>
                  <a:t>(5.2-38) is </a:t>
                </a:r>
                <a:endParaRPr lang="ko-KR" altLang="ko-KR" sz="1400" dirty="0"/>
              </a:p>
              <a:p>
                <a:pPr lvl="0"/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𝑅𝑢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𝐵𝑢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𝐵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𝜆</m:t>
                      </m:r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 ≡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i="1">
                          <a:latin typeface="Cambria Math"/>
                        </a:rPr>
                        <m:t>𝑅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𝑤</m:t>
                      </m:r>
                      <m:r>
                        <a:rPr lang="en-US" altLang="ko-KR" sz="1400" i="1">
                          <a:latin typeface="Cambria Math"/>
                        </a:rPr>
                        <m:t>      (5.2−39)  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endParaRPr lang="en-US" altLang="ko-KR" sz="1400" dirty="0"/>
              </a:p>
              <a:p>
                <a:r>
                  <a:rPr lang="en-US" altLang="ko-KR" sz="1400" dirty="0" smtClean="0"/>
                  <a:t> From </a:t>
                </a:r>
                <a:r>
                  <a:rPr lang="en-US" altLang="ko-KR" sz="1400" dirty="0"/>
                  <a:t>the Lemma,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𝑅𝑢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𝐴𝑥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𝐵𝑢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arg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𝑅𝑤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5221238"/>
              </a:xfrm>
              <a:prstGeom prst="rect">
                <a:avLst/>
              </a:prstGeom>
              <a:blipFill rotWithShape="1">
                <a:blip r:embed="rId3"/>
                <a:stretch>
                  <a:fillRect l="-143" t="-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9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8496944" cy="3614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General Boundary Conditions :  </a:t>
                </a:r>
                <a:r>
                  <a:rPr lang="en-US" altLang="ko-KR" sz="1400" dirty="0" err="1" smtClean="0"/>
                  <a:t>Transversality</a:t>
                </a:r>
                <a:r>
                  <a:rPr lang="en-US" altLang="ko-KR" sz="1400" dirty="0" smtClean="0"/>
                  <a:t> conditions</a:t>
                </a:r>
              </a:p>
              <a:p>
                <a:r>
                  <a:rPr lang="en-US" altLang="ko-KR" sz="1400" dirty="0" smtClean="0"/>
                  <a:t>                              </a:t>
                </a:r>
              </a:p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𝛟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𝐱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𝝂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 </m:t>
                      </m:r>
                      <m:r>
                        <a:rPr lang="en-US" altLang="ko-KR" sz="1400" b="1" i="1">
                          <a:latin typeface="Cambria Math"/>
                        </a:rPr>
                        <m:t>𝒅𝒙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𝑯</m:t>
                          </m:r>
                        </m:e>
                      </m:d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𝒅𝑻</m:t>
                      </m:r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latin typeface="Cambria Math"/>
                        </a:rPr>
                        <m:t>𝟎</m:t>
                      </m:r>
                      <m:r>
                        <a:rPr lang="en-US" altLang="ko-KR" sz="1400" i="1">
                          <a:latin typeface="Cambria Math"/>
                        </a:rPr>
                        <m:t>        (5.1−1) 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400" dirty="0" smtClean="0"/>
                  <a:t>  - Final </a:t>
                </a:r>
                <a:r>
                  <a:rPr lang="en-US" altLang="ko-KR" sz="1400" dirty="0"/>
                  <a:t>state fixed but final time free</a:t>
                </a:r>
                <a:endParaRPr lang="ko-KR" altLang="ko-KR" sz="1400" dirty="0"/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400" dirty="0" smtClean="0"/>
                  <a:t>  - Final </a:t>
                </a:r>
                <a:r>
                  <a:rPr lang="en-US" altLang="ko-KR" sz="1400" dirty="0"/>
                  <a:t>state and time are free and independent </a:t>
                </a:r>
                <a:endParaRPr lang="ko-KR" altLang="ko-KR" sz="1400" dirty="0"/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400" dirty="0" smtClean="0"/>
                  <a:t>  - Final </a:t>
                </a:r>
                <a:r>
                  <a:rPr lang="en-US" altLang="ko-KR" sz="1400" dirty="0"/>
                  <a:t>time and final sate are free but dependent as </a:t>
                </a:r>
                <a:endParaRPr lang="ko-KR" altLang="ko-KR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  , </m:t>
                      </m:r>
                      <m:r>
                        <a:rPr lang="en-US" altLang="ko-KR" sz="1400" i="1">
                          <a:latin typeface="Cambria Math"/>
                        </a:rPr>
                        <m:t>𝑇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𝑖𝑠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𝑓𝑟𝑒𝑒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endParaRPr lang="ko-KR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496944" cy="3614131"/>
              </a:xfrm>
              <a:prstGeom prst="rect">
                <a:avLst/>
              </a:prstGeom>
              <a:blipFill rotWithShape="1">
                <a:blip r:embed="rId2"/>
                <a:stretch>
                  <a:fillRect l="-72" t="-1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Constrained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369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1400" dirty="0" smtClean="0"/>
                  <a:t>Continue..</a:t>
                </a:r>
              </a:p>
              <a:p>
                <a:pPr lvl="0"/>
                <a:endParaRPr lang="en-US" altLang="ko-KR" sz="1400" dirty="0" smtClean="0"/>
              </a:p>
              <a:p>
                <a:r>
                  <a:rPr lang="en-US" altLang="ko-KR" sz="1400" dirty="0" smtClean="0"/>
                  <a:t> From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ko-KR" altLang="ko-K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ko-KR" altLang="ko-K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b="1" dirty="0" smtClean="0"/>
                  <a:t>The optimal controller is </a:t>
                </a:r>
              </a:p>
              <a:p>
                <a:endParaRPr lang="ko-KR" altLang="ko-KR" sz="1400" dirty="0"/>
              </a:p>
              <a:p>
                <a:r>
                  <a:rPr lang="en-US" altLang="ko-KR" sz="1400" dirty="0" smtClean="0"/>
                  <a:t> 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≤1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>
                          <a:latin typeface="Cambria Math"/>
                        </a:rPr>
                        <m:t>= 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400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λ</m:t>
                      </m:r>
                      <m:r>
                        <a:rPr lang="en-US" altLang="ko-KR" sz="14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𝜆</m:t>
                    </m:r>
                    <m:r>
                      <a:rPr lang="en-US" altLang="ko-KR" sz="1400" i="1">
                        <a:latin typeface="Cambria Math"/>
                      </a:rPr>
                      <m:t>&gt;1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>
                          <a:latin typeface="Cambria Math"/>
                        </a:rPr>
                        <m:t>= </m:t>
                      </m:r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r>
                        <a:rPr lang="en-US" altLang="ko-KR" sz="140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 smtClean="0"/>
                  <a:t>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−</m:t>
                        </m:r>
                        <m:r>
                          <a:rPr lang="en-US" altLang="ko-KR" sz="1400"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400" i="1">
                        <a:latin typeface="Cambria Math"/>
                      </a:rPr>
                      <m:t>𝜆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en-US" altLang="ko-KR" sz="1400">
                        <a:latin typeface="Cambria Math"/>
                      </a:rPr>
                      <m:t>&lt; </m:t>
                    </m:r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r>
                      <a:rPr lang="en-US" altLang="ko-KR" sz="1400">
                        <a:latin typeface="Cambria Math"/>
                      </a:rPr>
                      <m:t>1 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ko-KR" sz="1400">
                          <a:latin typeface="Cambria Math"/>
                        </a:rPr>
                        <m:t>= 1</m:t>
                      </m:r>
                    </m:oMath>
                  </m:oMathPara>
                </a14:m>
                <a:endParaRPr lang="ko-KR" altLang="ko-KR" sz="1400" dirty="0"/>
              </a:p>
              <a:p>
                <a:pPr lvl="0"/>
                <a:r>
                  <a:rPr lang="en-US" altLang="ko-KR" sz="1400" dirty="0"/>
                  <a:t>To get the optimal controller,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altLang="ko-KR" sz="1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400" dirty="0"/>
                  <a:t> should be calculated as in the previous chapter.</a:t>
                </a:r>
                <a:endParaRPr lang="ko-KR" altLang="ko-KR" sz="1400" dirty="0"/>
              </a:p>
              <a:p>
                <a:pPr lvl="0"/>
                <a:r>
                  <a:rPr lang="ko-KR" altLang="ko-KR" sz="1400" dirty="0"/>
                  <a:t/>
                </a:r>
                <a:br>
                  <a:rPr lang="ko-KR" altLang="ko-KR" sz="1400" dirty="0"/>
                </a:br>
                <a:endParaRPr lang="en-US" altLang="ko-KR" sz="140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3699667"/>
              </a:xfrm>
              <a:prstGeom prst="rect">
                <a:avLst/>
              </a:prstGeom>
              <a:blipFill rotWithShape="1">
                <a:blip r:embed="rId3"/>
                <a:stretch>
                  <a:fillRect l="-143"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8496944" cy="540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sz="1400" dirty="0" err="1" smtClean="0">
                    <a:latin typeface="Cambria Math"/>
                  </a:rPr>
                  <a:t>Transversality</a:t>
                </a:r>
                <a:r>
                  <a:rPr lang="en-US" altLang="ko-KR" sz="1400" dirty="0" smtClean="0">
                    <a:latin typeface="Cambria Math"/>
                  </a:rPr>
                  <a:t>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𝛟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𝐱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𝝂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 </m:t>
                      </m:r>
                      <m:r>
                        <a:rPr lang="en-US" altLang="ko-KR" sz="1400" b="1" i="1">
                          <a:latin typeface="Cambria Math"/>
                        </a:rPr>
                        <m:t>𝒅𝒙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𝑯</m:t>
                          </m:r>
                        </m:e>
                      </m:d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𝒅𝑻</m:t>
                      </m:r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latin typeface="Cambria Math"/>
                        </a:rPr>
                        <m:t>𝟎</m:t>
                      </m:r>
                      <m:r>
                        <a:rPr lang="en-US" altLang="ko-KR" sz="1400" i="1">
                          <a:latin typeface="Cambria Math"/>
                        </a:rPr>
                        <m:t>        (5.1−1) 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pPr marL="342900" indent="-342900">
                  <a:buAutoNum type="arabicParenR"/>
                </a:pPr>
                <a:r>
                  <a:rPr lang="en-US" altLang="ko-KR" sz="1400" dirty="0" smtClean="0"/>
                  <a:t>Final </a:t>
                </a:r>
                <a:r>
                  <a:rPr lang="en-US" altLang="ko-KR" sz="1400" dirty="0"/>
                  <a:t>state fixed but final time </a:t>
                </a:r>
                <a:r>
                  <a:rPr lang="en-US" altLang="ko-KR" sz="1400" dirty="0" smtClean="0"/>
                  <a:t>free</a:t>
                </a:r>
              </a:p>
              <a:p>
                <a:pPr marL="342900" indent="-342900">
                  <a:buAutoNum type="arabicParenR"/>
                </a:pPr>
                <a:endParaRPr lang="en-US" altLang="ko-KR" sz="1400" dirty="0"/>
              </a:p>
              <a:p>
                <a:r>
                  <a:rPr lang="en-US" altLang="ko-KR" sz="1400" b="1" dirty="0" smtClean="0"/>
                  <a:t>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400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en-US" altLang="ko-KR" sz="1400" b="1" i="1" smtClean="0">
                            <a:latin typeface="Cambria Math"/>
                          </a:rPr>
                          <m:t>𝝂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+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𝑯</m:t>
                        </m:r>
                      </m:e>
                    </m:d>
                    <m:sSub>
                      <m:sSub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=0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2)  </a:t>
                </a:r>
                <a:r>
                  <a:rPr lang="en-US" altLang="ko-KR" sz="1400" dirty="0"/>
                  <a:t>Final state and time are free and independent 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/>
                </a:r>
                <a:br>
                  <a:rPr lang="en-US" altLang="ko-KR" sz="1400" dirty="0"/>
                </a:br>
                <a:r>
                  <a:rPr lang="en-US" altLang="ko-KR" sz="1400" dirty="0" smtClean="0"/>
                  <a:t>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latin typeface="Cambria Math"/>
                                  </a:rPr>
                                  <m:t>𝛟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latin typeface="Cambria Math"/>
                                  </a:rPr>
                                  <m:t>𝐱</m:t>
                                </m:r>
                              </m:sub>
                            </m:sSub>
                            <m:r>
                              <a:rPr lang="en-US" altLang="ko-KR" sz="1400" b="1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ko-KR" altLang="ko-KR" sz="14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400" b="1" i="1">
                                    <a:latin typeface="Cambria Math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latin typeface="Cambria Math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en-US" altLang="ko-KR" sz="1400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</m:sSubSup>
                            <m:r>
                              <a:rPr lang="en-US" altLang="ko-KR" sz="1400" b="1" i="1">
                                <a:latin typeface="Cambria Math"/>
                              </a:rPr>
                              <m:t>𝝂</m:t>
                            </m:r>
                            <m:r>
                              <a:rPr lang="en-US" altLang="ko-KR" sz="1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400" b="1" i="1">
                                <a:latin typeface="Cambria Math"/>
                              </a:rPr>
                              <m:t>𝝀</m:t>
                            </m:r>
                          </m:e>
                        </m:d>
                      </m:e>
                      <m:sup>
                        <m:r>
                          <a:rPr lang="en-US" altLang="ko-KR" sz="1400" b="1" i="1">
                            <a:latin typeface="Cambria Math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𝑻</m:t>
                        </m:r>
                      </m:sub>
                    </m:sSub>
                    <m:r>
                      <a:rPr lang="en-US" altLang="ko-KR" sz="1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b="1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4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400" b="1" i="1">
                                <a:latin typeface="Cambria Math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ko-KR" sz="1400" b="1" i="1">
                                <a:latin typeface="Cambria Math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ko-KR" sz="1400" b="1" i="1">
                                <a:latin typeface="Cambria Math"/>
                              </a:rPr>
                              <m:t>𝑻</m:t>
                            </m:r>
                          </m:sup>
                        </m:sSubSup>
                        <m:r>
                          <a:rPr lang="en-US" altLang="ko-KR" sz="1400" b="1" i="1">
                            <a:latin typeface="Cambria Math"/>
                          </a:rPr>
                          <m:t>𝝂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+</m:t>
                        </m:r>
                        <m:r>
                          <a:rPr lang="en-US" altLang="ko-KR" sz="1400" b="1" i="1">
                            <a:latin typeface="Cambria Math"/>
                          </a:rPr>
                          <m:t>𝑯</m:t>
                        </m:r>
                      </m:e>
                    </m:d>
                    <m:sSub>
                      <m:sSubPr>
                        <m:ctrlPr>
                          <a:rPr lang="ko-KR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𝑻</m:t>
                        </m:r>
                      </m:sub>
                    </m:sSub>
                    <m:r>
                      <a:rPr lang="en-US" altLang="ko-KR" sz="1400" b="1" i="1">
                        <a:latin typeface="Cambria Math"/>
                      </a:rPr>
                      <m:t>=</m:t>
                    </m:r>
                    <m:r>
                      <a:rPr lang="en-US" altLang="ko-KR" sz="1400" b="1" i="1">
                        <a:latin typeface="Cambria Math"/>
                      </a:rPr>
                      <m:t>𝟎</m:t>
                    </m:r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 lvl="0"/>
                <a:r>
                  <a:rPr lang="en-US" altLang="ko-KR" sz="1400" dirty="0" smtClean="0"/>
                  <a:t>3) </a:t>
                </a:r>
                <a:r>
                  <a:rPr lang="en-US" altLang="ko-KR" sz="1400" dirty="0"/>
                  <a:t>Final time and final sate are free but dependent as </a:t>
                </a:r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the </a:t>
                </a:r>
                <a:r>
                  <a:rPr lang="en-US" altLang="ko-KR" sz="1400" dirty="0"/>
                  <a:t>final state and time are dependent,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dx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𝑑𝑝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𝑑𝑇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dT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Hence (5.1-1) becomes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𝑑𝑝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𝑑𝑇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𝑑𝑇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𝑑𝑇</m:t>
                      </m:r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dT</m:t>
                    </m:r>
                    <m:r>
                      <a:rPr lang="en-US" altLang="ko-KR" sz="1400">
                        <a:latin typeface="Cambria Math"/>
                      </a:rPr>
                      <m:t>≠0, </m:t>
                    </m:r>
                  </m:oMath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𝑑𝑝</m:t>
                          </m:r>
                          <m:d>
                            <m:d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𝑑𝑇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𝑑𝑇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𝐻</m:t>
                          </m:r>
                        </m:e>
                      </m:d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=0                            (5.1−12)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496944" cy="5401800"/>
              </a:xfrm>
              <a:prstGeom prst="rect">
                <a:avLst/>
              </a:prstGeom>
              <a:blipFill rotWithShape="1">
                <a:blip r:embed="rId2"/>
                <a:stretch>
                  <a:fillRect l="-287"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2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8496944" cy="3071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Final Time free</a:t>
                </a:r>
              </a:p>
              <a:p>
                <a:r>
                  <a:rPr lang="en-US" altLang="ko-KR" sz="1400" dirty="0" smtClean="0"/>
                  <a:t>                              Index :    </a:t>
                </a:r>
                <a14:m>
                  <m:oMath xmlns:m="http://schemas.openxmlformats.org/officeDocument/2006/math">
                    <m:r>
                      <a:rPr lang="ko-KR" altLang="ko-KR" sz="1400" i="1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sz="14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400" i="1">
                            <a:latin typeface="Cambria Math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</m:e>
                    </m:nary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                                  </a:t>
                </a:r>
                <a:r>
                  <a:rPr lang="en-US" altLang="ko-KR" sz="1400" dirty="0" err="1"/>
                  <a:t>s</a:t>
                </a:r>
                <a:r>
                  <a:rPr lang="en-US" altLang="ko-KR" sz="1400" dirty="0" smtClean="0"/>
                  <a:t>.t.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/>
                      </a:rPr>
                      <m:t> </m:t>
                    </m:r>
                    <m:acc>
                      <m:accPr>
                        <m:chr m:val="̇"/>
                        <m:ctrlPr>
                          <a:rPr lang="ko-KR" altLang="ko-K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400" i="1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altLang="ko-KR" sz="1400" dirty="0" smtClean="0"/>
                  <a:t>(x,u,t)</a:t>
                </a:r>
              </a:p>
              <a:p>
                <a:r>
                  <a:rPr lang="en-US" altLang="ko-KR" sz="1400" dirty="0" smtClean="0"/>
                  <a:t> 1. Hamiltonian </a:t>
                </a: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=1+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𝜆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2. Boundary conditions</a:t>
                </a:r>
              </a:p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𝛟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𝐱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ko-KR" altLang="ko-KR" sz="1400" b="1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𝝂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 </m:t>
                      </m:r>
                      <m:r>
                        <a:rPr lang="en-US" altLang="ko-KR" sz="1400" b="1" i="1">
                          <a:latin typeface="Cambria Math"/>
                        </a:rPr>
                        <m:t>𝒅𝒙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n-US" altLang="ko-KR" sz="1400" b="1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4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1" i="1">
                                  <a:latin typeface="Cambria Math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altLang="ko-KR" sz="1400" b="1" i="1">
                                  <a:latin typeface="Cambria Math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altLang="ko-KR" sz="1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1400" b="1" i="1">
                              <a:latin typeface="Cambria Math"/>
                            </a:rPr>
                            <m:t>𝑯</m:t>
                          </m:r>
                        </m:e>
                      </m:d>
                      <m:sSub>
                        <m:sSubPr>
                          <m:ctrlPr>
                            <a:rPr lang="ko-KR" altLang="ko-KR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/>
                            </a:rPr>
                            <m:t>𝑻</m:t>
                          </m:r>
                        </m:sub>
                      </m:sSub>
                      <m:r>
                        <a:rPr lang="en-US" altLang="ko-KR" sz="1400" b="1" i="1">
                          <a:latin typeface="Cambria Math"/>
                        </a:rPr>
                        <m:t>𝒅𝑻</m:t>
                      </m:r>
                      <m:r>
                        <a:rPr lang="en-US" altLang="ko-KR" sz="1400" b="1" i="1">
                          <a:latin typeface="Cambria Math"/>
                        </a:rPr>
                        <m:t>=</m:t>
                      </m:r>
                      <m:r>
                        <a:rPr lang="en-US" altLang="ko-KR" sz="1400" b="1" i="1">
                          <a:latin typeface="Cambria Math"/>
                        </a:rPr>
                        <m:t>𝟎</m:t>
                      </m:r>
                      <m:r>
                        <a:rPr lang="en-US" altLang="ko-KR" sz="1400" i="1">
                          <a:latin typeface="Cambria Math"/>
                        </a:rPr>
                        <m:t>        (5.1−1) 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en-US" altLang="ko-KR" sz="1400" dirty="0"/>
              </a:p>
              <a:p>
                <a:endParaRPr lang="ko-KR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496944" cy="3071546"/>
              </a:xfrm>
              <a:prstGeom prst="rect">
                <a:avLst/>
              </a:prstGeom>
              <a:blipFill rotWithShape="1">
                <a:blip r:embed="rId2"/>
                <a:stretch>
                  <a:fillRect l="-72" t="-4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5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124744"/>
                <a:ext cx="8496944" cy="540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Ex.5.12 </a:t>
                </a:r>
                <a:r>
                  <a:rPr lang="en-US" altLang="ko-KR" sz="1400" dirty="0" err="1" smtClean="0"/>
                  <a:t>Zermelo’s</a:t>
                </a:r>
                <a:r>
                  <a:rPr lang="en-US" altLang="ko-KR" sz="1400" dirty="0" smtClean="0"/>
                  <a:t> problem (fixed state free final time)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r>
                  <a:rPr lang="en-US" altLang="ko-KR" sz="1400" dirty="0" smtClean="0"/>
                  <a:t> 1. problem :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-  a UAV flying in a horizontal plane 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𝑉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1400" b="0" dirty="0" smtClean="0"/>
              </a:p>
              <a:p>
                <a:r>
                  <a:rPr lang="en-US" altLang="ko-KR" sz="1400" dirty="0" smtClean="0"/>
                  <a:t>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r>
                      <a:rPr lang="en-US" altLang="ko-KR" sz="1400" b="0" i="1" smtClean="0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𝑢</m:t>
                        </m:r>
                      </m:e>
                    </m:func>
                  </m:oMath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𝑉</m:t>
                    </m:r>
                    <m:r>
                      <a:rPr lang="en-US" altLang="ko-KR" sz="14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ko-KR" sz="1400" dirty="0" smtClean="0"/>
                  <a:t> UAV’s speed, constant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𝜃</m:t>
                    </m:r>
                    <m:r>
                      <a:rPr lang="en-US" altLang="ko-KR" sz="1400" b="0" i="1" smtClean="0">
                        <a:latin typeface="Cambria Math"/>
                      </a:rPr>
                      <m:t>(</m:t>
                    </m:r>
                    <m:r>
                      <a:rPr lang="en-US" altLang="ko-KR" sz="1400" b="0" i="1" smtClean="0">
                        <a:latin typeface="Cambria Math"/>
                      </a:rPr>
                      <m:t>𝑡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: UAV’s heading , controllable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u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/>
                      </a:rPr>
                      <m:t>:  </m:t>
                    </m:r>
                  </m:oMath>
                </a14:m>
                <a:r>
                  <a:rPr lang="en-US" altLang="ko-KR" sz="1400" dirty="0" smtClean="0"/>
                  <a:t>wind speed, constant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Find the minimum time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=(0,0)</m:t>
                    </m:r>
                  </m:oMath>
                </a14:m>
                <a:r>
                  <a:rPr lang="en-US" altLang="ko-KR" sz="1400" dirty="0" smtClean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=(1,0)</m:t>
                    </m:r>
                  </m:oMath>
                </a14:m>
                <a:r>
                  <a:rPr lang="en-US" altLang="ko-KR" sz="1400" dirty="0" smtClean="0"/>
                  <a:t> 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i.e.,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𝐽</m:t>
                        </m:r>
                      </m:e>
                    </m:func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e>
                    </m:func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2. Necessary Conditions</a:t>
                </a:r>
              </a:p>
              <a:p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Hamiltonian: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=1+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𝑉𝑐𝑜𝑠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𝑉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𝑠𝑖𝑛</m:t>
                      </m:r>
                      <m:r>
                        <a:rPr lang="en-US" altLang="ko-KR" sz="1400" i="1">
                          <a:latin typeface="Cambria Math"/>
                        </a:rPr>
                        <m:t>𝜃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4744"/>
                <a:ext cx="8496944" cy="5400966"/>
              </a:xfrm>
              <a:prstGeom prst="rect">
                <a:avLst/>
              </a:prstGeom>
              <a:blipFill rotWithShape="1">
                <a:blip r:embed="rId2"/>
                <a:stretch>
                  <a:fillRect l="-287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764704"/>
                <a:ext cx="8496944" cy="5643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Continue ..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    - Hamiltonian: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r>
                        <a:rPr lang="en-US" altLang="ko-KR" sz="1400">
                          <a:latin typeface="Cambria Math"/>
                        </a:rPr>
                        <m:t>=1+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𝑉𝑐𝑜𝑠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r>
                        <a:rPr lang="en-US" altLang="ko-KR" sz="1400" i="1">
                          <a:latin typeface="Cambria Math"/>
                        </a:rPr>
                        <m:t>𝑉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𝑠𝑖𝑛</m:t>
                      </m:r>
                      <m:r>
                        <a:rPr lang="en-US" altLang="ko-KR" sz="1400" i="1">
                          <a:latin typeface="Cambria Math"/>
                        </a:rPr>
                        <m:t>𝜃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    - Stationary Conditions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m:rPr>
                        <m:aln/>
                      </m:rPr>
                      <a:rPr lang="en-US" altLang="ko-KR" sz="1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altLang="ko-KR" sz="14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x</m:t>
                        </m:r>
                      </m:den>
                    </m:f>
                    <m:r>
                      <a:rPr lang="en-US" altLang="ko-KR" sz="1400" i="1">
                        <a:latin typeface="Cambria Math"/>
                      </a:rPr>
                      <m:t>=0 −→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m:rPr>
                          <m:aln/>
                        </m:rP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=0−→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>
                          <a:latin typeface="Cambria Math"/>
                        </a:rPr>
                        <m:t>0=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400">
                              <a:latin typeface="Cambria Math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θ</m:t>
                          </m:r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= 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𝑉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𝑠𝑖𝑛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𝜃</m:t>
                      </m:r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𝑉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𝑐𝑜𝑠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Hence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z="1400" i="1">
                          <a:latin typeface="Cambria Math"/>
                        </a:rPr>
                        <m:t>−→</m:t>
                      </m:r>
                      <m:r>
                        <a:rPr lang="en-US" altLang="ko-KR" sz="1400" i="1">
                          <a:latin typeface="Cambria Math"/>
                        </a:rPr>
                        <m:t>𝜃</m:t>
                      </m:r>
                      <m:r>
                        <a:rPr lang="en-US" altLang="ko-KR" sz="1400" i="1">
                          <a:latin typeface="Cambria Math"/>
                        </a:rPr>
                        <m:t> −→ </m:t>
                      </m:r>
                      <m:r>
                        <a:rPr lang="en-US" altLang="ko-KR" sz="1400" i="1">
                          <a:latin typeface="Cambria Math"/>
                        </a:rPr>
                        <m:t>𝑐𝑜𝑛𝑠𝑡𝑎𝑛𝑡</m:t>
                      </m:r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r>
                  <a:rPr lang="en-US" altLang="ko-KR" sz="1400" dirty="0" smtClean="0"/>
                  <a:t>  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1,0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,      </m:t>
                    </m:r>
                    <m:acc>
                      <m:accPr>
                        <m:chr m:val="̇"/>
                        <m:ctrlPr>
                          <a:rPr lang="en-US" altLang="ko-K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𝜃</m:t>
                        </m:r>
                        <m:r>
                          <a:rPr lang="en-US" altLang="ko-KR" sz="1400" i="1">
                            <a:latin typeface="Cambria Math"/>
                          </a:rPr>
                          <m:t>(</m:t>
                        </m:r>
                        <m:r>
                          <a:rPr lang="en-US" altLang="ko-KR" sz="1400" i="1">
                            <a:latin typeface="Cambria Math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 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sz="1400" b="0" i="0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  <a:sym typeface="Wingdings" panose="05000000000000000000" pitchFamily="2" charset="2"/>
                      </a:rPr>
                      <m:t>V</m:t>
                    </m:r>
                    <m:r>
                      <a:rPr lang="en-US" altLang="ko-KR" sz="1400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/>
                        <a:sym typeface="Wingdings" panose="05000000000000000000" pitchFamily="2" charset="2"/>
                      </a:rPr>
                      <m:t>cos</m:t>
                    </m:r>
                    <m:r>
                      <a:rPr lang="en-US" altLang="ko-KR" sz="1400" b="0" i="0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1400" dirty="0" smtClean="0"/>
                  <a:t>) t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1=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𝑉𝑐𝑜𝑠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sub>
                    </m:sSub>
                  </m:oMath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𝑉𝑐𝑜𝑠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                        </a:t>
                </a:r>
                <a:r>
                  <a:rPr lang="en-US" altLang="ko-KR" sz="14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en-US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𝑢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 </a:t>
                </a:r>
                <a:r>
                  <a:rPr lang="en-US" altLang="ko-KR" sz="1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=(</m:t>
                    </m:r>
                    <m:r>
                      <a:rPr lang="en-US" altLang="ko-KR" sz="1400" b="0" i="1" smtClean="0">
                        <a:latin typeface="Cambria Math"/>
                        <a:sym typeface="Wingdings" panose="05000000000000000000" pitchFamily="2" charset="2"/>
                      </a:rPr>
                      <m:t>𝑉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  <a:sym typeface="Wingdings" panose="05000000000000000000" pitchFamily="2" charset="2"/>
                          </a:rPr>
                          <m:t>sin</m:t>
                        </m:r>
                      </m:fName>
                      <m:e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 −→</m:t>
                        </m:r>
                        <m:func>
                          <m:funcPr>
                            <m:ctrlP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=−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𝑢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altLang="ko-KR" sz="1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𝑉</m:t>
                            </m:r>
                          </m:e>
                        </m:func>
                        <m:r>
                          <a:rPr lang="en-US" altLang="ko-KR" sz="1400" b="0" i="1" smtClean="0">
                            <a:latin typeface="Cambria Math"/>
                            <a:sym typeface="Wingdings" panose="05000000000000000000" pitchFamily="2" charset="2"/>
                          </a:rPr>
                          <m:t>  </m:t>
                        </m:r>
                      </m:e>
                    </m:func>
                  </m:oMath>
                </a14:m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ko-KR" sz="1400" b="0" i="1" smtClean="0">
                              <a:latin typeface="Cambria Math"/>
                            </a:rPr>
                            <m:t>,  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𝑎𝑟𝑐</m:t>
                          </m:r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1400" dirty="0" smtClean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496944" cy="5643596"/>
              </a:xfrm>
              <a:prstGeom prst="rect">
                <a:avLst/>
              </a:prstGeom>
              <a:blipFill rotWithShape="1">
                <a:blip r:embed="rId2"/>
                <a:stretch>
                  <a:fillRect l="-143" t="-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88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764704"/>
                <a:ext cx="8496944" cy="5608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smtClean="0"/>
                  <a:t>Original </a:t>
                </a:r>
                <a:r>
                  <a:rPr lang="en-US" altLang="ko-KR" sz="1400" dirty="0" err="1" smtClean="0"/>
                  <a:t>Zermelo’s</a:t>
                </a:r>
                <a:r>
                  <a:rPr lang="en-US" altLang="ko-KR" sz="1400" dirty="0" smtClean="0"/>
                  <a:t> problem:  </a:t>
                </a:r>
              </a:p>
              <a:p>
                <a:r>
                  <a:rPr lang="en-US" altLang="ko-KR" sz="1400" dirty="0" smtClean="0"/>
                  <a:t>The wind speed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ko-KR" sz="1400" dirty="0" smtClean="0"/>
                  <a:t> is not a constant but linear along x-axis as </a:t>
                </a:r>
              </a:p>
              <a:p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u</m:t>
                      </m:r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ko-KR" sz="1400" dirty="0" smtClean="0"/>
              </a:p>
              <a:p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Hamiltonian 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H</m:t>
                    </m:r>
                    <m:r>
                      <a:rPr lang="en-US" altLang="ko-KR" sz="1400">
                        <a:latin typeface="Cambria Math"/>
                      </a:rPr>
                      <m:t>=1+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/>
                          </a:rPr>
                          <m:t>𝑉𝑐𝑜𝑠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/>
                              </a:rPr>
                              <m:t>𝑉𝑦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a:rPr lang="en-US" altLang="ko-KR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ko-KR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𝑉</m:t>
                    </m:r>
                    <m:func>
                      <m:funcPr>
                        <m:ctrlPr>
                          <a:rPr lang="ko-KR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400" dirty="0" smtClean="0"/>
              </a:p>
              <a:p>
                <a:pPr lvl="0"/>
                <a:r>
                  <a:rPr lang="en-US" altLang="ko-KR" sz="1400" dirty="0" smtClean="0"/>
                  <a:t>-  Necessary Conditions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1400" i="1">
                              <a:latin typeface="Cambria Math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err="1" smtClean="0"/>
                  <a:t>Transversality</a:t>
                </a:r>
                <a:r>
                  <a:rPr lang="en-US" altLang="ko-KR" sz="1400" dirty="0" smtClean="0"/>
                  <a:t> Condition: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=0</m:t>
                    </m:r>
                  </m:oMath>
                </a14:m>
                <a:endParaRPr lang="ko-KR" altLang="ko-KR" sz="1400" dirty="0"/>
              </a:p>
              <a:p>
                <a:endParaRPr lang="ko-KR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Tx/>
                  <a:buChar char="-"/>
                </a:pPr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496944" cy="5608715"/>
              </a:xfrm>
              <a:prstGeom prst="rect">
                <a:avLst/>
              </a:prstGeom>
              <a:blipFill rotWithShape="1">
                <a:blip r:embed="rId2"/>
                <a:stretch>
                  <a:fillRect l="-287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28800"/>
            <a:ext cx="2757929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01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764704"/>
                <a:ext cx="8496944" cy="3859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Continue..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 smtClean="0"/>
                  <a:t>2) The solution in the book </a:t>
                </a:r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y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t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h</m:t>
                        </m:r>
                      </m:den>
                    </m:f>
                    <m:r>
                      <a:rPr lang="en-US" altLang="ko-KR" sz="1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ko-KR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ko-KR" altLang="ko-KR" sz="1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altLang="ko-KR" sz="1400" i="1">
                            <a:latin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ko-KR" altLang="ko-K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ko-KR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 smtClean="0"/>
                  <a:t>  </a:t>
                </a:r>
              </a:p>
              <a:p>
                <a:endParaRPr lang="ko-KR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Tx/>
                  <a:buChar char="-"/>
                </a:pPr>
                <a:endParaRPr lang="ko-KR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</a:t>
                </a:r>
                <a:endParaRPr lang="en-US" altLang="ko-KR" sz="1400" dirty="0"/>
              </a:p>
              <a:p>
                <a:r>
                  <a:rPr lang="en-US" altLang="ko-KR" sz="1400" dirty="0" smtClean="0"/>
                  <a:t>   </a:t>
                </a:r>
                <a:endParaRPr lang="ko-KR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496944" cy="3859262"/>
              </a:xfrm>
              <a:prstGeom prst="rect">
                <a:avLst/>
              </a:prstGeom>
              <a:blipFill rotWithShape="1">
                <a:blip r:embed="rId2"/>
                <a:stretch>
                  <a:fillRect l="-143" t="-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" y="2061646"/>
            <a:ext cx="6480720" cy="1249680"/>
          </a:xfrm>
          <a:prstGeom prst="rect">
            <a:avLst/>
          </a:prstGeom>
        </p:spPr>
      </p:pic>
      <p:pic>
        <p:nvPicPr>
          <p:cNvPr id="7" name="그림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4032448" cy="29523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3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9481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Ch.5 Final Time Free and </a:t>
            </a:r>
            <a:r>
              <a:rPr lang="en-US" altLang="ko-KR" dirty="0" err="1" smtClean="0"/>
              <a:t>Contrained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36712"/>
                <a:ext cx="8496944" cy="488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400" dirty="0" err="1" smtClean="0"/>
                  <a:t>Pontryagin’s</a:t>
                </a:r>
                <a:r>
                  <a:rPr lang="en-US" altLang="ko-KR" sz="1400" dirty="0" smtClean="0"/>
                  <a:t> minimum principle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J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altLang="ko-KR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=</m:t>
                      </m:r>
                      <m:r>
                        <a:rPr lang="en-US" altLang="ko-KR" sz="1400" i="1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𝐿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ko-KR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   </a:t>
                </a:r>
                <a:r>
                  <a:rPr lang="en-US" altLang="ko-KR" sz="1400" dirty="0" smtClean="0"/>
                  <a:t> -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u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ko-KR" sz="1400" dirty="0"/>
                  <a:t> is unconstrained, </a:t>
                </a:r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>
                              <a:latin typeface="Cambria Math"/>
                            </a:rPr>
                            <m:t>u</m:t>
                          </m:r>
                        </m:sub>
                      </m:sSub>
                      <m:r>
                        <a:rPr lang="en-US" altLang="ko-KR" sz="14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- If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𝑢</m:t>
                    </m:r>
                    <m:r>
                      <a:rPr lang="en-US" altLang="ko-KR" sz="1400" b="0" i="1" smtClean="0">
                        <a:latin typeface="Cambria Math"/>
                      </a:rPr>
                      <m:t>(</m:t>
                    </m:r>
                    <m:r>
                      <a:rPr lang="en-US" altLang="ko-KR" sz="1400" b="0" i="1" smtClean="0">
                        <a:latin typeface="Cambria Math"/>
                      </a:rPr>
                      <m:t>𝑡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 is </a:t>
                </a:r>
                <a:r>
                  <a:rPr lang="en-US" altLang="ko-KR" sz="1400" dirty="0" err="1" smtClean="0"/>
                  <a:t>constrainned</a:t>
                </a:r>
                <a:r>
                  <a:rPr lang="en-US" altLang="ko-KR" sz="1400" dirty="0" smtClean="0"/>
                  <a:t>, i.e.,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u</m:t>
                    </m:r>
                    <m:d>
                      <m:dPr>
                        <m:ctrlPr>
                          <a:rPr lang="ko-KR" altLang="ko-KR" sz="1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t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∈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Ψ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Ψ</m:t>
                    </m:r>
                  </m:oMath>
                </a14:m>
                <a:r>
                  <a:rPr lang="en-US" altLang="ko-KR" sz="1400" dirty="0"/>
                  <a:t> is an admissible region, then </a:t>
                </a:r>
                <a:endParaRPr lang="en-US" altLang="ko-KR" sz="1400" dirty="0" smtClean="0"/>
              </a:p>
              <a:p>
                <a:endParaRPr lang="ko-KR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≤</m:t>
                      </m:r>
                      <m:r>
                        <a:rPr lang="en-US" altLang="ko-KR" sz="14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ko-KR" altLang="ko-KR" sz="1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𝑢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ko-KR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/>
                        </a:rPr>
                        <m:t>,  ∀  </m:t>
                      </m:r>
                      <m:r>
                        <a:rPr lang="en-US" altLang="ko-KR" sz="1400" i="1">
                          <a:latin typeface="Cambria Math"/>
                        </a:rPr>
                        <m:t>𝑢</m:t>
                      </m:r>
                      <m:r>
                        <a:rPr lang="en-US" altLang="ko-KR" sz="1400" i="1">
                          <a:latin typeface="Cambria Math"/>
                        </a:rPr>
                        <m:t> ∈</m:t>
                      </m:r>
                      <m:r>
                        <m:rPr>
                          <m:sty m:val="p"/>
                        </m:rPr>
                        <a:rPr lang="en-US" altLang="ko-KR" sz="1400">
                          <a:latin typeface="Cambria Math"/>
                        </a:rPr>
                        <m:t>Ψ</m:t>
                      </m:r>
                    </m:oMath>
                  </m:oMathPara>
                </a14:m>
                <a:endParaRPr lang="ko-KR" altLang="ko-KR" sz="1400" dirty="0"/>
              </a:p>
              <a:p>
                <a:r>
                  <a:rPr lang="en-US" altLang="ko-KR" sz="1400" dirty="0" smtClean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sz="1400" dirty="0" smtClean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</a:t>
                </a:r>
                <a:endParaRPr lang="en-US" altLang="ko-KR" sz="1400" dirty="0"/>
              </a:p>
              <a:p>
                <a:endParaRPr lang="ko-KR" altLang="ko-KR" sz="140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8496944" cy="4889737"/>
              </a:xfrm>
              <a:prstGeom prst="rect">
                <a:avLst/>
              </a:prstGeom>
              <a:blipFill rotWithShape="1">
                <a:blip r:embed="rId2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7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2308</Words>
  <Application>Microsoft Office PowerPoint</Application>
  <PresentationFormat>화면 슬라이드 쇼(4:3)</PresentationFormat>
  <Paragraphs>338</Paragraphs>
  <Slides>20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113</cp:revision>
  <dcterms:created xsi:type="dcterms:W3CDTF">2022-04-07T05:00:11Z</dcterms:created>
  <dcterms:modified xsi:type="dcterms:W3CDTF">2022-06-17T06:47:27Z</dcterms:modified>
</cp:coreProperties>
</file>