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61" r:id="rId3"/>
  </p:sldMasterIdLst>
  <p:sldIdLst>
    <p:sldId id="305" r:id="rId4"/>
    <p:sldId id="304" r:id="rId5"/>
    <p:sldId id="306" r:id="rId6"/>
    <p:sldId id="319" r:id="rId7"/>
    <p:sldId id="320" r:id="rId8"/>
    <p:sldId id="307" r:id="rId9"/>
    <p:sldId id="272" r:id="rId10"/>
    <p:sldId id="321" r:id="rId11"/>
    <p:sldId id="296" r:id="rId12"/>
    <p:sldId id="313" r:id="rId13"/>
    <p:sldId id="314" r:id="rId14"/>
    <p:sldId id="315" r:id="rId15"/>
    <p:sldId id="316" r:id="rId16"/>
    <p:sldId id="317" r:id="rId17"/>
    <p:sldId id="318"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23" autoAdjust="0"/>
    <p:restoredTop sz="94312" autoAdjust="0"/>
  </p:normalViewPr>
  <p:slideViewPr>
    <p:cSldViewPr>
      <p:cViewPr>
        <p:scale>
          <a:sx n="110" d="100"/>
          <a:sy n="110" d="100"/>
        </p:scale>
        <p:origin x="-77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cxnSp>
        <p:nvCxnSpPr>
          <p:cNvPr id="3" name="직선 연결선 2"/>
          <p:cNvCxnSpPr/>
          <p:nvPr userDrawn="1"/>
        </p:nvCxnSpPr>
        <p:spPr>
          <a:xfrm>
            <a:off x="0" y="692696"/>
            <a:ext cx="9144000" cy="0"/>
          </a:xfrm>
          <a:prstGeom prst="line">
            <a:avLst/>
          </a:prstGeom>
          <a:ln w="889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279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02946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750795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73745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16147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616151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228469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893399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4054401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528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93040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554848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8032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1946570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95657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157944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967470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457200" y="1600200"/>
            <a:ext cx="82296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55604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976431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8265685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2456696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58828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4381981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5288761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2510679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938440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1600200"/>
            <a:ext cx="82296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315556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2022-06-15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9370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57626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14875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88906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24541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61777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44373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C2E78-001F-4581-BD6B-75028020EC2B}" type="datetimeFigureOut">
              <a:rPr lang="ko-KR" altLang="en-US" smtClean="0"/>
              <a:t>2022-06-15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1569280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01C4D-3042-4F91-85B9-2689B17B5754}" type="datetimeFigureOut">
              <a:rPr lang="ko-KR" altLang="en-US" smtClean="0"/>
              <a:t>2022-06-15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7055312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직선 연결선 7"/>
          <p:cNvCxnSpPr/>
          <p:nvPr userDrawn="1"/>
        </p:nvCxnSpPr>
        <p:spPr>
          <a:xfrm>
            <a:off x="0" y="620688"/>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8451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1720" y="1412776"/>
            <a:ext cx="5328592" cy="3262432"/>
          </a:xfrm>
          <a:prstGeom prst="rect">
            <a:avLst/>
          </a:prstGeom>
          <a:noFill/>
        </p:spPr>
        <p:txBody>
          <a:bodyPr wrap="square" rtlCol="0">
            <a:spAutoFit/>
          </a:bodyPr>
          <a:lstStyle/>
          <a:p>
            <a:r>
              <a:rPr lang="en-US" altLang="ko-KR" sz="2000" b="1" dirty="0" smtClean="0"/>
              <a:t>         </a:t>
            </a:r>
            <a:r>
              <a:rPr lang="en-US" altLang="ko-KR" sz="2000" b="1" dirty="0" smtClean="0"/>
              <a:t> Optimal Control </a:t>
            </a:r>
          </a:p>
          <a:p>
            <a:r>
              <a:rPr lang="en-US" altLang="ko-KR" sz="2000" b="1" dirty="0"/>
              <a:t> </a:t>
            </a:r>
            <a:r>
              <a:rPr lang="en-US" altLang="ko-KR" sz="2000" b="1" dirty="0" smtClean="0"/>
              <a:t>       - continuous system (tracking) -</a:t>
            </a:r>
          </a:p>
          <a:p>
            <a:endParaRPr lang="en-US" altLang="ko-KR" sz="2000" b="1" dirty="0" smtClean="0"/>
          </a:p>
          <a:p>
            <a:endParaRPr lang="en-US" altLang="ko-KR" sz="2000" b="1" dirty="0" smtClean="0"/>
          </a:p>
          <a:p>
            <a:endParaRPr lang="en-US" altLang="ko-KR" dirty="0"/>
          </a:p>
          <a:p>
            <a:r>
              <a:rPr lang="en-US" altLang="ko-KR" dirty="0" smtClean="0"/>
              <a:t>             </a:t>
            </a:r>
            <a:r>
              <a:rPr lang="en-US" altLang="ko-KR" dirty="0" smtClean="0"/>
              <a:t>   - </a:t>
            </a:r>
            <a:r>
              <a:rPr lang="en-US" altLang="ko-KR" dirty="0" smtClean="0"/>
              <a:t>June 2022 – </a:t>
            </a:r>
          </a:p>
          <a:p>
            <a:endParaRPr lang="en-US" altLang="ko-KR" dirty="0" smtClean="0"/>
          </a:p>
          <a:p>
            <a:r>
              <a:rPr lang="en-US" altLang="ko-KR" dirty="0"/>
              <a:t> </a:t>
            </a:r>
            <a:r>
              <a:rPr lang="en-US" altLang="ko-KR" dirty="0" smtClean="0"/>
              <a:t>       </a:t>
            </a:r>
            <a:endParaRPr lang="en-US" altLang="ko-KR" dirty="0" smtClean="0"/>
          </a:p>
          <a:p>
            <a:r>
              <a:rPr lang="en-US" altLang="ko-KR" dirty="0"/>
              <a:t> </a:t>
            </a:r>
            <a:r>
              <a:rPr lang="en-US" altLang="ko-KR" dirty="0" smtClean="0"/>
              <a:t>          Prof. </a:t>
            </a:r>
            <a:r>
              <a:rPr lang="en-US" altLang="ko-KR" dirty="0" err="1" smtClean="0"/>
              <a:t>Seungnam</a:t>
            </a:r>
            <a:r>
              <a:rPr lang="en-US" altLang="ko-KR" dirty="0" smtClean="0"/>
              <a:t> Kim  in ASTU</a:t>
            </a:r>
          </a:p>
          <a:p>
            <a:endParaRPr lang="en-US" altLang="ko-KR" dirty="0"/>
          </a:p>
          <a:p>
            <a:endParaRPr lang="ko-KR" altLang="en-US" dirty="0"/>
          </a:p>
        </p:txBody>
      </p:sp>
    </p:spTree>
    <p:extLst>
      <p:ext uri="{BB962C8B-B14F-4D97-AF65-F5344CB8AC3E}">
        <p14:creationId xmlns:p14="http://schemas.microsoft.com/office/powerpoint/2010/main" val="125782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463918" y="769605"/>
                <a:ext cx="7776864" cy="5575309"/>
              </a:xfrm>
              <a:prstGeom prst="rect">
                <a:avLst/>
              </a:prstGeom>
              <a:noFill/>
            </p:spPr>
            <p:txBody>
              <a:bodyPr wrap="square" rtlCol="0">
                <a:spAutoFit/>
              </a:bodyPr>
              <a:lstStyle/>
              <a:p>
                <a:endParaRPr lang="en-US" altLang="ko-KR" sz="1400" dirty="0" smtClean="0"/>
              </a:p>
              <a:p>
                <a:pPr marL="285750" lvl="0" indent="-285750">
                  <a:buFont typeface="Wingdings" panose="05000000000000000000" pitchFamily="2" charset="2"/>
                  <a:buChar char="l"/>
                </a:pPr>
                <a:r>
                  <a:rPr lang="en-US" altLang="ko-KR" sz="1400" b="1" dirty="0" smtClean="0"/>
                  <a:t>Continue..</a:t>
                </a:r>
              </a:p>
              <a:p>
                <a:endParaRPr lang="en-US" altLang="ko-KR" sz="1400" dirty="0" smtClean="0"/>
              </a:p>
              <a:p>
                <a:r>
                  <a:rPr lang="en-US" altLang="ko-KR" sz="1400" dirty="0" smtClean="0"/>
                  <a:t>         </a:t>
                </a:r>
                <a14:m>
                  <m:oMath xmlns:m="http://schemas.openxmlformats.org/officeDocument/2006/math">
                    <m:r>
                      <a:rPr lang="en-US" altLang="ko-KR" sz="1400" b="0" i="1" smtClean="0">
                        <a:latin typeface="Cambria Math"/>
                      </a:rPr>
                      <m:t>𝐻</m:t>
                    </m:r>
                    <m:r>
                      <a:rPr lang="en-US" altLang="ko-KR" sz="1400" b="0" i="1" smtClean="0">
                        <a:latin typeface="Cambria Math"/>
                      </a:rPr>
                      <m:t>=</m:t>
                    </m:r>
                    <m:f>
                      <m:fPr>
                        <m:ctrlPr>
                          <a:rPr lang="en-US" altLang="ko-KR" sz="1400" b="0" i="1" smtClean="0">
                            <a:latin typeface="Cambria Math"/>
                          </a:rPr>
                        </m:ctrlPr>
                      </m:fPr>
                      <m:num>
                        <m:r>
                          <a:rPr lang="en-US" altLang="ko-KR" sz="1400" b="0" i="1" smtClean="0">
                            <a:latin typeface="Cambria Math"/>
                          </a:rPr>
                          <m:t>1</m:t>
                        </m:r>
                      </m:num>
                      <m:den>
                        <m:r>
                          <a:rPr lang="en-US" altLang="ko-KR" sz="1400" b="0" i="1" smtClean="0">
                            <a:latin typeface="Cambria Math"/>
                          </a:rPr>
                          <m:t>2</m:t>
                        </m:r>
                      </m:den>
                    </m:f>
                    <m:sSup>
                      <m:sSupPr>
                        <m:ctrlPr>
                          <a:rPr lang="en-US" altLang="ko-KR" sz="1400" b="0" i="1" smtClean="0">
                            <a:latin typeface="Cambria Math"/>
                          </a:rPr>
                        </m:ctrlPr>
                      </m:sSupPr>
                      <m:e>
                        <m:r>
                          <a:rPr lang="en-US" altLang="ko-KR" sz="1400" b="0" i="1" smtClean="0">
                            <a:latin typeface="Cambria Math"/>
                          </a:rPr>
                          <m:t>𝑢</m:t>
                        </m:r>
                      </m:e>
                      <m:sup>
                        <m:r>
                          <a:rPr lang="en-US" altLang="ko-KR" sz="1400" b="0" i="1" smtClean="0">
                            <a:latin typeface="Cambria Math"/>
                          </a:rPr>
                          <m:t>𝑇</m:t>
                        </m:r>
                      </m:sup>
                    </m:sSup>
                    <m:r>
                      <a:rPr lang="en-US" altLang="ko-KR" sz="1400" b="0" i="1" smtClean="0">
                        <a:latin typeface="Cambria Math"/>
                      </a:rPr>
                      <m:t>𝑅𝑢</m:t>
                    </m:r>
                    <m:r>
                      <a:rPr lang="en-US" altLang="ko-KR" sz="1400" b="0" i="1" smtClean="0">
                        <a:latin typeface="Cambria Math"/>
                      </a:rPr>
                      <m:t>+</m:t>
                    </m:r>
                    <m:sSup>
                      <m:sSupPr>
                        <m:ctrlPr>
                          <a:rPr lang="en-US" altLang="ko-KR" sz="1400" b="0" i="1" smtClean="0">
                            <a:latin typeface="Cambria Math"/>
                          </a:rPr>
                        </m:ctrlPr>
                      </m:sSupPr>
                      <m:e>
                        <m:r>
                          <a:rPr lang="en-US" altLang="ko-KR" sz="1400" b="0" i="1" smtClean="0">
                            <a:latin typeface="Cambria Math"/>
                          </a:rPr>
                          <m:t>𝜆</m:t>
                        </m:r>
                      </m:e>
                      <m:sup>
                        <m:r>
                          <a:rPr lang="en-US" altLang="ko-KR" sz="1400" b="0" i="1" smtClean="0">
                            <a:latin typeface="Cambria Math"/>
                          </a:rPr>
                          <m:t>𝑇</m:t>
                        </m:r>
                      </m:sup>
                    </m:sSup>
                    <m:r>
                      <a:rPr lang="en-US" altLang="ko-KR" sz="1400" b="0" i="1" smtClean="0">
                        <a:latin typeface="Cambria Math"/>
                      </a:rPr>
                      <m:t>(</m:t>
                    </m:r>
                    <m:r>
                      <a:rPr lang="en-US" altLang="ko-KR" sz="1400" b="0" i="1" smtClean="0">
                        <a:latin typeface="Cambria Math"/>
                      </a:rPr>
                      <m:t>𝐴𝑥</m:t>
                    </m:r>
                    <m:r>
                      <a:rPr lang="en-US" altLang="ko-KR" sz="1400" b="0" i="1" smtClean="0">
                        <a:latin typeface="Cambria Math"/>
                      </a:rPr>
                      <m:t>+</m:t>
                    </m:r>
                    <m:r>
                      <a:rPr lang="en-US" altLang="ko-KR" sz="1400" b="0" i="1" smtClean="0">
                        <a:latin typeface="Cambria Math"/>
                      </a:rPr>
                      <m:t>𝐵𝑢</m:t>
                    </m:r>
                    <m:r>
                      <a:rPr lang="en-US" altLang="ko-KR" sz="1400" b="0" i="1" smtClean="0">
                        <a:latin typeface="Cambria Math"/>
                      </a:rPr>
                      <m:t>)</m:t>
                    </m:r>
                  </m:oMath>
                </a14:m>
                <a:endParaRPr lang="en-US" altLang="ko-KR" sz="1400" dirty="0" smtClean="0"/>
              </a:p>
              <a:p>
                <a:r>
                  <a:rPr lang="en-US" altLang="ko-KR" sz="1400" dirty="0" smtClean="0"/>
                  <a:t> Necessary conditions</a:t>
                </a:r>
              </a:p>
              <a:p>
                <a:endParaRPr lang="en-US" altLang="ko-KR" sz="1400" dirty="0"/>
              </a:p>
              <a:p>
                <a:r>
                  <a:rPr lang="en-US" altLang="ko-KR" sz="1400" dirty="0" smtClean="0"/>
                  <a:t>         </a:t>
                </a:r>
                <a14:m>
                  <m:oMath xmlns:m="http://schemas.openxmlformats.org/officeDocument/2006/math">
                    <m:acc>
                      <m:accPr>
                        <m:chr m:val="̇"/>
                        <m:ctrlPr>
                          <a:rPr lang="ko-KR" altLang="ko-KR" sz="1400"/>
                        </m:ctrlPr>
                      </m:accPr>
                      <m:e>
                        <m:r>
                          <m:rPr>
                            <m:sty m:val="p"/>
                          </m:rPr>
                          <a:rPr lang="en-US" altLang="ko-KR" sz="1400" i="0"/>
                          <m:t>x</m:t>
                        </m:r>
                      </m:e>
                    </m:acc>
                    <m:r>
                      <m:rPr>
                        <m:aln/>
                      </m:rPr>
                      <a:rPr lang="en-US" altLang="ko-KR" sz="1400" i="0"/>
                      <m:t>=</m:t>
                    </m:r>
                    <m:r>
                      <m:rPr>
                        <m:sty m:val="p"/>
                      </m:rPr>
                      <a:rPr lang="en-US" altLang="ko-KR" sz="1400" i="0"/>
                      <m:t>Ax</m:t>
                    </m:r>
                    <m:r>
                      <a:rPr lang="en-US" altLang="ko-KR" sz="1400" i="0"/>
                      <m:t>−</m:t>
                    </m:r>
                    <m:r>
                      <m:rPr>
                        <m:sty m:val="p"/>
                      </m:rPr>
                      <a:rPr lang="en-US" altLang="ko-KR" sz="1400" i="0"/>
                      <m:t>B</m:t>
                    </m:r>
                    <m:sSup>
                      <m:sSupPr>
                        <m:ctrlPr>
                          <a:rPr lang="ko-KR" altLang="ko-KR" sz="1400"/>
                        </m:ctrlPr>
                      </m:sSupPr>
                      <m:e>
                        <m:r>
                          <m:rPr>
                            <m:sty m:val="p"/>
                          </m:rPr>
                          <a:rPr lang="en-US" altLang="ko-KR" sz="1400" i="0"/>
                          <m:t>R</m:t>
                        </m:r>
                      </m:e>
                      <m:sup>
                        <m:r>
                          <a:rPr lang="en-US" altLang="ko-KR" sz="1400" i="0"/>
                          <m:t>−1</m:t>
                        </m:r>
                      </m:sup>
                    </m:sSup>
                    <m:sSup>
                      <m:sSupPr>
                        <m:ctrlPr>
                          <a:rPr lang="ko-KR" altLang="ko-KR" sz="1400"/>
                        </m:ctrlPr>
                      </m:sSupPr>
                      <m:e>
                        <m:r>
                          <m:rPr>
                            <m:sty m:val="p"/>
                          </m:rPr>
                          <a:rPr lang="en-US" altLang="ko-KR" sz="1400" i="0"/>
                          <m:t>B</m:t>
                        </m:r>
                      </m:e>
                      <m:sup>
                        <m:r>
                          <m:rPr>
                            <m:sty m:val="p"/>
                          </m:rPr>
                          <a:rPr lang="en-US" altLang="ko-KR" sz="1400" i="0"/>
                          <m:t>T</m:t>
                        </m:r>
                      </m:sup>
                    </m:sSup>
                    <m:r>
                      <m:rPr>
                        <m:sty m:val="p"/>
                      </m:rPr>
                      <a:rPr lang="en-US" altLang="ko-KR" sz="1400" i="0"/>
                      <m:t>λ</m:t>
                    </m:r>
                  </m:oMath>
                </a14:m>
                <a:r>
                  <a:rPr lang="en-US" altLang="ko-KR" sz="1400" dirty="0" smtClean="0"/>
                  <a:t>   (1)</a:t>
                </a:r>
              </a:p>
              <a:p>
                <a14:m>
                  <m:oMath xmlns:m="http://schemas.openxmlformats.org/officeDocument/2006/math">
                    <m:r>
                      <a:rPr lang="en-US" altLang="ko-KR" sz="1400" b="0" i="0" smtClean="0">
                        <a:latin typeface="Cambria Math"/>
                      </a:rPr>
                      <m:t>             </m:t>
                    </m:r>
                    <m:acc>
                      <m:accPr>
                        <m:chr m:val="̇"/>
                        <m:ctrlPr>
                          <a:rPr lang="ko-KR" altLang="ko-KR" sz="1400"/>
                        </m:ctrlPr>
                      </m:accPr>
                      <m:e>
                        <m:r>
                          <m:rPr>
                            <m:sty m:val="p"/>
                          </m:rPr>
                          <a:rPr lang="en-US" altLang="ko-KR" sz="1400" i="0"/>
                          <m:t>λ</m:t>
                        </m:r>
                        <m:r>
                          <a:rPr lang="en-US" altLang="ko-KR" sz="1400" i="0"/>
                          <m:t> </m:t>
                        </m:r>
                      </m:e>
                    </m:acc>
                    <m:r>
                      <m:rPr>
                        <m:aln/>
                      </m:rPr>
                      <a:rPr lang="en-US" altLang="ko-KR" sz="1400" i="0"/>
                      <m:t>=</m:t>
                    </m:r>
                    <m:r>
                      <a:rPr lang="en-US" altLang="ko-KR" sz="1400" i="0"/>
                      <m:t> −</m:t>
                    </m:r>
                    <m:sSup>
                      <m:sSupPr>
                        <m:ctrlPr>
                          <a:rPr lang="ko-KR" altLang="ko-KR" sz="1400"/>
                        </m:ctrlPr>
                      </m:sSupPr>
                      <m:e>
                        <m:r>
                          <m:rPr>
                            <m:sty m:val="p"/>
                          </m:rPr>
                          <a:rPr lang="en-US" altLang="ko-KR" sz="1400" i="0"/>
                          <m:t>A</m:t>
                        </m:r>
                      </m:e>
                      <m:sup>
                        <m:r>
                          <m:rPr>
                            <m:sty m:val="p"/>
                          </m:rPr>
                          <a:rPr lang="en-US" altLang="ko-KR" sz="1400" i="0"/>
                          <m:t>T</m:t>
                        </m:r>
                      </m:sup>
                    </m:sSup>
                    <m:r>
                      <m:rPr>
                        <m:sty m:val="p"/>
                      </m:rPr>
                      <a:rPr lang="en-US" altLang="ko-KR" sz="1400" i="0"/>
                      <m:t>λ</m:t>
                    </m:r>
                  </m:oMath>
                </a14:m>
                <a:r>
                  <a:rPr lang="en-US" altLang="ko-KR" sz="1400" dirty="0" smtClean="0"/>
                  <a:t>             (2)</a:t>
                </a:r>
              </a:p>
              <a:p>
                <a:endParaRPr lang="en-US" altLang="ko-KR" sz="1400" dirty="0" smtClean="0"/>
              </a:p>
              <a:p>
                <a:r>
                  <a:rPr lang="en-US" altLang="ko-KR" sz="1400" dirty="0" smtClean="0"/>
                  <a:t>From (2)</a:t>
                </a:r>
              </a:p>
              <a:p>
                <a:endParaRPr lang="en-US" altLang="ko-KR" sz="1400" dirty="0"/>
              </a:p>
              <a:p>
                <a14:m>
                  <m:oMathPara xmlns:m="http://schemas.openxmlformats.org/officeDocument/2006/math">
                    <m:oMathParaPr>
                      <m:jc m:val="centerGroup"/>
                    </m:oMathParaPr>
                    <m:oMath xmlns:m="http://schemas.openxmlformats.org/officeDocument/2006/math">
                      <m:r>
                        <m:rPr>
                          <m:sty m:val="p"/>
                        </m:rPr>
                        <a:rPr lang="en-US" altLang="ko-KR" sz="1400"/>
                        <m:t>λ</m:t>
                      </m:r>
                      <m:d>
                        <m:dPr>
                          <m:ctrlPr>
                            <a:rPr lang="ko-KR" altLang="ko-KR" sz="1400" i="1"/>
                          </m:ctrlPr>
                        </m:dPr>
                        <m:e>
                          <m:r>
                            <m:rPr>
                              <m:sty m:val="p"/>
                            </m:rPr>
                            <a:rPr lang="en-US" altLang="ko-KR" sz="1400"/>
                            <m:t>t</m:t>
                          </m:r>
                        </m:e>
                      </m:d>
                      <m:r>
                        <a:rPr lang="en-US" altLang="ko-KR" sz="1400" i="1"/>
                        <m:t>=</m:t>
                      </m:r>
                      <m:sSup>
                        <m:sSupPr>
                          <m:ctrlPr>
                            <a:rPr lang="ko-KR" altLang="ko-KR" sz="1400" i="1"/>
                          </m:ctrlPr>
                        </m:sSupPr>
                        <m:e>
                          <m:r>
                            <a:rPr lang="en-US" altLang="ko-KR" sz="1400" i="1"/>
                            <m:t>𝑒</m:t>
                          </m:r>
                        </m:e>
                        <m:sup>
                          <m:sSup>
                            <m:sSupPr>
                              <m:ctrlPr>
                                <a:rPr lang="ko-KR" altLang="ko-KR" sz="1400" i="1"/>
                              </m:ctrlPr>
                            </m:sSupPr>
                            <m:e>
                              <m:r>
                                <a:rPr lang="en-US" altLang="ko-KR" sz="1400" i="1"/>
                                <m:t>𝐴</m:t>
                              </m:r>
                            </m:e>
                            <m:sup>
                              <m:r>
                                <a:rPr lang="en-US" altLang="ko-KR" sz="1400" i="1"/>
                                <m:t>𝑇</m:t>
                              </m:r>
                            </m:sup>
                          </m:sSup>
                          <m:d>
                            <m:dPr>
                              <m:ctrlPr>
                                <a:rPr lang="ko-KR" altLang="ko-KR" sz="1400" i="1"/>
                              </m:ctrlPr>
                            </m:dPr>
                            <m:e>
                              <m:r>
                                <a:rPr lang="en-US" altLang="ko-KR" sz="1400" i="1"/>
                                <m:t>𝑇</m:t>
                              </m:r>
                              <m:r>
                                <a:rPr lang="en-US" altLang="ko-KR" sz="1400" i="1"/>
                                <m:t>−</m:t>
                              </m:r>
                              <m:r>
                                <a:rPr lang="en-US" altLang="ko-KR" sz="1400" i="1"/>
                                <m:t>𝑡</m:t>
                              </m:r>
                            </m:e>
                          </m:d>
                        </m:sup>
                      </m:sSup>
                      <m:r>
                        <a:rPr lang="en-US" altLang="ko-KR" sz="1400" i="1"/>
                        <m:t>𝜆</m:t>
                      </m:r>
                      <m:r>
                        <a:rPr lang="en-US" altLang="ko-KR" sz="1400" i="1"/>
                        <m:t>(</m:t>
                      </m:r>
                      <m:r>
                        <a:rPr lang="en-US" altLang="ko-KR" sz="1400" i="1"/>
                        <m:t>𝑇</m:t>
                      </m:r>
                      <m:r>
                        <a:rPr lang="en-US" altLang="ko-KR" sz="1400" i="1"/>
                        <m:t>)</m:t>
                      </m:r>
                    </m:oMath>
                  </m:oMathPara>
                </a14:m>
                <a:endParaRPr lang="ko-KR" altLang="ko-KR" sz="1400" dirty="0"/>
              </a:p>
              <a:p>
                <a:r>
                  <a:rPr lang="en-US" altLang="ko-KR" sz="1400" dirty="0" smtClean="0"/>
                  <a:t>Together from (1) </a:t>
                </a:r>
                <a:endParaRPr lang="en-US" altLang="ko-KR" sz="1400" dirty="0"/>
              </a:p>
              <a:p>
                <a:r>
                  <a:rPr lang="en-US" altLang="ko-KR" sz="1400" dirty="0" smtClean="0"/>
                  <a:t>  </a:t>
                </a:r>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a:rPr lang="en-US" altLang="ko-KR" sz="1400" i="1"/>
                        <m:t>=</m:t>
                      </m:r>
                      <m:r>
                        <a:rPr lang="en-US" altLang="ko-KR" sz="1400" i="1"/>
                        <m:t>𝐴𝑥</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sSup>
                        <m:sSupPr>
                          <m:ctrlPr>
                            <a:rPr lang="ko-KR" altLang="ko-KR" sz="1400" i="1"/>
                          </m:ctrlPr>
                        </m:sSupPr>
                        <m:e>
                          <m:r>
                            <a:rPr lang="en-US" altLang="ko-KR" sz="1400" i="1"/>
                            <m:t>𝑒</m:t>
                          </m:r>
                        </m:e>
                        <m:sup>
                          <m:sSup>
                            <m:sSupPr>
                              <m:ctrlPr>
                                <a:rPr lang="ko-KR" altLang="ko-KR" sz="1400" i="1"/>
                              </m:ctrlPr>
                            </m:sSupPr>
                            <m:e>
                              <m:r>
                                <a:rPr lang="en-US" altLang="ko-KR" sz="1400" i="1"/>
                                <m:t>𝐴</m:t>
                              </m:r>
                            </m:e>
                            <m:sup>
                              <m:r>
                                <a:rPr lang="en-US" altLang="ko-KR" sz="1400" i="1"/>
                                <m:t>𝑇</m:t>
                              </m:r>
                            </m:sup>
                          </m:sSup>
                          <m:d>
                            <m:dPr>
                              <m:ctrlPr>
                                <a:rPr lang="ko-KR" altLang="ko-KR" sz="1400" i="1"/>
                              </m:ctrlPr>
                            </m:dPr>
                            <m:e>
                              <m:r>
                                <a:rPr lang="en-US" altLang="ko-KR" sz="1400" i="1"/>
                                <m:t>𝑇</m:t>
                              </m:r>
                              <m:r>
                                <a:rPr lang="en-US" altLang="ko-KR" sz="1400" i="1"/>
                                <m:t>−</m:t>
                              </m:r>
                              <m:r>
                                <a:rPr lang="en-US" altLang="ko-KR" sz="1400" i="1"/>
                                <m:t>𝑡</m:t>
                              </m:r>
                            </m:e>
                          </m:d>
                        </m:sup>
                      </m:sSup>
                      <m:r>
                        <a:rPr lang="en-US" altLang="ko-KR" sz="1400" i="1"/>
                        <m:t>𝜆</m:t>
                      </m:r>
                      <m:d>
                        <m:dPr>
                          <m:ctrlPr>
                            <a:rPr lang="ko-KR" altLang="ko-KR" sz="1400" i="1"/>
                          </m:ctrlPr>
                        </m:dPr>
                        <m:e>
                          <m:r>
                            <a:rPr lang="en-US" altLang="ko-KR" sz="1400" i="1"/>
                            <m:t>𝑇</m:t>
                          </m:r>
                        </m:e>
                      </m:d>
                      <m:r>
                        <a:rPr lang="en-US" altLang="ko-KR" sz="1400" b="0" i="1" smtClean="0">
                          <a:latin typeface="Cambria Math"/>
                        </a:rPr>
                        <m:t>       (3_</m:t>
                      </m:r>
                    </m:oMath>
                  </m:oMathPara>
                </a14:m>
                <a:endParaRPr lang="ko-KR" altLang="ko-KR" sz="1400" dirty="0"/>
              </a:p>
              <a:p>
                <a:r>
                  <a:rPr lang="en-US" altLang="ko-KR" sz="1400" dirty="0" smtClean="0"/>
                  <a:t>The solution to (3)</a:t>
                </a:r>
              </a:p>
              <a:p>
                <a:endParaRPr lang="en-US" altLang="ko-KR" sz="1400" dirty="0"/>
              </a:p>
              <a:p>
                <a14:m>
                  <m:oMathPara xmlns:m="http://schemas.openxmlformats.org/officeDocument/2006/math">
                    <m:oMathParaPr>
                      <m:jc m:val="centerGroup"/>
                    </m:oMathParaPr>
                    <m:oMath xmlns:m="http://schemas.openxmlformats.org/officeDocument/2006/math">
                      <m:r>
                        <a:rPr lang="en-US" altLang="ko-KR" sz="1400" b="0" i="1" smtClean="0">
                          <a:latin typeface="Cambria Math"/>
                        </a:rPr>
                        <m:t>𝑥</m:t>
                      </m:r>
                      <m:d>
                        <m:dPr>
                          <m:ctrlPr>
                            <a:rPr lang="en-US" altLang="ko-KR" sz="1400" b="0" i="1" smtClean="0">
                              <a:latin typeface="Cambria Math"/>
                            </a:rPr>
                          </m:ctrlPr>
                        </m:dPr>
                        <m:e>
                          <m:r>
                            <a:rPr lang="en-US" altLang="ko-KR" sz="1400" b="0" i="1" smtClean="0">
                              <a:latin typeface="Cambria Math"/>
                            </a:rPr>
                            <m:t>𝑡</m:t>
                          </m:r>
                        </m:e>
                      </m:d>
                      <m:r>
                        <a:rPr lang="en-US" altLang="ko-KR" sz="1400" b="0" i="1" smtClean="0">
                          <a:latin typeface="Cambria Math"/>
                        </a:rPr>
                        <m:t>=</m:t>
                      </m:r>
                      <m:sSup>
                        <m:sSupPr>
                          <m:ctrlPr>
                            <a:rPr lang="en-US" altLang="ko-KR" sz="1400" b="0" i="1" smtClean="0">
                              <a:latin typeface="Cambria Math"/>
                            </a:rPr>
                          </m:ctrlPr>
                        </m:sSupPr>
                        <m:e>
                          <m:r>
                            <a:rPr lang="en-US" altLang="ko-KR" sz="1400" b="0" i="1" smtClean="0">
                              <a:latin typeface="Cambria Math"/>
                            </a:rPr>
                            <m:t>𝑒</m:t>
                          </m:r>
                        </m:e>
                        <m:sup>
                          <m:r>
                            <a:rPr lang="en-US" altLang="ko-KR" sz="1400" b="0" i="1" smtClean="0">
                              <a:latin typeface="Cambria Math"/>
                            </a:rPr>
                            <m:t>𝐴</m:t>
                          </m:r>
                          <m:d>
                            <m:dPr>
                              <m:ctrlPr>
                                <a:rPr lang="en-US" altLang="ko-KR" sz="1400" b="0" i="1" smtClean="0">
                                  <a:latin typeface="Cambria Math"/>
                                </a:rPr>
                              </m:ctrlPr>
                            </m:dPr>
                            <m:e>
                              <m:r>
                                <a:rPr lang="en-US" altLang="ko-KR" sz="1400" b="0" i="1" smtClean="0">
                                  <a:latin typeface="Cambria Math"/>
                                </a:rPr>
                                <m:t>𝑡</m:t>
                              </m:r>
                              <m:r>
                                <a:rPr lang="en-US" altLang="ko-KR" sz="1400" b="0" i="1" smtClean="0">
                                  <a:latin typeface="Cambria Math"/>
                                </a:rPr>
                                <m:t>−</m:t>
                              </m:r>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e>
                          </m:d>
                        </m:sup>
                      </m:sSup>
                      <m:r>
                        <a:rPr lang="en-US" altLang="ko-KR" sz="1400" b="0" i="1" smtClean="0">
                          <a:latin typeface="Cambria Math"/>
                        </a:rPr>
                        <m:t> − </m:t>
                      </m:r>
                      <m:nary>
                        <m:naryPr>
                          <m:ctrlPr>
                            <a:rPr lang="en-US" altLang="ko-KR" sz="1400" b="0" i="1" smtClean="0">
                              <a:latin typeface="Cambria Math"/>
                            </a:rPr>
                          </m:ctrlPr>
                        </m:naryPr>
                        <m:sub>
                          <m:sSub>
                            <m:sSubPr>
                              <m:ctrlPr>
                                <a:rPr lang="en-US" altLang="ko-KR" sz="1400" b="0" i="1" smtClean="0">
                                  <a:latin typeface="Cambria Math"/>
                                </a:rPr>
                              </m:ctrlPr>
                            </m:sSubPr>
                            <m:e>
                              <m:r>
                                <m:rPr>
                                  <m:brk m:alnAt="23"/>
                                </m:rPr>
                                <a:rPr lang="en-US" altLang="ko-KR" sz="1400" b="0" i="1" smtClean="0">
                                  <a:latin typeface="Cambria Math"/>
                                </a:rPr>
                                <m:t>𝑡</m:t>
                              </m:r>
                            </m:e>
                            <m:sub>
                              <m:r>
                                <m:rPr>
                                  <m:brk m:alnAt="23"/>
                                </m:rPr>
                                <a:rPr lang="en-US" altLang="ko-KR" sz="1400" b="0" i="1" smtClean="0">
                                  <a:latin typeface="Cambria Math"/>
                                </a:rPr>
                                <m:t>0</m:t>
                              </m:r>
                            </m:sub>
                          </m:sSub>
                        </m:sub>
                        <m:sup>
                          <m:r>
                            <a:rPr lang="en-US" altLang="ko-KR" sz="1400" b="0" i="1" smtClean="0">
                              <a:latin typeface="Cambria Math"/>
                            </a:rPr>
                            <m:t>𝑡</m:t>
                          </m:r>
                        </m:sup>
                        <m:e>
                          <m:sSup>
                            <m:sSupPr>
                              <m:ctrlPr>
                                <a:rPr lang="en-US" altLang="ko-KR" sz="1400" b="0" i="1" smtClean="0">
                                  <a:latin typeface="Cambria Math"/>
                                </a:rPr>
                              </m:ctrlPr>
                            </m:sSupPr>
                            <m:e>
                              <m:r>
                                <a:rPr lang="en-US" altLang="ko-KR" sz="1400" b="0" i="1" smtClean="0">
                                  <a:latin typeface="Cambria Math"/>
                                </a:rPr>
                                <m:t>𝑒</m:t>
                              </m:r>
                            </m:e>
                            <m:sup>
                              <m:r>
                                <a:rPr lang="en-US" altLang="ko-KR" sz="1400" b="0" i="1" smtClean="0">
                                  <a:latin typeface="Cambria Math"/>
                                </a:rPr>
                                <m:t>𝐴</m:t>
                              </m:r>
                              <m:d>
                                <m:dPr>
                                  <m:ctrlPr>
                                    <a:rPr lang="en-US" altLang="ko-KR" sz="1400" b="0" i="1" smtClean="0">
                                      <a:latin typeface="Cambria Math"/>
                                    </a:rPr>
                                  </m:ctrlPr>
                                </m:dPr>
                                <m:e>
                                  <m:r>
                                    <a:rPr lang="en-US" altLang="ko-KR" sz="1400" b="0" i="1" smtClean="0">
                                      <a:latin typeface="Cambria Math"/>
                                    </a:rPr>
                                    <m:t>𝑇</m:t>
                                  </m:r>
                                  <m:r>
                                    <a:rPr lang="en-US" altLang="ko-KR" sz="1400" b="0" i="1" smtClean="0">
                                      <a:latin typeface="Cambria Math"/>
                                    </a:rPr>
                                    <m:t>−</m:t>
                                  </m:r>
                                  <m:r>
                                    <a:rPr lang="en-US" altLang="ko-KR" sz="1400" b="0" i="1" smtClean="0">
                                      <a:latin typeface="Cambria Math"/>
                                    </a:rPr>
                                    <m:t>𝜏</m:t>
                                  </m:r>
                                </m:e>
                              </m:d>
                            </m:sup>
                          </m:sSup>
                          <m:r>
                            <a:rPr lang="en-US" altLang="ko-KR" sz="1400" b="0" i="1" smtClean="0">
                              <a:latin typeface="Cambria Math"/>
                            </a:rPr>
                            <m:t>𝐵</m:t>
                          </m:r>
                          <m:sSup>
                            <m:sSupPr>
                              <m:ctrlPr>
                                <a:rPr lang="en-US" altLang="ko-KR" sz="1400" b="0" i="1" smtClean="0">
                                  <a:latin typeface="Cambria Math"/>
                                </a:rPr>
                              </m:ctrlPr>
                            </m:sSupPr>
                            <m:e>
                              <m:r>
                                <a:rPr lang="en-US" altLang="ko-KR" sz="1400" b="0" i="1" smtClean="0">
                                  <a:latin typeface="Cambria Math"/>
                                </a:rPr>
                                <m:t>𝑅</m:t>
                              </m:r>
                            </m:e>
                            <m:sup>
                              <m:r>
                                <a:rPr lang="en-US" altLang="ko-KR" sz="1400" b="0" i="1" smtClean="0">
                                  <a:latin typeface="Cambria Math"/>
                                </a:rPr>
                                <m:t>−1</m:t>
                              </m:r>
                            </m:sup>
                          </m:sSup>
                          <m:sSup>
                            <m:sSupPr>
                              <m:ctrlPr>
                                <a:rPr lang="en-US" altLang="ko-KR" sz="1400" b="0" i="1" smtClean="0">
                                  <a:latin typeface="Cambria Math"/>
                                </a:rPr>
                              </m:ctrlPr>
                            </m:sSupPr>
                            <m:e>
                              <m:r>
                                <a:rPr lang="en-US" altLang="ko-KR" sz="1400" b="0" i="1" smtClean="0">
                                  <a:latin typeface="Cambria Math"/>
                                </a:rPr>
                                <m:t>𝐵</m:t>
                              </m:r>
                            </m:e>
                            <m:sup>
                              <m:r>
                                <a:rPr lang="en-US" altLang="ko-KR" sz="1400" b="0" i="1" smtClean="0">
                                  <a:latin typeface="Cambria Math"/>
                                </a:rPr>
                                <m:t>𝑇</m:t>
                              </m:r>
                            </m:sup>
                          </m:sSup>
                          <m:sSup>
                            <m:sSupPr>
                              <m:ctrlPr>
                                <a:rPr lang="en-US" altLang="ko-KR" sz="1400" b="0" i="1" smtClean="0">
                                  <a:latin typeface="Cambria Math"/>
                                </a:rPr>
                              </m:ctrlPr>
                            </m:sSupPr>
                            <m:e>
                              <m:r>
                                <a:rPr lang="en-US" altLang="ko-KR" sz="1400" b="0" i="1" smtClean="0">
                                  <a:latin typeface="Cambria Math"/>
                                </a:rPr>
                                <m:t>𝑒</m:t>
                              </m:r>
                            </m:e>
                            <m:sup>
                              <m:sSup>
                                <m:sSupPr>
                                  <m:ctrlPr>
                                    <a:rPr lang="en-US" altLang="ko-KR" sz="1400" b="0" i="1" smtClean="0">
                                      <a:latin typeface="Cambria Math"/>
                                    </a:rPr>
                                  </m:ctrlPr>
                                </m:sSupPr>
                                <m:e>
                                  <m:r>
                                    <a:rPr lang="en-US" altLang="ko-KR" sz="1400" b="0" i="1" smtClean="0">
                                      <a:latin typeface="Cambria Math"/>
                                    </a:rPr>
                                    <m:t>𝐴</m:t>
                                  </m:r>
                                </m:e>
                                <m:sup>
                                  <m:r>
                                    <a:rPr lang="en-US" altLang="ko-KR" sz="1400" b="0" i="1" smtClean="0">
                                      <a:latin typeface="Cambria Math"/>
                                    </a:rPr>
                                    <m:t>𝑇</m:t>
                                  </m:r>
                                </m:sup>
                              </m:sSup>
                              <m:d>
                                <m:dPr>
                                  <m:ctrlPr>
                                    <a:rPr lang="en-US" altLang="ko-KR" sz="1400" b="0" i="1" smtClean="0">
                                      <a:latin typeface="Cambria Math"/>
                                    </a:rPr>
                                  </m:ctrlPr>
                                </m:dPr>
                                <m:e>
                                  <m:r>
                                    <a:rPr lang="en-US" altLang="ko-KR" sz="1400" b="0" i="1" smtClean="0">
                                      <a:latin typeface="Cambria Math"/>
                                    </a:rPr>
                                    <m:t>𝑇</m:t>
                                  </m:r>
                                  <m:r>
                                    <a:rPr lang="en-US" altLang="ko-KR" sz="1400" b="0" i="1" smtClean="0">
                                      <a:latin typeface="Cambria Math"/>
                                    </a:rPr>
                                    <m:t>−</m:t>
                                  </m:r>
                                  <m:r>
                                    <a:rPr lang="en-US" altLang="ko-KR" sz="1400" b="0" i="1" smtClean="0">
                                      <a:latin typeface="Cambria Math"/>
                                    </a:rPr>
                                    <m:t>𝜏</m:t>
                                  </m:r>
                                </m:e>
                              </m:d>
                            </m:sup>
                          </m:sSup>
                          <m:r>
                            <a:rPr lang="en-US" altLang="ko-KR" sz="1400" b="0" i="1" smtClean="0">
                              <a:latin typeface="Cambria Math"/>
                            </a:rPr>
                            <m:t>𝑑</m:t>
                          </m:r>
                          <m:r>
                            <a:rPr lang="en-US" altLang="ko-KR" sz="1400" b="0" i="1" smtClean="0">
                              <a:latin typeface="Cambria Math"/>
                            </a:rPr>
                            <m:t>𝜏</m:t>
                          </m:r>
                          <m:r>
                            <a:rPr lang="en-US" altLang="ko-KR" sz="1400" b="0" i="1" smtClean="0">
                              <a:latin typeface="Cambria Math"/>
                            </a:rPr>
                            <m:t> </m:t>
                          </m:r>
                          <m:r>
                            <a:rPr lang="en-US" altLang="ko-KR" sz="1400" b="0" i="1" smtClean="0">
                              <a:latin typeface="Cambria Math"/>
                            </a:rPr>
                            <m:t>𝜆</m:t>
                          </m:r>
                          <m:r>
                            <a:rPr lang="en-US" altLang="ko-KR" sz="1400" b="0" i="1" smtClean="0">
                              <a:latin typeface="Cambria Math"/>
                            </a:rPr>
                            <m:t>(</m:t>
                          </m:r>
                          <m:r>
                            <a:rPr lang="en-US" altLang="ko-KR" sz="1400" b="0" i="1" smtClean="0">
                              <a:latin typeface="Cambria Math"/>
                            </a:rPr>
                            <m:t>𝑇</m:t>
                          </m:r>
                          <m:r>
                            <a:rPr lang="en-US" altLang="ko-KR" sz="1400" b="0" i="1" smtClean="0">
                              <a:latin typeface="Cambria Math"/>
                            </a:rPr>
                            <m:t>)</m:t>
                          </m:r>
                        </m:e>
                      </m:nary>
                    </m:oMath>
                  </m:oMathPara>
                </a14:m>
                <a:endParaRPr lang="en-US" altLang="ko-KR" sz="1400" dirty="0" smtClean="0"/>
              </a:p>
              <a:p>
                <a14:m>
                  <m:oMathPara xmlns:m="http://schemas.openxmlformats.org/officeDocument/2006/math">
                    <m:oMathParaPr>
                      <m:jc m:val="centerGroup"/>
                    </m:oMathParaPr>
                    <m:oMath xmlns:m="http://schemas.openxmlformats.org/officeDocument/2006/math">
                      <m:r>
                        <a:rPr lang="en-US" altLang="ko-KR" sz="1400" b="0" i="1" smtClean="0">
                          <a:latin typeface="Cambria Math"/>
                        </a:rPr>
                        <m:t>=</m:t>
                      </m:r>
                      <m:sSup>
                        <m:sSupPr>
                          <m:ctrlPr>
                            <a:rPr lang="ko-KR" altLang="ko-KR" sz="1400" i="1"/>
                          </m:ctrlPr>
                        </m:sSupPr>
                        <m:e>
                          <m:r>
                            <a:rPr lang="en-US" altLang="ko-KR" sz="1400" i="1"/>
                            <m:t>𝑒</m:t>
                          </m:r>
                        </m:e>
                        <m:sup>
                          <m:r>
                            <a:rPr lang="en-US" altLang="ko-KR" sz="1400" i="1"/>
                            <m:t>𝐴</m:t>
                          </m:r>
                          <m:d>
                            <m:dPr>
                              <m:ctrlPr>
                                <a:rPr lang="ko-KR" altLang="ko-KR" sz="1400" i="1"/>
                              </m:ctrlPr>
                            </m:dPr>
                            <m:e>
                              <m:r>
                                <a:rPr lang="en-US" altLang="ko-KR" sz="1400" i="1"/>
                                <m:t>𝑇</m:t>
                              </m:r>
                              <m:r>
                                <a:rPr lang="en-US" altLang="ko-KR" sz="1400" i="1"/>
                                <m:t>−</m:t>
                              </m:r>
                              <m:sSub>
                                <m:sSubPr>
                                  <m:ctrlPr>
                                    <a:rPr lang="ko-KR" altLang="ko-KR" sz="1400" i="1"/>
                                  </m:ctrlPr>
                                </m:sSubPr>
                                <m:e>
                                  <m:r>
                                    <a:rPr lang="en-US" altLang="ko-KR" sz="1400" i="1"/>
                                    <m:t>𝑡</m:t>
                                  </m:r>
                                </m:e>
                                <m:sub>
                                  <m:r>
                                    <a:rPr lang="en-US" altLang="ko-KR" sz="1400" i="1"/>
                                    <m:t>0</m:t>
                                  </m:r>
                                </m:sub>
                              </m:sSub>
                            </m:e>
                          </m:d>
                        </m:sup>
                      </m:sSup>
                      <m:r>
                        <a:rPr lang="en-US" altLang="ko-KR" sz="1400" i="1"/>
                        <m:t>𝑥</m:t>
                      </m:r>
                      <m:d>
                        <m:dPr>
                          <m:ctrlPr>
                            <a:rPr lang="ko-KR" altLang="ko-KR" sz="1400" i="1"/>
                          </m:ctrlPr>
                        </m:dPr>
                        <m:e>
                          <m:sSub>
                            <m:sSubPr>
                              <m:ctrlPr>
                                <a:rPr lang="ko-KR" altLang="ko-KR" sz="1400" i="1"/>
                              </m:ctrlPr>
                            </m:sSubPr>
                            <m:e>
                              <m:r>
                                <a:rPr lang="en-US" altLang="ko-KR" sz="1400" i="1"/>
                                <m:t>𝑡</m:t>
                              </m:r>
                            </m:e>
                            <m:sub>
                              <m:r>
                                <a:rPr lang="en-US" altLang="ko-KR" sz="1400" i="1"/>
                                <m:t>0</m:t>
                              </m:r>
                            </m:sub>
                          </m:sSub>
                        </m:e>
                      </m:d>
                      <m:r>
                        <a:rPr lang="en-US" altLang="ko-KR" sz="1400" i="1"/>
                        <m:t>−</m:t>
                      </m:r>
                      <m:r>
                        <a:rPr lang="en-US" altLang="ko-KR" sz="1400" i="1"/>
                        <m:t>𝐺</m:t>
                      </m:r>
                      <m:d>
                        <m:dPr>
                          <m:ctrlPr>
                            <a:rPr lang="ko-KR" altLang="ko-KR" sz="1400" i="1"/>
                          </m:ctrlPr>
                        </m:dPr>
                        <m:e>
                          <m:sSub>
                            <m:sSubPr>
                              <m:ctrlPr>
                                <a:rPr lang="ko-KR" altLang="ko-KR" sz="1400" i="1"/>
                              </m:ctrlPr>
                            </m:sSubPr>
                            <m:e>
                              <m:r>
                                <a:rPr lang="en-US" altLang="ko-KR" sz="1400" i="1"/>
                                <m:t>𝑡</m:t>
                              </m:r>
                            </m:e>
                            <m:sub>
                              <m:r>
                                <a:rPr lang="en-US" altLang="ko-KR" sz="1400" i="1"/>
                                <m:t>0</m:t>
                              </m:r>
                            </m:sub>
                          </m:sSub>
                          <m:r>
                            <a:rPr lang="en-US" altLang="ko-KR" sz="1400" i="1"/>
                            <m:t>, </m:t>
                          </m:r>
                          <m:r>
                            <a:rPr lang="en-US" altLang="ko-KR" sz="1400" i="1"/>
                            <m:t>𝑇</m:t>
                          </m:r>
                        </m:e>
                      </m:d>
                      <m:r>
                        <a:rPr lang="en-US" altLang="ko-KR" sz="1400" i="1"/>
                        <m:t>𝜆</m:t>
                      </m:r>
                      <m:d>
                        <m:dPr>
                          <m:ctrlPr>
                            <a:rPr lang="ko-KR" altLang="ko-KR" sz="1400" i="1"/>
                          </m:ctrlPr>
                        </m:dPr>
                        <m:e>
                          <m:r>
                            <a:rPr lang="en-US" altLang="ko-KR" sz="1400" i="1"/>
                            <m:t>𝑇</m:t>
                          </m:r>
                        </m:e>
                      </m:d>
                    </m:oMath>
                  </m:oMathPara>
                </a14:m>
                <a:endParaRPr lang="en-US" altLang="ko-KR" sz="1400" dirty="0" smtClean="0"/>
              </a:p>
              <a:p>
                <a:endParaRPr lang="ko-KR" altLang="ko-KR" sz="1400" dirty="0"/>
              </a:p>
              <a:p>
                <a:endParaRPr lang="en-US" altLang="ko-KR" sz="1400" dirty="0" smtClean="0"/>
              </a:p>
              <a:p>
                <a:endParaRPr lang="ko-KR" altLang="ko-KR" sz="1400" dirty="0"/>
              </a:p>
              <a:p>
                <a:endParaRPr lang="ko-KR" altLang="en-US" sz="1400" dirty="0"/>
              </a:p>
            </p:txBody>
          </p:sp>
        </mc:Choice>
        <mc:Fallback>
          <p:sp>
            <p:nvSpPr>
              <p:cNvPr id="3" name="TextBox 2"/>
              <p:cNvSpPr txBox="1">
                <a:spLocks noRot="1" noChangeAspect="1" noMove="1" noResize="1" noEditPoints="1" noAdjustHandles="1" noChangeArrowheads="1" noChangeShapeType="1" noTextEdit="1"/>
              </p:cNvSpPr>
              <p:nvPr/>
            </p:nvSpPr>
            <p:spPr>
              <a:xfrm>
                <a:off x="463918" y="769605"/>
                <a:ext cx="7776864" cy="5575309"/>
              </a:xfrm>
              <a:prstGeom prst="rect">
                <a:avLst/>
              </a:prstGeom>
              <a:blipFill rotWithShape="1">
                <a:blip r:embed="rId2"/>
                <a:stretch>
                  <a:fillRect l="-157"/>
                </a:stretch>
              </a:blipFill>
            </p:spPr>
            <p:txBody>
              <a:bodyPr/>
              <a:lstStyle/>
              <a:p>
                <a:r>
                  <a:rPr lang="ko-KR" altLang="en-US">
                    <a:noFill/>
                  </a:rPr>
                  <a:t> </a:t>
                </a:r>
              </a:p>
            </p:txBody>
          </p:sp>
        </mc:Fallback>
      </mc:AlternateContent>
      <p:sp>
        <p:nvSpPr>
          <p:cNvPr id="4" name="직사각형 3"/>
          <p:cNvSpPr/>
          <p:nvPr/>
        </p:nvSpPr>
        <p:spPr>
          <a:xfrm>
            <a:off x="0" y="116632"/>
            <a:ext cx="4572000" cy="369332"/>
          </a:xfrm>
          <a:prstGeom prst="rect">
            <a:avLst/>
          </a:prstGeom>
        </p:spPr>
        <p:txBody>
          <a:bodyPr>
            <a:spAutoFit/>
          </a:bodyPr>
          <a:lstStyle/>
          <a:p>
            <a:pPr lvl="0"/>
            <a:r>
              <a:rPr lang="en-US" altLang="ko-KR" dirty="0"/>
              <a:t>Fixed final sate and Open loop control</a:t>
            </a:r>
            <a:endParaRPr lang="ko-KR" altLang="ko-KR" dirty="0"/>
          </a:p>
        </p:txBody>
      </p:sp>
    </p:spTree>
    <p:extLst>
      <p:ext uri="{BB962C8B-B14F-4D97-AF65-F5344CB8AC3E}">
        <p14:creationId xmlns:p14="http://schemas.microsoft.com/office/powerpoint/2010/main" val="1804110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463918" y="769605"/>
                <a:ext cx="7776864" cy="6081217"/>
              </a:xfrm>
              <a:prstGeom prst="rect">
                <a:avLst/>
              </a:prstGeom>
              <a:noFill/>
            </p:spPr>
            <p:txBody>
              <a:bodyPr wrap="square" rtlCol="0">
                <a:spAutoFit/>
              </a:bodyPr>
              <a:lstStyle/>
              <a:p>
                <a:endParaRPr lang="en-US" altLang="ko-KR" sz="1400" dirty="0" smtClean="0"/>
              </a:p>
              <a:p>
                <a:pPr marL="285750" lvl="0" indent="-285750">
                  <a:buFont typeface="Wingdings" panose="05000000000000000000" pitchFamily="2" charset="2"/>
                  <a:buChar char="l"/>
                </a:pPr>
                <a:r>
                  <a:rPr lang="en-US" altLang="ko-KR" sz="1400" b="1" dirty="0" smtClean="0"/>
                  <a:t>Continue..</a:t>
                </a:r>
              </a:p>
              <a:p>
                <a:endParaRPr lang="en-US" altLang="ko-KR" sz="1400" dirty="0" smtClean="0"/>
              </a:p>
              <a:p>
                <a:r>
                  <a:rPr lang="en-US" altLang="ko-KR" sz="1400" dirty="0" smtClean="0"/>
                  <a:t>       Controllability (Reachability) </a:t>
                </a:r>
                <a:r>
                  <a:rPr lang="en-US" altLang="ko-KR" sz="1400" dirty="0" err="1" smtClean="0"/>
                  <a:t>Grammian</a:t>
                </a:r>
                <a:endParaRPr lang="en-US" altLang="ko-KR" sz="1400" dirty="0" smtClean="0"/>
              </a:p>
              <a:p>
                <a:endParaRPr lang="en-US" altLang="ko-KR" sz="1400" dirty="0"/>
              </a:p>
              <a:p>
                <a14:m>
                  <m:oMathPara xmlns:m="http://schemas.openxmlformats.org/officeDocument/2006/math">
                    <m:oMathParaPr>
                      <m:jc m:val="centerGroup"/>
                    </m:oMathParaPr>
                    <m:oMath xmlns:m="http://schemas.openxmlformats.org/officeDocument/2006/math">
                      <m:r>
                        <a:rPr lang="en-US" altLang="ko-KR" sz="1400" b="0" i="1" smtClean="0">
                          <a:latin typeface="Cambria Math"/>
                        </a:rPr>
                        <m:t>𝑥</m:t>
                      </m:r>
                      <m:d>
                        <m:dPr>
                          <m:ctrlPr>
                            <a:rPr lang="en-US" altLang="ko-KR" sz="1400" b="0" i="1" smtClean="0">
                              <a:latin typeface="Cambria Math"/>
                            </a:rPr>
                          </m:ctrlPr>
                        </m:dPr>
                        <m:e>
                          <m:r>
                            <a:rPr lang="en-US" altLang="ko-KR" sz="1400" b="0" i="1" smtClean="0">
                              <a:latin typeface="Cambria Math"/>
                            </a:rPr>
                            <m:t>𝑡</m:t>
                          </m:r>
                        </m:e>
                      </m:d>
                      <m:r>
                        <a:rPr lang="en-US" altLang="ko-KR" sz="1400" b="0" i="1" smtClean="0">
                          <a:latin typeface="Cambria Math"/>
                        </a:rPr>
                        <m:t>=</m:t>
                      </m:r>
                      <m:sSup>
                        <m:sSupPr>
                          <m:ctrlPr>
                            <a:rPr lang="ko-KR" altLang="ko-KR" sz="1400" i="1"/>
                          </m:ctrlPr>
                        </m:sSupPr>
                        <m:e>
                          <m:r>
                            <a:rPr lang="en-US" altLang="ko-KR" sz="1400" i="1"/>
                            <m:t>𝑒</m:t>
                          </m:r>
                        </m:e>
                        <m:sup>
                          <m:r>
                            <a:rPr lang="en-US" altLang="ko-KR" sz="1400" i="1"/>
                            <m:t>𝐴</m:t>
                          </m:r>
                          <m:d>
                            <m:dPr>
                              <m:ctrlPr>
                                <a:rPr lang="ko-KR" altLang="ko-KR" sz="1400" i="1"/>
                              </m:ctrlPr>
                            </m:dPr>
                            <m:e>
                              <m:r>
                                <a:rPr lang="en-US" altLang="ko-KR" sz="1400" i="1"/>
                                <m:t>𝑇</m:t>
                              </m:r>
                              <m:r>
                                <a:rPr lang="en-US" altLang="ko-KR" sz="1400" i="1"/>
                                <m:t>−</m:t>
                              </m:r>
                              <m:sSub>
                                <m:sSubPr>
                                  <m:ctrlPr>
                                    <a:rPr lang="ko-KR" altLang="ko-KR" sz="1400" i="1"/>
                                  </m:ctrlPr>
                                </m:sSubPr>
                                <m:e>
                                  <m:r>
                                    <a:rPr lang="en-US" altLang="ko-KR" sz="1400" i="1"/>
                                    <m:t>𝑡</m:t>
                                  </m:r>
                                </m:e>
                                <m:sub>
                                  <m:r>
                                    <a:rPr lang="en-US" altLang="ko-KR" sz="1400" i="1"/>
                                    <m:t>0</m:t>
                                  </m:r>
                                </m:sub>
                              </m:sSub>
                            </m:e>
                          </m:d>
                        </m:sup>
                      </m:sSup>
                      <m:r>
                        <a:rPr lang="en-US" altLang="ko-KR" sz="1400" i="1"/>
                        <m:t>𝑥</m:t>
                      </m:r>
                      <m:d>
                        <m:dPr>
                          <m:ctrlPr>
                            <a:rPr lang="ko-KR" altLang="ko-KR" sz="1400" i="1"/>
                          </m:ctrlPr>
                        </m:dPr>
                        <m:e>
                          <m:sSub>
                            <m:sSubPr>
                              <m:ctrlPr>
                                <a:rPr lang="ko-KR" altLang="ko-KR" sz="1400" i="1"/>
                              </m:ctrlPr>
                            </m:sSubPr>
                            <m:e>
                              <m:r>
                                <a:rPr lang="en-US" altLang="ko-KR" sz="1400" i="1"/>
                                <m:t>𝑡</m:t>
                              </m:r>
                            </m:e>
                            <m:sub>
                              <m:r>
                                <a:rPr lang="en-US" altLang="ko-KR" sz="1400" i="1"/>
                                <m:t>0</m:t>
                              </m:r>
                            </m:sub>
                          </m:sSub>
                        </m:e>
                      </m:d>
                      <m:r>
                        <a:rPr lang="en-US" altLang="ko-KR" sz="1400" i="1"/>
                        <m:t>−</m:t>
                      </m:r>
                      <m:r>
                        <a:rPr lang="en-US" altLang="ko-KR" sz="1400" i="1"/>
                        <m:t>𝐺</m:t>
                      </m:r>
                      <m:d>
                        <m:dPr>
                          <m:ctrlPr>
                            <a:rPr lang="ko-KR" altLang="ko-KR" sz="1400" i="1"/>
                          </m:ctrlPr>
                        </m:dPr>
                        <m:e>
                          <m:sSub>
                            <m:sSubPr>
                              <m:ctrlPr>
                                <a:rPr lang="ko-KR" altLang="ko-KR" sz="1400" i="1"/>
                              </m:ctrlPr>
                            </m:sSubPr>
                            <m:e>
                              <m:r>
                                <a:rPr lang="en-US" altLang="ko-KR" sz="1400" i="1"/>
                                <m:t>𝑡</m:t>
                              </m:r>
                            </m:e>
                            <m:sub>
                              <m:r>
                                <a:rPr lang="en-US" altLang="ko-KR" sz="1400" i="1"/>
                                <m:t>0</m:t>
                              </m:r>
                            </m:sub>
                          </m:sSub>
                          <m:r>
                            <a:rPr lang="en-US" altLang="ko-KR" sz="1400" i="1"/>
                            <m:t>, </m:t>
                          </m:r>
                          <m:r>
                            <a:rPr lang="en-US" altLang="ko-KR" sz="1400" i="1"/>
                            <m:t>𝑇</m:t>
                          </m:r>
                        </m:e>
                      </m:d>
                      <m:r>
                        <a:rPr lang="en-US" altLang="ko-KR" sz="1400" i="1"/>
                        <m:t>𝜆</m:t>
                      </m:r>
                      <m:d>
                        <m:dPr>
                          <m:ctrlPr>
                            <a:rPr lang="ko-KR" altLang="ko-KR" sz="1400" i="1"/>
                          </m:ctrlPr>
                        </m:dPr>
                        <m:e>
                          <m:r>
                            <a:rPr lang="en-US" altLang="ko-KR" sz="1400" i="1"/>
                            <m:t>𝑇</m:t>
                          </m:r>
                        </m:e>
                      </m:d>
                    </m:oMath>
                  </m:oMathPara>
                </a14:m>
                <a:endParaRPr lang="en-US" altLang="ko-KR" sz="1400" dirty="0" smtClean="0"/>
              </a:p>
              <a:p>
                <a14:m>
                  <m:oMathPara xmlns:m="http://schemas.openxmlformats.org/officeDocument/2006/math">
                    <m:oMathParaPr>
                      <m:jc m:val="centerGroup"/>
                    </m:oMathParaPr>
                    <m:oMath xmlns:m="http://schemas.openxmlformats.org/officeDocument/2006/math">
                      <m:r>
                        <m:rPr>
                          <m:sty m:val="p"/>
                        </m:rPr>
                        <a:rPr lang="en-US" altLang="ko-KR" sz="1400"/>
                        <m:t>G</m:t>
                      </m:r>
                      <m:d>
                        <m:dPr>
                          <m:ctrlPr>
                            <a:rPr lang="ko-KR" altLang="ko-KR" sz="1400" i="1"/>
                          </m:ctrlPr>
                        </m:dPr>
                        <m:e>
                          <m:sSub>
                            <m:sSubPr>
                              <m:ctrlPr>
                                <a:rPr lang="ko-KR" altLang="ko-KR" sz="1400" i="1"/>
                              </m:ctrlPr>
                            </m:sSubPr>
                            <m:e>
                              <m:r>
                                <m:rPr>
                                  <m:sty m:val="p"/>
                                </m:rPr>
                                <a:rPr lang="en-US" altLang="ko-KR" sz="1400"/>
                                <m:t>t</m:t>
                              </m:r>
                            </m:e>
                            <m:sub>
                              <m:r>
                                <a:rPr lang="en-US" altLang="ko-KR" sz="1400"/>
                                <m:t>0</m:t>
                              </m:r>
                            </m:sub>
                          </m:sSub>
                          <m:r>
                            <a:rPr lang="en-US" altLang="ko-KR" sz="1400" i="1"/>
                            <m:t>, </m:t>
                          </m:r>
                          <m:r>
                            <a:rPr lang="en-US" altLang="ko-KR" sz="1400" i="1"/>
                            <m:t>𝑇</m:t>
                          </m:r>
                        </m:e>
                      </m:d>
                      <m:r>
                        <a:rPr lang="en-US" altLang="ko-KR" sz="1400" i="1"/>
                        <m:t>= </m:t>
                      </m:r>
                      <m:nary>
                        <m:naryPr>
                          <m:limLoc m:val="subSup"/>
                          <m:ctrlPr>
                            <a:rPr lang="ko-KR" altLang="ko-KR" sz="1400" i="1"/>
                          </m:ctrlPr>
                        </m:naryPr>
                        <m:sub>
                          <m:sSub>
                            <m:sSubPr>
                              <m:ctrlPr>
                                <a:rPr lang="ko-KR" altLang="ko-KR" sz="1400" i="1"/>
                              </m:ctrlPr>
                            </m:sSubPr>
                            <m:e>
                              <m:r>
                                <a:rPr lang="en-US" altLang="ko-KR" sz="1400" i="1"/>
                                <m:t>𝑡</m:t>
                              </m:r>
                            </m:e>
                            <m:sub>
                              <m:r>
                                <a:rPr lang="en-US" altLang="ko-KR" sz="1400" i="1"/>
                                <m:t>0</m:t>
                              </m:r>
                            </m:sub>
                          </m:sSub>
                        </m:sub>
                        <m:sup>
                          <m:r>
                            <a:rPr lang="en-US" altLang="ko-KR" sz="1400" i="1"/>
                            <m:t>𝑇</m:t>
                          </m:r>
                        </m:sup>
                        <m:e>
                          <m:sSup>
                            <m:sSupPr>
                              <m:ctrlPr>
                                <a:rPr lang="ko-KR" altLang="ko-KR" sz="1400" i="1"/>
                              </m:ctrlPr>
                            </m:sSupPr>
                            <m:e>
                              <m:r>
                                <a:rPr lang="en-US" altLang="ko-KR" sz="1400" i="1"/>
                                <m:t>𝑒</m:t>
                              </m:r>
                            </m:e>
                            <m:sup>
                              <m:r>
                                <a:rPr lang="en-US" altLang="ko-KR" sz="1400" i="1"/>
                                <m:t>𝐴</m:t>
                              </m:r>
                              <m:d>
                                <m:dPr>
                                  <m:ctrlPr>
                                    <a:rPr lang="ko-KR" altLang="ko-KR" sz="1400" i="1"/>
                                  </m:ctrlPr>
                                </m:dPr>
                                <m:e>
                                  <m:r>
                                    <a:rPr lang="en-US" altLang="ko-KR" sz="1400" i="1"/>
                                    <m:t>𝑇</m:t>
                                  </m:r>
                                  <m:r>
                                    <a:rPr lang="en-US" altLang="ko-KR" sz="1400" i="1"/>
                                    <m:t>−</m:t>
                                  </m:r>
                                  <m:r>
                                    <a:rPr lang="en-US" altLang="ko-KR" sz="1400" i="1"/>
                                    <m:t>𝜏</m:t>
                                  </m:r>
                                </m:e>
                              </m:d>
                            </m:sup>
                          </m:sSup>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sSup>
                            <m:sSupPr>
                              <m:ctrlPr>
                                <a:rPr lang="ko-KR" altLang="ko-KR" sz="1400" i="1"/>
                              </m:ctrlPr>
                            </m:sSupPr>
                            <m:e>
                              <m:r>
                                <a:rPr lang="en-US" altLang="ko-KR" sz="1400" i="1"/>
                                <m:t>𝑒</m:t>
                              </m:r>
                            </m:e>
                            <m:sup>
                              <m:sSup>
                                <m:sSupPr>
                                  <m:ctrlPr>
                                    <a:rPr lang="ko-KR" altLang="ko-KR" sz="1400" i="1"/>
                                  </m:ctrlPr>
                                </m:sSupPr>
                                <m:e>
                                  <m:r>
                                    <a:rPr lang="en-US" altLang="ko-KR" sz="1400" i="1"/>
                                    <m:t>𝐴</m:t>
                                  </m:r>
                                </m:e>
                                <m:sup>
                                  <m:r>
                                    <a:rPr lang="en-US" altLang="ko-KR" sz="1400" i="1"/>
                                    <m:t>𝑇</m:t>
                                  </m:r>
                                </m:sup>
                              </m:sSup>
                              <m:d>
                                <m:dPr>
                                  <m:ctrlPr>
                                    <a:rPr lang="ko-KR" altLang="ko-KR" sz="1400" i="1"/>
                                  </m:ctrlPr>
                                </m:dPr>
                                <m:e>
                                  <m:r>
                                    <a:rPr lang="en-US" altLang="ko-KR" sz="1400" i="1"/>
                                    <m:t>𝑇</m:t>
                                  </m:r>
                                  <m:r>
                                    <a:rPr lang="en-US" altLang="ko-KR" sz="1400" i="1"/>
                                    <m:t>−</m:t>
                                  </m:r>
                                  <m:r>
                                    <a:rPr lang="en-US" altLang="ko-KR" sz="1400" i="1"/>
                                    <m:t>𝜏</m:t>
                                  </m:r>
                                </m:e>
                              </m:d>
                            </m:sup>
                          </m:sSup>
                          <m:r>
                            <a:rPr lang="en-US" altLang="ko-KR" sz="1400" i="1"/>
                            <m:t>𝑑</m:t>
                          </m:r>
                          <m:r>
                            <a:rPr lang="en-US" altLang="ko-KR" sz="1400" i="1"/>
                            <m:t>𝜏</m:t>
                          </m:r>
                        </m:e>
                      </m:nary>
                    </m:oMath>
                  </m:oMathPara>
                </a14:m>
                <a:endParaRPr lang="en-US" altLang="ko-KR" sz="1400" dirty="0" smtClean="0"/>
              </a:p>
              <a:p>
                <a:endParaRPr lang="en-US" altLang="ko-KR" sz="1400" dirty="0" smtClean="0"/>
              </a:p>
              <a:p>
                <a:r>
                  <a:rPr lang="en-US" altLang="ko-KR" sz="1400" dirty="0"/>
                  <a:t> </a:t>
                </a:r>
                <a:r>
                  <a:rPr lang="en-US" altLang="ko-KR" sz="1400" dirty="0" smtClean="0"/>
                  <a:t> Since </a:t>
                </a:r>
                <a:r>
                  <a:rPr lang="en-US" altLang="ko-KR" sz="1400" dirty="0"/>
                  <a:t>with </a:t>
                </a:r>
                <a14:m>
                  <m:oMath xmlns:m="http://schemas.openxmlformats.org/officeDocument/2006/math">
                    <m:r>
                      <m:rPr>
                        <m:sty m:val="p"/>
                      </m:rPr>
                      <a:rPr lang="en-US" altLang="ko-KR" sz="1400"/>
                      <m:t>x</m:t>
                    </m:r>
                    <m:d>
                      <m:dPr>
                        <m:ctrlPr>
                          <a:rPr lang="ko-KR" altLang="ko-KR" sz="1400" i="1"/>
                        </m:ctrlPr>
                      </m:dPr>
                      <m:e>
                        <m:r>
                          <m:rPr>
                            <m:sty m:val="p"/>
                          </m:rPr>
                          <a:rPr lang="en-US" altLang="ko-KR" sz="1400"/>
                          <m:t>T</m:t>
                        </m:r>
                        <m:r>
                          <a:rPr lang="en-US" altLang="ko-KR" sz="1400"/>
                          <m:t> </m:t>
                        </m:r>
                      </m:e>
                    </m:d>
                    <m:r>
                      <a:rPr lang="en-US" altLang="ko-KR" sz="1400"/>
                      <m:t>=</m:t>
                    </m:r>
                    <m:sSub>
                      <m:sSubPr>
                        <m:ctrlPr>
                          <a:rPr lang="ko-KR" altLang="ko-KR" sz="1400" i="1"/>
                        </m:ctrlPr>
                      </m:sSubPr>
                      <m:e>
                        <m:r>
                          <m:rPr>
                            <m:sty m:val="p"/>
                          </m:rPr>
                          <a:rPr lang="en-US" altLang="ko-KR" sz="1400"/>
                          <m:t>r</m:t>
                        </m:r>
                      </m:e>
                      <m:sub>
                        <m:r>
                          <m:rPr>
                            <m:sty m:val="p"/>
                          </m:rPr>
                          <a:rPr lang="en-US" altLang="ko-KR" sz="1400"/>
                          <m:t>N</m:t>
                        </m:r>
                      </m:sub>
                    </m:sSub>
                  </m:oMath>
                </a14:m>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λ</m:t>
                      </m:r>
                      <m:d>
                        <m:dPr>
                          <m:ctrlPr>
                            <a:rPr lang="ko-KR" altLang="ko-KR" sz="1400" i="1"/>
                          </m:ctrlPr>
                        </m:dPr>
                        <m:e>
                          <m:r>
                            <m:rPr>
                              <m:sty m:val="p"/>
                            </m:rPr>
                            <a:rPr lang="en-US" altLang="ko-KR" sz="1400"/>
                            <m:t>T</m:t>
                          </m:r>
                        </m:e>
                      </m:d>
                      <m:r>
                        <a:rPr lang="en-US" altLang="ko-KR" sz="1400" i="1"/>
                        <m:t>= −</m:t>
                      </m:r>
                      <m:sSup>
                        <m:sSupPr>
                          <m:ctrlPr>
                            <a:rPr lang="ko-KR" altLang="ko-KR" sz="1400" i="1"/>
                          </m:ctrlPr>
                        </m:sSupPr>
                        <m:e>
                          <m:r>
                            <a:rPr lang="en-US" altLang="ko-KR" sz="1400" i="1"/>
                            <m:t>𝐺</m:t>
                          </m:r>
                        </m:e>
                        <m:sup>
                          <m:r>
                            <a:rPr lang="en-US" altLang="ko-KR" sz="1400" i="1"/>
                            <m:t>−1</m:t>
                          </m:r>
                        </m:sup>
                      </m:sSup>
                      <m:r>
                        <a:rPr lang="en-US" altLang="ko-KR" sz="1400" i="1"/>
                        <m:t>(</m:t>
                      </m:r>
                      <m:sSub>
                        <m:sSubPr>
                          <m:ctrlPr>
                            <a:rPr lang="ko-KR" altLang="ko-KR" sz="1400" i="1"/>
                          </m:ctrlPr>
                        </m:sSubPr>
                        <m:e>
                          <m:r>
                            <a:rPr lang="en-US" altLang="ko-KR" sz="1400" i="1"/>
                            <m:t>𝑡</m:t>
                          </m:r>
                        </m:e>
                        <m:sub>
                          <m:r>
                            <a:rPr lang="en-US" altLang="ko-KR" sz="1400" i="1"/>
                            <m:t>0</m:t>
                          </m:r>
                        </m:sub>
                      </m:sSub>
                      <m:r>
                        <a:rPr lang="en-US" altLang="ko-KR" sz="1400" i="1"/>
                        <m:t>, </m:t>
                      </m:r>
                      <m:r>
                        <a:rPr lang="en-US" altLang="ko-KR" sz="1400" i="1"/>
                        <m:t>𝑇</m:t>
                      </m:r>
                      <m:r>
                        <a:rPr lang="en-US" altLang="ko-KR" sz="1400" i="1"/>
                        <m:t>)[ </m:t>
                      </m:r>
                      <m:sSub>
                        <m:sSubPr>
                          <m:ctrlPr>
                            <a:rPr lang="ko-KR" altLang="ko-KR" sz="1400" i="1"/>
                          </m:ctrlPr>
                        </m:sSubPr>
                        <m:e>
                          <m:r>
                            <a:rPr lang="en-US" altLang="ko-KR" sz="1400" i="1"/>
                            <m:t>𝑟</m:t>
                          </m:r>
                        </m:e>
                        <m:sub>
                          <m:r>
                            <a:rPr lang="en-US" altLang="ko-KR" sz="1400" i="1"/>
                            <m:t>𝑁</m:t>
                          </m:r>
                        </m:sub>
                      </m:sSub>
                      <m:r>
                        <a:rPr lang="en-US" altLang="ko-KR" sz="1400" i="1"/>
                        <m:t> −</m:t>
                      </m:r>
                      <m:sSup>
                        <m:sSupPr>
                          <m:ctrlPr>
                            <a:rPr lang="ko-KR" altLang="ko-KR" sz="1400" i="1"/>
                          </m:ctrlPr>
                        </m:sSupPr>
                        <m:e>
                          <m:r>
                            <a:rPr lang="en-US" altLang="ko-KR" sz="1400" i="1"/>
                            <m:t>𝑒</m:t>
                          </m:r>
                        </m:e>
                        <m:sup>
                          <m:r>
                            <a:rPr lang="en-US" altLang="ko-KR" sz="1400" i="1"/>
                            <m:t>𝐴</m:t>
                          </m:r>
                          <m:d>
                            <m:dPr>
                              <m:ctrlPr>
                                <a:rPr lang="ko-KR" altLang="ko-KR" sz="1400" i="1"/>
                              </m:ctrlPr>
                            </m:dPr>
                            <m:e>
                              <m:r>
                                <a:rPr lang="en-US" altLang="ko-KR" sz="1400" i="1"/>
                                <m:t>𝑇</m:t>
                              </m:r>
                              <m:r>
                                <a:rPr lang="en-US" altLang="ko-KR" sz="1400" i="1"/>
                                <m:t>−</m:t>
                              </m:r>
                              <m:sSub>
                                <m:sSubPr>
                                  <m:ctrlPr>
                                    <a:rPr lang="ko-KR" altLang="ko-KR" sz="1400" i="1"/>
                                  </m:ctrlPr>
                                </m:sSubPr>
                                <m:e>
                                  <m:r>
                                    <a:rPr lang="en-US" altLang="ko-KR" sz="1400" i="1"/>
                                    <m:t>𝑡</m:t>
                                  </m:r>
                                </m:e>
                                <m:sub>
                                  <m:r>
                                    <a:rPr lang="en-US" altLang="ko-KR" sz="1400" i="1"/>
                                    <m:t>0</m:t>
                                  </m:r>
                                </m:sub>
                              </m:sSub>
                            </m:e>
                          </m:d>
                        </m:sup>
                      </m:sSup>
                      <m:r>
                        <a:rPr lang="en-US" altLang="ko-KR" sz="1400" i="1"/>
                        <m:t>𝑥</m:t>
                      </m:r>
                      <m:r>
                        <a:rPr lang="en-US" altLang="ko-KR" sz="1400" i="1"/>
                        <m:t>(</m:t>
                      </m:r>
                      <m:sSub>
                        <m:sSubPr>
                          <m:ctrlPr>
                            <a:rPr lang="ko-KR" altLang="ko-KR" sz="1400" i="1"/>
                          </m:ctrlPr>
                        </m:sSubPr>
                        <m:e>
                          <m:r>
                            <a:rPr lang="en-US" altLang="ko-KR" sz="1400" i="1"/>
                            <m:t>𝑡</m:t>
                          </m:r>
                        </m:e>
                        <m:sub>
                          <m:r>
                            <a:rPr lang="en-US" altLang="ko-KR" sz="1400" i="1"/>
                            <m:t>0</m:t>
                          </m:r>
                        </m:sub>
                      </m:sSub>
                      <m:r>
                        <a:rPr lang="en-US" altLang="ko-KR" sz="1400" i="1"/>
                        <m:t>)]</m:t>
                      </m:r>
                    </m:oMath>
                  </m:oMathPara>
                </a14:m>
                <a:endParaRPr lang="ko-KR" altLang="ko-KR" sz="1400" dirty="0"/>
              </a:p>
              <a:p>
                <a:endParaRPr lang="en-US" altLang="ko-KR" sz="1400" dirty="0" smtClean="0"/>
              </a:p>
              <a:p>
                <a:r>
                  <a:rPr lang="en-US" altLang="ko-KR" sz="1400" dirty="0"/>
                  <a:t> </a:t>
                </a:r>
                <a:r>
                  <a:rPr lang="en-US" altLang="ko-KR" sz="1400" dirty="0" smtClean="0"/>
                  <a:t> So </a:t>
                </a:r>
                <a:r>
                  <a:rPr lang="en-US" altLang="ko-KR" sz="1400" dirty="0"/>
                  <a:t>that the optimal control is </a:t>
                </a:r>
                <a:endParaRPr lang="ko-KR" altLang="ko-KR" sz="1400" dirty="0"/>
              </a:p>
              <a:p>
                <a14:m>
                  <m:oMathPara xmlns:m="http://schemas.openxmlformats.org/officeDocument/2006/math">
                    <m:oMathParaPr>
                      <m:jc m:val="centerGroup"/>
                    </m:oMathParaPr>
                    <m:oMath xmlns:m="http://schemas.openxmlformats.org/officeDocument/2006/math">
                      <m:sSup>
                        <m:sSupPr>
                          <m:ctrlPr>
                            <a:rPr lang="ko-KR" altLang="ko-KR" sz="1400" i="1"/>
                          </m:ctrlPr>
                        </m:sSupPr>
                        <m:e>
                          <m:r>
                            <m:rPr>
                              <m:sty m:val="p"/>
                            </m:rPr>
                            <a:rPr lang="en-US" altLang="ko-KR" sz="1400"/>
                            <m:t>u</m:t>
                          </m:r>
                        </m:e>
                        <m:sup>
                          <m:r>
                            <a:rPr lang="en-US" altLang="ko-KR" sz="1400" i="1"/>
                            <m:t>∗</m:t>
                          </m:r>
                        </m:sup>
                      </m:sSup>
                      <m:d>
                        <m:dPr>
                          <m:ctrlPr>
                            <a:rPr lang="ko-KR" altLang="ko-KR" sz="1400" i="1"/>
                          </m:ctrlPr>
                        </m:dPr>
                        <m:e>
                          <m:r>
                            <a:rPr lang="en-US" altLang="ko-KR" sz="1400" i="1"/>
                            <m:t>𝑡</m:t>
                          </m:r>
                        </m:e>
                      </m:d>
                      <m:r>
                        <a:rPr lang="en-US" altLang="ko-KR" sz="1400" i="1"/>
                        <m:t>=</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sSup>
                        <m:sSupPr>
                          <m:ctrlPr>
                            <a:rPr lang="ko-KR" altLang="ko-KR" sz="1400" i="1"/>
                          </m:ctrlPr>
                        </m:sSupPr>
                        <m:e>
                          <m:r>
                            <a:rPr lang="en-US" altLang="ko-KR" sz="1400" i="1"/>
                            <m:t>𝑒</m:t>
                          </m:r>
                        </m:e>
                        <m:sup>
                          <m:sSup>
                            <m:sSupPr>
                              <m:ctrlPr>
                                <a:rPr lang="ko-KR" altLang="ko-KR" sz="1400" i="1"/>
                              </m:ctrlPr>
                            </m:sSupPr>
                            <m:e>
                              <m:r>
                                <a:rPr lang="en-US" altLang="ko-KR" sz="1400" i="1"/>
                                <m:t>𝐴</m:t>
                              </m:r>
                            </m:e>
                            <m:sup>
                              <m:r>
                                <a:rPr lang="en-US" altLang="ko-KR" sz="1400" i="1"/>
                                <m:t>𝑇</m:t>
                              </m:r>
                            </m:sup>
                          </m:sSup>
                          <m:d>
                            <m:dPr>
                              <m:ctrlPr>
                                <a:rPr lang="ko-KR" altLang="ko-KR" sz="1400" i="1"/>
                              </m:ctrlPr>
                            </m:dPr>
                            <m:e>
                              <m:r>
                                <a:rPr lang="en-US" altLang="ko-KR" sz="1400" i="1"/>
                                <m:t>𝑇</m:t>
                              </m:r>
                              <m:r>
                                <a:rPr lang="en-US" altLang="ko-KR" sz="1400" i="1"/>
                                <m:t>−</m:t>
                              </m:r>
                              <m:r>
                                <a:rPr lang="en-US" altLang="ko-KR" sz="1400" i="1"/>
                                <m:t>𝑡</m:t>
                              </m:r>
                            </m:e>
                          </m:d>
                        </m:sup>
                      </m:sSup>
                      <m:sSup>
                        <m:sSupPr>
                          <m:ctrlPr>
                            <a:rPr lang="ko-KR" altLang="ko-KR" sz="1400" i="1"/>
                          </m:ctrlPr>
                        </m:sSupPr>
                        <m:e>
                          <m:r>
                            <a:rPr lang="en-US" altLang="ko-KR" sz="1400" i="1"/>
                            <m:t>𝐺</m:t>
                          </m:r>
                        </m:e>
                        <m:sup>
                          <m:r>
                            <a:rPr lang="en-US" altLang="ko-KR" sz="1400" i="1"/>
                            <m:t>−1</m:t>
                          </m:r>
                        </m:sup>
                      </m:sSup>
                      <m:d>
                        <m:dPr>
                          <m:ctrlPr>
                            <a:rPr lang="ko-KR" altLang="ko-KR" sz="1400" i="1"/>
                          </m:ctrlPr>
                        </m:dPr>
                        <m:e>
                          <m:sSub>
                            <m:sSubPr>
                              <m:ctrlPr>
                                <a:rPr lang="ko-KR" altLang="ko-KR" sz="1400" i="1"/>
                              </m:ctrlPr>
                            </m:sSubPr>
                            <m:e>
                              <m:r>
                                <a:rPr lang="en-US" altLang="ko-KR" sz="1400" i="1"/>
                                <m:t>𝑡</m:t>
                              </m:r>
                            </m:e>
                            <m:sub>
                              <m:r>
                                <a:rPr lang="en-US" altLang="ko-KR" sz="1400" i="1"/>
                                <m:t>0</m:t>
                              </m:r>
                            </m:sub>
                          </m:sSub>
                          <m:r>
                            <a:rPr lang="en-US" altLang="ko-KR" sz="1400" i="1"/>
                            <m:t>, </m:t>
                          </m:r>
                          <m:r>
                            <a:rPr lang="en-US" altLang="ko-KR" sz="1400" i="1"/>
                            <m:t>𝑇</m:t>
                          </m:r>
                        </m:e>
                      </m:d>
                      <m:r>
                        <a:rPr lang="en-US" altLang="ko-KR" sz="1400" i="1"/>
                        <m:t>[</m:t>
                      </m:r>
                      <m:sSub>
                        <m:sSubPr>
                          <m:ctrlPr>
                            <a:rPr lang="ko-KR" altLang="ko-KR" sz="1400" i="1"/>
                          </m:ctrlPr>
                        </m:sSubPr>
                        <m:e>
                          <m:r>
                            <a:rPr lang="en-US" altLang="ko-KR" sz="1400" i="1"/>
                            <m:t>𝑟</m:t>
                          </m:r>
                        </m:e>
                        <m:sub>
                          <m:r>
                            <a:rPr lang="en-US" altLang="ko-KR" sz="1400" i="1"/>
                            <m:t>𝑁</m:t>
                          </m:r>
                        </m:sub>
                      </m:sSub>
                      <m:r>
                        <a:rPr lang="en-US" altLang="ko-KR" sz="1400" i="1"/>
                        <m:t>−</m:t>
                      </m:r>
                      <m:sSup>
                        <m:sSupPr>
                          <m:ctrlPr>
                            <a:rPr lang="ko-KR" altLang="ko-KR" sz="1400" i="1"/>
                          </m:ctrlPr>
                        </m:sSupPr>
                        <m:e>
                          <m:r>
                            <a:rPr lang="en-US" altLang="ko-KR" sz="1400" i="1"/>
                            <m:t>𝑒</m:t>
                          </m:r>
                        </m:e>
                        <m:sup>
                          <m:r>
                            <a:rPr lang="en-US" altLang="ko-KR" sz="1400" i="1"/>
                            <m:t>𝐴</m:t>
                          </m:r>
                          <m:d>
                            <m:dPr>
                              <m:ctrlPr>
                                <a:rPr lang="ko-KR" altLang="ko-KR" sz="1400" i="1"/>
                              </m:ctrlPr>
                            </m:dPr>
                            <m:e>
                              <m:r>
                                <a:rPr lang="en-US" altLang="ko-KR" sz="1400" i="1"/>
                                <m:t>𝑇</m:t>
                              </m:r>
                              <m:r>
                                <a:rPr lang="en-US" altLang="ko-KR" sz="1400" i="1"/>
                                <m:t>−</m:t>
                              </m:r>
                              <m:sSub>
                                <m:sSubPr>
                                  <m:ctrlPr>
                                    <a:rPr lang="ko-KR" altLang="ko-KR" sz="1400" i="1"/>
                                  </m:ctrlPr>
                                </m:sSubPr>
                                <m:e>
                                  <m:r>
                                    <a:rPr lang="en-US" altLang="ko-KR" sz="1400" i="1"/>
                                    <m:t>𝑡</m:t>
                                  </m:r>
                                </m:e>
                                <m:sub>
                                  <m:r>
                                    <a:rPr lang="en-US" altLang="ko-KR" sz="1400" i="1"/>
                                    <m:t>0</m:t>
                                  </m:r>
                                </m:sub>
                              </m:sSub>
                            </m:e>
                          </m:d>
                        </m:sup>
                      </m:sSup>
                      <m:r>
                        <a:rPr lang="en-US" altLang="ko-KR" sz="1400" i="1"/>
                        <m:t>𝑥</m:t>
                      </m:r>
                      <m:r>
                        <a:rPr lang="en-US" altLang="ko-KR" sz="1400" i="1"/>
                        <m:t>(</m:t>
                      </m:r>
                      <m:sSub>
                        <m:sSubPr>
                          <m:ctrlPr>
                            <a:rPr lang="ko-KR" altLang="ko-KR" sz="1400" i="1"/>
                          </m:ctrlPr>
                        </m:sSubPr>
                        <m:e>
                          <m:r>
                            <a:rPr lang="en-US" altLang="ko-KR" sz="1400" i="1"/>
                            <m:t>𝑡</m:t>
                          </m:r>
                        </m:e>
                        <m:sub>
                          <m:r>
                            <a:rPr lang="en-US" altLang="ko-KR" sz="1400" i="1"/>
                            <m:t>0</m:t>
                          </m:r>
                        </m:sub>
                      </m:sSub>
                      <m:r>
                        <a:rPr lang="en-US" altLang="ko-KR" sz="1400" i="1"/>
                        <m:t>)  ]</m:t>
                      </m:r>
                    </m:oMath>
                  </m:oMathPara>
                </a14:m>
                <a:endParaRPr lang="ko-KR" altLang="ko-KR" sz="1400" dirty="0"/>
              </a:p>
              <a:p>
                <a:endParaRPr lang="en-US" altLang="ko-KR" sz="1400" dirty="0" smtClean="0"/>
              </a:p>
              <a:p>
                <a:r>
                  <a:rPr lang="en-US" altLang="ko-KR" sz="1400" dirty="0"/>
                  <a:t> </a:t>
                </a:r>
                <a:r>
                  <a:rPr lang="en-US" altLang="ko-KR" sz="1400" dirty="0" smtClean="0"/>
                  <a:t>  If </a:t>
                </a:r>
                <a14:m>
                  <m:oMath xmlns:m="http://schemas.openxmlformats.org/officeDocument/2006/math">
                    <m:r>
                      <m:rPr>
                        <m:sty m:val="p"/>
                      </m:rPr>
                      <a:rPr lang="en-US" altLang="ko-KR" sz="1400"/>
                      <m:t>G</m:t>
                    </m:r>
                    <m:d>
                      <m:dPr>
                        <m:ctrlPr>
                          <a:rPr lang="ko-KR" altLang="ko-KR" sz="1400" i="1"/>
                        </m:ctrlPr>
                      </m:dPr>
                      <m:e>
                        <m:sSub>
                          <m:sSubPr>
                            <m:ctrlPr>
                              <a:rPr lang="ko-KR" altLang="ko-KR" sz="1400" i="1"/>
                            </m:ctrlPr>
                          </m:sSubPr>
                          <m:e>
                            <m:r>
                              <m:rPr>
                                <m:sty m:val="p"/>
                              </m:rPr>
                              <a:rPr lang="en-US" altLang="ko-KR" sz="1400"/>
                              <m:t>t</m:t>
                            </m:r>
                          </m:e>
                          <m:sub>
                            <m:r>
                              <a:rPr lang="en-US" altLang="ko-KR" sz="1400"/>
                              <m:t>0</m:t>
                            </m:r>
                          </m:sub>
                        </m:sSub>
                        <m:r>
                          <a:rPr lang="en-US" altLang="ko-KR" sz="1400" i="1"/>
                          <m:t>, </m:t>
                        </m:r>
                        <m:r>
                          <a:rPr lang="en-US" altLang="ko-KR" sz="1400" i="1"/>
                          <m:t>𝑇</m:t>
                        </m:r>
                      </m:e>
                    </m:d>
                    <m:r>
                      <a:rPr lang="en-US" altLang="ko-KR" sz="1400" i="1"/>
                      <m:t>=</m:t>
                    </m:r>
                    <m:r>
                      <a:rPr lang="en-US" altLang="ko-KR" sz="1400" i="1"/>
                      <m:t>𝑃</m:t>
                    </m:r>
                    <m:r>
                      <a:rPr lang="en-US" altLang="ko-KR" sz="1400" i="1"/>
                      <m:t>(</m:t>
                    </m:r>
                    <m:r>
                      <a:rPr lang="en-US" altLang="ko-KR" sz="1400" i="1"/>
                      <m:t>𝑡</m:t>
                    </m:r>
                    <m:r>
                      <a:rPr lang="en-US" altLang="ko-KR" sz="1400" i="1"/>
                      <m:t>)</m:t>
                    </m:r>
                  </m:oMath>
                </a14:m>
                <a:r>
                  <a:rPr lang="en-US" altLang="ko-KR" sz="1400" dirty="0"/>
                  <a:t>, then </a:t>
                </a:r>
                <a14:m>
                  <m:oMath xmlns:m="http://schemas.openxmlformats.org/officeDocument/2006/math">
                    <m:r>
                      <m:rPr>
                        <m:sty m:val="p"/>
                      </m:rPr>
                      <a:rPr lang="en-US" altLang="ko-KR" sz="1400"/>
                      <m:t>P</m:t>
                    </m:r>
                    <m:r>
                      <a:rPr lang="en-US" altLang="ko-KR" sz="1400"/>
                      <m:t>(</m:t>
                    </m:r>
                    <m:r>
                      <m:rPr>
                        <m:sty m:val="p"/>
                      </m:rPr>
                      <a:rPr lang="en-US" altLang="ko-KR" sz="1400"/>
                      <m:t>t</m:t>
                    </m:r>
                    <m:r>
                      <a:rPr lang="en-US" altLang="ko-KR" sz="1400"/>
                      <m:t>)</m:t>
                    </m:r>
                  </m:oMath>
                </a14:m>
                <a:r>
                  <a:rPr lang="en-US" altLang="ko-KR" sz="1400" dirty="0"/>
                  <a:t> is the solution to </a:t>
                </a:r>
                <a:endParaRPr lang="en-US" altLang="ko-KR" sz="1400" dirty="0" smtClean="0"/>
              </a:p>
              <a:p>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𝑃</m:t>
                          </m:r>
                        </m:e>
                      </m:acc>
                      <m:r>
                        <a:rPr lang="en-US" altLang="ko-KR" sz="1400" i="1"/>
                        <m:t>=</m:t>
                      </m:r>
                      <m:r>
                        <a:rPr lang="en-US" altLang="ko-KR" sz="1400" i="1"/>
                        <m:t>𝐴𝑃</m:t>
                      </m:r>
                      <m:r>
                        <a:rPr lang="en-US" altLang="ko-KR" sz="1400" i="1"/>
                        <m:t>+</m:t>
                      </m:r>
                      <m:r>
                        <a:rPr lang="en-US" altLang="ko-KR" sz="1400" i="1"/>
                        <m:t>𝑃</m:t>
                      </m:r>
                      <m:sSup>
                        <m:sSupPr>
                          <m:ctrlPr>
                            <a:rPr lang="ko-KR" altLang="ko-KR" sz="1400" i="1"/>
                          </m:ctrlPr>
                        </m:sSupPr>
                        <m:e>
                          <m:r>
                            <a:rPr lang="en-US" altLang="ko-KR" sz="1400" i="1"/>
                            <m:t>𝐴</m:t>
                          </m:r>
                        </m:e>
                        <m:sup>
                          <m:r>
                            <a:rPr lang="en-US" altLang="ko-KR" sz="1400" i="1"/>
                            <m:t>𝑇</m:t>
                          </m:r>
                        </m:sup>
                      </m:sSup>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 </m:t>
                      </m:r>
                      <m:r>
                        <a:rPr lang="en-US" altLang="ko-KR" sz="1400" i="1"/>
                        <m:t>𝑃</m:t>
                      </m:r>
                      <m:d>
                        <m:dPr>
                          <m:ctrlPr>
                            <a:rPr lang="ko-KR" altLang="ko-KR" sz="1400" i="1"/>
                          </m:ctrlPr>
                        </m:dPr>
                        <m:e>
                          <m:sSub>
                            <m:sSubPr>
                              <m:ctrlPr>
                                <a:rPr lang="ko-KR" altLang="ko-KR" sz="1400" i="1"/>
                              </m:ctrlPr>
                            </m:sSubPr>
                            <m:e>
                              <m:r>
                                <a:rPr lang="en-US" altLang="ko-KR" sz="1400" i="1"/>
                                <m:t>𝑡</m:t>
                              </m:r>
                            </m:e>
                            <m:sub>
                              <m:r>
                                <a:rPr lang="en-US" altLang="ko-KR" sz="1400" i="1"/>
                                <m:t>0</m:t>
                              </m:r>
                            </m:sub>
                          </m:sSub>
                        </m:e>
                      </m:d>
                      <m:r>
                        <a:rPr lang="en-US" altLang="ko-KR" sz="1400" i="1"/>
                        <m:t>=0</m:t>
                      </m:r>
                    </m:oMath>
                  </m:oMathPara>
                </a14:m>
                <a:endParaRPr lang="ko-KR" altLang="ko-KR" sz="1400" dirty="0"/>
              </a:p>
              <a:p>
                <a:endParaRPr lang="en-US" altLang="ko-KR" sz="1400" dirty="0" smtClean="0"/>
              </a:p>
              <a:p>
                <a:r>
                  <a:rPr lang="en-US" altLang="ko-KR" sz="1400" dirty="0" smtClean="0"/>
                  <a:t>And </a:t>
                </a:r>
              </a:p>
              <a:p>
                <a:endParaRPr lang="en-US" altLang="ko-KR" sz="1400" dirty="0"/>
              </a:p>
              <a:p>
                <a14:m>
                  <m:oMathPara xmlns:m="http://schemas.openxmlformats.org/officeDocument/2006/math">
                    <m:oMathParaPr>
                      <m:jc m:val="centerGroup"/>
                    </m:oMathParaPr>
                    <m:oMath xmlns:m="http://schemas.openxmlformats.org/officeDocument/2006/math">
                      <m:sSup>
                        <m:sSupPr>
                          <m:ctrlPr>
                            <a:rPr lang="en-US" altLang="ko-KR" sz="1400" b="0" i="1" smtClean="0">
                              <a:latin typeface="Cambria Math"/>
                            </a:rPr>
                          </m:ctrlPr>
                        </m:sSupPr>
                        <m:e>
                          <m:r>
                            <a:rPr lang="en-US" altLang="ko-KR" sz="1400" b="0" i="1" smtClean="0">
                              <a:latin typeface="Cambria Math"/>
                            </a:rPr>
                            <m:t>𝐽</m:t>
                          </m:r>
                        </m:e>
                        <m:sup>
                          <m:r>
                            <a:rPr lang="en-US" altLang="ko-KR" sz="1400" b="0" i="1" smtClean="0">
                              <a:latin typeface="Cambria Math"/>
                            </a:rPr>
                            <m:t>∗</m:t>
                          </m:r>
                        </m:sup>
                      </m:sSup>
                      <m:d>
                        <m:dPr>
                          <m:ctrlPr>
                            <a:rPr lang="en-US" altLang="ko-KR" sz="1400" b="0" i="1" smtClean="0">
                              <a:latin typeface="Cambria Math"/>
                            </a:rPr>
                          </m:ctrlPr>
                        </m:dPr>
                        <m:e>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e>
                      </m:d>
                      <m:r>
                        <a:rPr lang="en-US" altLang="ko-KR" sz="1400" b="0" i="1" smtClean="0">
                          <a:latin typeface="Cambria Math"/>
                        </a:rPr>
                        <m:t>=</m:t>
                      </m:r>
                      <m:f>
                        <m:fPr>
                          <m:ctrlPr>
                            <a:rPr lang="en-US" altLang="ko-KR" sz="1400" b="0" i="1" smtClean="0">
                              <a:latin typeface="Cambria Math"/>
                            </a:rPr>
                          </m:ctrlPr>
                        </m:fPr>
                        <m:num>
                          <m:r>
                            <a:rPr lang="en-US" altLang="ko-KR" sz="1400" b="0" i="1" smtClean="0">
                              <a:latin typeface="Cambria Math"/>
                            </a:rPr>
                            <m:t>1</m:t>
                          </m:r>
                        </m:num>
                        <m:den>
                          <m:r>
                            <a:rPr lang="en-US" altLang="ko-KR" sz="1400" b="0" i="1" smtClean="0">
                              <a:latin typeface="Cambria Math"/>
                            </a:rPr>
                            <m:t>2</m:t>
                          </m:r>
                        </m:den>
                      </m:f>
                      <m:sSup>
                        <m:sSupPr>
                          <m:ctrlPr>
                            <a:rPr lang="en-US" altLang="ko-KR" sz="1400" b="0" i="1" smtClean="0">
                              <a:latin typeface="Cambria Math"/>
                            </a:rPr>
                          </m:ctrlPr>
                        </m:sSupPr>
                        <m:e>
                          <m:r>
                            <a:rPr lang="en-US" altLang="ko-KR" sz="1400" b="0" i="1" smtClean="0">
                              <a:latin typeface="Cambria Math"/>
                            </a:rPr>
                            <m:t>𝑑</m:t>
                          </m:r>
                        </m:e>
                        <m:sup>
                          <m:r>
                            <a:rPr lang="en-US" altLang="ko-KR" sz="1400" b="0" i="1" smtClean="0">
                              <a:latin typeface="Cambria Math"/>
                            </a:rPr>
                            <m:t>𝑇</m:t>
                          </m:r>
                        </m:sup>
                      </m:sSup>
                      <m:r>
                        <a:rPr lang="en-US" altLang="ko-KR" sz="1400" b="0" i="1" smtClean="0">
                          <a:latin typeface="Cambria Math"/>
                        </a:rPr>
                        <m:t> </m:t>
                      </m:r>
                      <m:d>
                        <m:dPr>
                          <m:ctrlPr>
                            <a:rPr lang="en-US" altLang="ko-KR" sz="1400" b="0" i="1" smtClean="0">
                              <a:latin typeface="Cambria Math"/>
                            </a:rPr>
                          </m:ctrlPr>
                        </m:dPr>
                        <m:e>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r>
                            <a:rPr lang="en-US" altLang="ko-KR" sz="1400" b="0" i="1" smtClean="0">
                              <a:latin typeface="Cambria Math"/>
                            </a:rPr>
                            <m:t>, </m:t>
                          </m:r>
                          <m:r>
                            <a:rPr lang="en-US" altLang="ko-KR" sz="1400" b="0" i="1" smtClean="0">
                              <a:latin typeface="Cambria Math"/>
                            </a:rPr>
                            <m:t>𝑇</m:t>
                          </m:r>
                        </m:e>
                      </m:d>
                      <m:sSup>
                        <m:sSupPr>
                          <m:ctrlPr>
                            <a:rPr lang="en-US" altLang="ko-KR" sz="1400" b="0" i="1" smtClean="0">
                              <a:latin typeface="Cambria Math"/>
                            </a:rPr>
                          </m:ctrlPr>
                        </m:sSupPr>
                        <m:e>
                          <m:r>
                            <a:rPr lang="en-US" altLang="ko-KR" sz="1400" b="0" i="1" smtClean="0">
                              <a:latin typeface="Cambria Math"/>
                            </a:rPr>
                            <m:t>𝐺</m:t>
                          </m:r>
                        </m:e>
                        <m:sup>
                          <m:r>
                            <a:rPr lang="en-US" altLang="ko-KR" sz="1400" b="0" i="1" smtClean="0">
                              <a:latin typeface="Cambria Math"/>
                            </a:rPr>
                            <m:t>−1</m:t>
                          </m:r>
                        </m:sup>
                      </m:sSup>
                      <m:d>
                        <m:dPr>
                          <m:ctrlPr>
                            <a:rPr lang="en-US" altLang="ko-KR" sz="1400" b="0" i="1" smtClean="0">
                              <a:latin typeface="Cambria Math"/>
                            </a:rPr>
                          </m:ctrlPr>
                        </m:dPr>
                        <m:e>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r>
                            <a:rPr lang="en-US" altLang="ko-KR" sz="1400" b="0" i="1" smtClean="0">
                              <a:latin typeface="Cambria Math"/>
                            </a:rPr>
                            <m:t>, </m:t>
                          </m:r>
                          <m:r>
                            <a:rPr lang="en-US" altLang="ko-KR" sz="1400" b="0" i="1" smtClean="0">
                              <a:latin typeface="Cambria Math"/>
                            </a:rPr>
                            <m:t>𝑇</m:t>
                          </m:r>
                        </m:e>
                      </m:d>
                      <m:r>
                        <a:rPr lang="en-US" altLang="ko-KR" sz="1400" b="0" i="1" smtClean="0">
                          <a:latin typeface="Cambria Math"/>
                        </a:rPr>
                        <m:t>𝑑</m:t>
                      </m:r>
                      <m:d>
                        <m:dPr>
                          <m:ctrlPr>
                            <a:rPr lang="en-US" altLang="ko-KR" sz="1400" b="0" i="1" smtClean="0">
                              <a:latin typeface="Cambria Math"/>
                            </a:rPr>
                          </m:ctrlPr>
                        </m:dPr>
                        <m:e>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r>
                            <a:rPr lang="en-US" altLang="ko-KR" sz="1400" b="0" i="1" smtClean="0">
                              <a:latin typeface="Cambria Math"/>
                            </a:rPr>
                            <m:t>, </m:t>
                          </m:r>
                          <m:r>
                            <a:rPr lang="en-US" altLang="ko-KR" sz="1400" b="0" i="1" smtClean="0">
                              <a:latin typeface="Cambria Math"/>
                            </a:rPr>
                            <m:t>𝑇</m:t>
                          </m:r>
                        </m:e>
                      </m:d>
                    </m:oMath>
                  </m:oMathPara>
                </a14:m>
                <a:endParaRPr lang="en-US" altLang="ko-KR" sz="1400" b="0" dirty="0" smtClean="0"/>
              </a:p>
              <a:p>
                <a:r>
                  <a:rPr lang="en-US" altLang="ko-KR" sz="1400" dirty="0" smtClean="0"/>
                  <a:t>Where</a:t>
                </a:r>
              </a:p>
              <a:p>
                <a:endParaRPr lang="en-US" altLang="ko-KR" sz="1400" dirty="0"/>
              </a:p>
              <a:p>
                <a:r>
                  <a:rPr lang="en-US" altLang="ko-KR" sz="1400" dirty="0" smtClean="0"/>
                  <a:t>                                      </a:t>
                </a:r>
                <a14:m>
                  <m:oMath xmlns:m="http://schemas.openxmlformats.org/officeDocument/2006/math">
                    <m:r>
                      <a:rPr lang="en-US" altLang="ko-KR" sz="1400" b="0" i="1" smtClean="0">
                        <a:latin typeface="Cambria Math"/>
                      </a:rPr>
                      <m:t>𝑑</m:t>
                    </m:r>
                    <m:d>
                      <m:dPr>
                        <m:ctrlPr>
                          <a:rPr lang="en-US" altLang="ko-KR" sz="1400" b="0" i="1" smtClean="0">
                            <a:latin typeface="Cambria Math"/>
                          </a:rPr>
                        </m:ctrlPr>
                      </m:dPr>
                      <m:e>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r>
                          <a:rPr lang="en-US" altLang="ko-KR" sz="1400" b="0" i="1" smtClean="0">
                            <a:latin typeface="Cambria Math"/>
                          </a:rPr>
                          <m:t>, </m:t>
                        </m:r>
                        <m:r>
                          <a:rPr lang="en-US" altLang="ko-KR" sz="1400" b="0" i="1" smtClean="0">
                            <a:latin typeface="Cambria Math"/>
                          </a:rPr>
                          <m:t>𝑇</m:t>
                        </m:r>
                      </m:e>
                    </m:d>
                    <m:r>
                      <a:rPr lang="en-US" altLang="ko-KR" sz="1400" b="0" i="1" smtClean="0">
                        <a:latin typeface="Cambria Math"/>
                      </a:rPr>
                      <m:t>=</m:t>
                    </m:r>
                    <m:sSub>
                      <m:sSubPr>
                        <m:ctrlPr>
                          <a:rPr lang="en-US" altLang="ko-KR" sz="1400" b="0" i="1" smtClean="0">
                            <a:latin typeface="Cambria Math"/>
                          </a:rPr>
                        </m:ctrlPr>
                      </m:sSubPr>
                      <m:e>
                        <m:r>
                          <a:rPr lang="en-US" altLang="ko-KR" sz="1400" b="0" i="1" smtClean="0">
                            <a:latin typeface="Cambria Math"/>
                          </a:rPr>
                          <m:t>𝑟</m:t>
                        </m:r>
                      </m:e>
                      <m:sub>
                        <m:r>
                          <a:rPr lang="en-US" altLang="ko-KR" sz="1400" b="0" i="1" smtClean="0">
                            <a:latin typeface="Cambria Math"/>
                          </a:rPr>
                          <m:t>𝑁</m:t>
                        </m:r>
                      </m:sub>
                    </m:sSub>
                    <m:r>
                      <a:rPr lang="en-US" altLang="ko-KR" sz="1400" b="0" i="1" smtClean="0">
                        <a:latin typeface="Cambria Math"/>
                      </a:rPr>
                      <m:t>−</m:t>
                    </m:r>
                    <m:sSup>
                      <m:sSupPr>
                        <m:ctrlPr>
                          <a:rPr lang="en-US" altLang="ko-KR" sz="1400" b="0" i="1" smtClean="0">
                            <a:latin typeface="Cambria Math"/>
                          </a:rPr>
                        </m:ctrlPr>
                      </m:sSupPr>
                      <m:e>
                        <m:r>
                          <a:rPr lang="en-US" altLang="ko-KR" sz="1400" b="0" i="1" smtClean="0">
                            <a:latin typeface="Cambria Math"/>
                          </a:rPr>
                          <m:t>𝑒</m:t>
                        </m:r>
                      </m:e>
                      <m:sup>
                        <m:r>
                          <a:rPr lang="en-US" altLang="ko-KR" sz="1400" b="0" i="1" smtClean="0">
                            <a:latin typeface="Cambria Math"/>
                          </a:rPr>
                          <m:t>𝐴</m:t>
                        </m:r>
                        <m:d>
                          <m:dPr>
                            <m:ctrlPr>
                              <a:rPr lang="en-US" altLang="ko-KR" sz="1400" b="0" i="1" smtClean="0">
                                <a:latin typeface="Cambria Math"/>
                              </a:rPr>
                            </m:ctrlPr>
                          </m:dPr>
                          <m:e>
                            <m:r>
                              <a:rPr lang="en-US" altLang="ko-KR" sz="1400" b="0" i="1" smtClean="0">
                                <a:latin typeface="Cambria Math"/>
                              </a:rPr>
                              <m:t>𝑇</m:t>
                            </m:r>
                            <m:r>
                              <a:rPr lang="en-US" altLang="ko-KR" sz="1400" b="0" i="1" smtClean="0">
                                <a:latin typeface="Cambria Math"/>
                              </a:rPr>
                              <m:t>−</m:t>
                            </m:r>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e>
                        </m:d>
                      </m:sup>
                    </m:sSup>
                    <m:r>
                      <a:rPr lang="en-US" altLang="ko-KR" sz="1400" b="0" i="1" smtClean="0">
                        <a:latin typeface="Cambria Math"/>
                      </a:rPr>
                      <m:t>𝑥</m:t>
                    </m:r>
                    <m:d>
                      <m:dPr>
                        <m:ctrlPr>
                          <a:rPr lang="en-US" altLang="ko-KR" sz="1400" b="0" i="1" smtClean="0">
                            <a:latin typeface="Cambria Math"/>
                          </a:rPr>
                        </m:ctrlPr>
                      </m:dPr>
                      <m:e>
                        <m:sSub>
                          <m:sSubPr>
                            <m:ctrlPr>
                              <a:rPr lang="en-US" altLang="ko-KR" sz="1400" b="0" i="1" smtClean="0">
                                <a:latin typeface="Cambria Math"/>
                              </a:rPr>
                            </m:ctrlPr>
                          </m:sSubPr>
                          <m:e>
                            <m:r>
                              <a:rPr lang="en-US" altLang="ko-KR" sz="1400" b="0" i="1" smtClean="0">
                                <a:latin typeface="Cambria Math"/>
                              </a:rPr>
                              <m:t>𝑡</m:t>
                            </m:r>
                          </m:e>
                          <m:sub>
                            <m:r>
                              <a:rPr lang="en-US" altLang="ko-KR" sz="1400" b="0" i="1" smtClean="0">
                                <a:latin typeface="Cambria Math"/>
                              </a:rPr>
                              <m:t>0</m:t>
                            </m:r>
                          </m:sub>
                        </m:sSub>
                      </m:e>
                    </m:d>
                  </m:oMath>
                </a14:m>
                <a:endParaRPr lang="ko-KR" altLang="en-US" sz="1400" dirty="0"/>
              </a:p>
            </p:txBody>
          </p:sp>
        </mc:Choice>
        <mc:Fallback>
          <p:sp>
            <p:nvSpPr>
              <p:cNvPr id="3" name="TextBox 2"/>
              <p:cNvSpPr txBox="1">
                <a:spLocks noRot="1" noChangeAspect="1" noMove="1" noResize="1" noEditPoints="1" noAdjustHandles="1" noChangeArrowheads="1" noChangeShapeType="1" noTextEdit="1"/>
              </p:cNvSpPr>
              <p:nvPr/>
            </p:nvSpPr>
            <p:spPr>
              <a:xfrm>
                <a:off x="463918" y="769605"/>
                <a:ext cx="7776864" cy="6081217"/>
              </a:xfrm>
              <a:prstGeom prst="rect">
                <a:avLst/>
              </a:prstGeom>
              <a:blipFill rotWithShape="1">
                <a:blip r:embed="rId2"/>
                <a:stretch>
                  <a:fillRect l="-157"/>
                </a:stretch>
              </a:blipFill>
            </p:spPr>
            <p:txBody>
              <a:bodyPr/>
              <a:lstStyle/>
              <a:p>
                <a:r>
                  <a:rPr lang="ko-KR" altLang="en-US">
                    <a:noFill/>
                  </a:rPr>
                  <a:t> </a:t>
                </a:r>
              </a:p>
            </p:txBody>
          </p:sp>
        </mc:Fallback>
      </mc:AlternateContent>
      <p:sp>
        <p:nvSpPr>
          <p:cNvPr id="4" name="직사각형 3"/>
          <p:cNvSpPr/>
          <p:nvPr/>
        </p:nvSpPr>
        <p:spPr>
          <a:xfrm>
            <a:off x="0" y="116632"/>
            <a:ext cx="4572000" cy="369332"/>
          </a:xfrm>
          <a:prstGeom prst="rect">
            <a:avLst/>
          </a:prstGeom>
        </p:spPr>
        <p:txBody>
          <a:bodyPr>
            <a:spAutoFit/>
          </a:bodyPr>
          <a:lstStyle/>
          <a:p>
            <a:pPr lvl="0"/>
            <a:r>
              <a:rPr lang="en-US" altLang="ko-KR" dirty="0"/>
              <a:t>Fixed final sate and Open loop control</a:t>
            </a:r>
            <a:endParaRPr lang="ko-KR" altLang="ko-KR" dirty="0"/>
          </a:p>
        </p:txBody>
      </p:sp>
    </p:spTree>
    <p:extLst>
      <p:ext uri="{BB962C8B-B14F-4D97-AF65-F5344CB8AC3E}">
        <p14:creationId xmlns:p14="http://schemas.microsoft.com/office/powerpoint/2010/main" val="1062404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463918" y="769605"/>
                <a:ext cx="7776864" cy="4149534"/>
              </a:xfrm>
              <a:prstGeom prst="rect">
                <a:avLst/>
              </a:prstGeom>
              <a:noFill/>
            </p:spPr>
            <p:txBody>
              <a:bodyPr wrap="square" rtlCol="0">
                <a:spAutoFit/>
              </a:bodyPr>
              <a:lstStyle/>
              <a:p>
                <a:endParaRPr lang="en-US" altLang="ko-KR" dirty="0" smtClean="0"/>
              </a:p>
              <a:p>
                <a:r>
                  <a:rPr lang="en-US" altLang="ko-KR" sz="1400" dirty="0" smtClean="0"/>
                  <a:t>% Controllability </a:t>
                </a:r>
              </a:p>
              <a:p>
                <a:endParaRPr lang="en-US" altLang="ko-KR" sz="1400" dirty="0" smtClean="0"/>
              </a:p>
              <a:p>
                <a:r>
                  <a:rPr lang="en-US" altLang="ko-KR" sz="1400" dirty="0"/>
                  <a:t>The following statements are equivalent</a:t>
                </a:r>
                <a:endParaRPr lang="ko-KR" altLang="ko-KR" sz="1400" dirty="0"/>
              </a:p>
              <a:p>
                <a:endParaRPr lang="en-US" altLang="ko-KR" sz="1400" dirty="0" smtClean="0"/>
              </a:p>
              <a:p>
                <a:endParaRPr lang="en-US" altLang="ko-KR" sz="1400" dirty="0"/>
              </a:p>
              <a:p>
                <a:pPr marL="285750" lvl="0" indent="-285750">
                  <a:buFontTx/>
                  <a:buChar char="-"/>
                </a:pPr>
                <a14:m>
                  <m:oMath xmlns:m="http://schemas.openxmlformats.org/officeDocument/2006/math">
                    <m:r>
                      <a:rPr lang="en-US" altLang="ko-KR" sz="1400"/>
                      <m:t>(</m:t>
                    </m:r>
                    <m:r>
                      <m:rPr>
                        <m:sty m:val="p"/>
                      </m:rPr>
                      <a:rPr lang="en-US" altLang="ko-KR" sz="1400"/>
                      <m:t>A</m:t>
                    </m:r>
                    <m:r>
                      <a:rPr lang="en-US" altLang="ko-KR" sz="1400"/>
                      <m:t>,</m:t>
                    </m:r>
                    <m:r>
                      <m:rPr>
                        <m:sty m:val="p"/>
                      </m:rPr>
                      <a:rPr lang="en-US" altLang="ko-KR" sz="1400"/>
                      <m:t>B</m:t>
                    </m:r>
                    <m:r>
                      <a:rPr lang="en-US" altLang="ko-KR" sz="1400"/>
                      <m:t>)</m:t>
                    </m:r>
                  </m:oMath>
                </a14:m>
                <a:r>
                  <a:rPr lang="en-US" altLang="ko-KR" sz="1400" dirty="0"/>
                  <a:t> is </a:t>
                </a:r>
                <a:r>
                  <a:rPr lang="en-US" altLang="ko-KR" sz="1400" dirty="0" smtClean="0"/>
                  <a:t>controllable</a:t>
                </a:r>
              </a:p>
              <a:p>
                <a:pPr marL="285750" lvl="0" indent="-285750">
                  <a:buFontTx/>
                  <a:buChar char="-"/>
                </a:pPr>
                <a:endParaRPr lang="en-US" altLang="ko-KR" sz="1400" dirty="0"/>
              </a:p>
              <a:p>
                <a:pPr marL="285750" lvl="0" indent="-285750">
                  <a:buFontTx/>
                  <a:buChar char="-"/>
                </a:pPr>
                <a:endParaRPr lang="ko-KR" altLang="ko-KR" sz="1400" dirty="0"/>
              </a:p>
              <a:p>
                <a:pPr lvl="0"/>
                <a14:m>
                  <m:oMath xmlns:m="http://schemas.openxmlformats.org/officeDocument/2006/math">
                    <m:r>
                      <a:rPr lang="en-US" altLang="ko-KR" sz="1400" b="0" i="0" smtClean="0">
                        <a:latin typeface="Cambria Math"/>
                      </a:rPr>
                      <m:t>− </m:t>
                    </m:r>
                    <m:r>
                      <a:rPr lang="en-US" altLang="ko-KR" sz="1400"/>
                      <m:t>[</m:t>
                    </m:r>
                    <m:r>
                      <m:rPr>
                        <m:sty m:val="p"/>
                      </m:rPr>
                      <a:rPr lang="en-US" altLang="ko-KR" sz="1400"/>
                      <m:t>B</m:t>
                    </m:r>
                    <m:r>
                      <a:rPr lang="en-US" altLang="ko-KR" sz="1400"/>
                      <m:t> </m:t>
                    </m:r>
                    <m:r>
                      <m:rPr>
                        <m:sty m:val="p"/>
                      </m:rPr>
                      <a:rPr lang="en-US" altLang="ko-KR" sz="1400"/>
                      <m:t>AB</m:t>
                    </m:r>
                    <m:r>
                      <a:rPr lang="en-US" altLang="ko-KR" sz="1400"/>
                      <m:t> </m:t>
                    </m:r>
                    <m:sSup>
                      <m:sSupPr>
                        <m:ctrlPr>
                          <a:rPr lang="ko-KR" altLang="ko-KR" sz="1400" i="1"/>
                        </m:ctrlPr>
                      </m:sSupPr>
                      <m:e>
                        <m:r>
                          <m:rPr>
                            <m:sty m:val="p"/>
                          </m:rPr>
                          <a:rPr lang="en-US" altLang="ko-KR" sz="1400"/>
                          <m:t>A</m:t>
                        </m:r>
                      </m:e>
                      <m:sup>
                        <m:r>
                          <a:rPr lang="en-US" altLang="ko-KR" sz="1400"/>
                          <m:t>2</m:t>
                        </m:r>
                      </m:sup>
                    </m:sSup>
                    <m:r>
                      <a:rPr lang="en-US" altLang="ko-KR" sz="1400" i="1"/>
                      <m:t>𝐵</m:t>
                    </m:r>
                    <m:r>
                      <a:rPr lang="en-US" altLang="ko-KR" sz="1400" i="1"/>
                      <m:t>…</m:t>
                    </m:r>
                    <m:sSup>
                      <m:sSupPr>
                        <m:ctrlPr>
                          <a:rPr lang="ko-KR" altLang="ko-KR" sz="1400" i="1"/>
                        </m:ctrlPr>
                      </m:sSupPr>
                      <m:e>
                        <m:r>
                          <a:rPr lang="en-US" altLang="ko-KR" sz="1400" i="1"/>
                          <m:t>𝐴</m:t>
                        </m:r>
                      </m:e>
                      <m:sup>
                        <m:r>
                          <a:rPr lang="en-US" altLang="ko-KR" sz="1400" i="1"/>
                          <m:t>𝑛</m:t>
                        </m:r>
                        <m:r>
                          <a:rPr lang="en-US" altLang="ko-KR" sz="1400" i="1"/>
                          <m:t>−1</m:t>
                        </m:r>
                      </m:sup>
                    </m:sSup>
                    <m:r>
                      <a:rPr lang="en-US" altLang="ko-KR" sz="1400" i="1"/>
                      <m:t>𝐵</m:t>
                    </m:r>
                    <m:r>
                      <a:rPr lang="en-US" altLang="ko-KR" sz="1400" i="1"/>
                      <m:t>]</m:t>
                    </m:r>
                  </m:oMath>
                </a14:m>
                <a:r>
                  <a:rPr lang="en-US" altLang="ko-KR" sz="1400" dirty="0"/>
                  <a:t> has rank </a:t>
                </a:r>
                <a14:m>
                  <m:oMath xmlns:m="http://schemas.openxmlformats.org/officeDocument/2006/math">
                    <m:r>
                      <m:rPr>
                        <m:sty m:val="p"/>
                      </m:rPr>
                      <a:rPr lang="en-US" altLang="ko-KR" sz="1400"/>
                      <m:t>n</m:t>
                    </m:r>
                    <m:r>
                      <a:rPr lang="en-US" altLang="ko-KR" sz="1400"/>
                      <m:t> </m:t>
                    </m:r>
                  </m:oMath>
                </a14:m>
                <a:endParaRPr lang="en-US" altLang="ko-KR" sz="1400" dirty="0" smtClean="0"/>
              </a:p>
              <a:p>
                <a:pPr lvl="0"/>
                <a:endParaRPr lang="en-US" altLang="ko-KR" sz="1400" dirty="0"/>
              </a:p>
              <a:p>
                <a:pPr lvl="0"/>
                <a:endParaRPr lang="ko-KR" altLang="ko-KR" sz="1400" dirty="0"/>
              </a:p>
              <a:p>
                <a:pPr lvl="0"/>
                <a:r>
                  <a:rPr lang="en-US" altLang="ko-KR" sz="1400" dirty="0" smtClean="0"/>
                  <a:t>- </a:t>
                </a:r>
                <a14:m>
                  <m:oMath xmlns:m="http://schemas.openxmlformats.org/officeDocument/2006/math">
                    <m:r>
                      <a:rPr lang="en-US" altLang="ko-KR" sz="1400"/>
                      <m:t>[</m:t>
                    </m:r>
                    <m:r>
                      <m:rPr>
                        <m:sty m:val="p"/>
                      </m:rPr>
                      <a:rPr lang="en-US" altLang="ko-KR" sz="1400"/>
                      <m:t>A</m:t>
                    </m:r>
                    <m:r>
                      <a:rPr lang="en-US" altLang="ko-KR" sz="1400" i="1"/>
                      <m:t>−</m:t>
                    </m:r>
                    <m:r>
                      <m:rPr>
                        <m:sty m:val="p"/>
                      </m:rPr>
                      <a:rPr lang="en-US" altLang="ko-KR" sz="1400"/>
                      <m:t>λI</m:t>
                    </m:r>
                    <m:r>
                      <a:rPr lang="en-US" altLang="ko-KR" sz="1400"/>
                      <m:t> </m:t>
                    </m:r>
                    <m:r>
                      <m:rPr>
                        <m:sty m:val="p"/>
                      </m:rPr>
                      <a:rPr lang="en-US" altLang="ko-KR" sz="1400"/>
                      <m:t>B</m:t>
                    </m:r>
                    <m:r>
                      <a:rPr lang="en-US" altLang="ko-KR" sz="1400"/>
                      <m:t>]</m:t>
                    </m:r>
                  </m:oMath>
                </a14:m>
                <a:r>
                  <a:rPr lang="en-US" altLang="ko-KR" sz="1400" dirty="0"/>
                  <a:t> has full row rank at every eigenvalue </a:t>
                </a:r>
                <a14:m>
                  <m:oMath xmlns:m="http://schemas.openxmlformats.org/officeDocument/2006/math">
                    <m:r>
                      <m:rPr>
                        <m:sty m:val="p"/>
                      </m:rPr>
                      <a:rPr lang="en-US" altLang="ko-KR" sz="1400"/>
                      <m:t>λ</m:t>
                    </m:r>
                    <m:r>
                      <a:rPr lang="en-US" altLang="ko-KR" sz="1400"/>
                      <m:t>(</m:t>
                    </m:r>
                    <m:r>
                      <m:rPr>
                        <m:sty m:val="p"/>
                      </m:rPr>
                      <a:rPr lang="en-US" altLang="ko-KR" sz="1400"/>
                      <m:t>A</m:t>
                    </m:r>
                    <m:r>
                      <a:rPr lang="en-US" altLang="ko-KR" sz="1400"/>
                      <m:t>)</m:t>
                    </m:r>
                  </m:oMath>
                </a14:m>
                <a:endParaRPr lang="en-US" altLang="ko-KR" sz="1400" dirty="0" smtClean="0"/>
              </a:p>
              <a:p>
                <a:pPr marL="285750" lvl="0" indent="-285750">
                  <a:buFontTx/>
                  <a:buChar char="-"/>
                </a:pPr>
                <a:endParaRPr lang="en-US" altLang="ko-KR" sz="1400" dirty="0"/>
              </a:p>
              <a:p>
                <a:pPr marL="285750" lvl="0" indent="-285750">
                  <a:buFontTx/>
                  <a:buChar char="-"/>
                </a:pPr>
                <a:endParaRPr lang="ko-KR" altLang="ko-KR" sz="1400" dirty="0"/>
              </a:p>
              <a:p>
                <a:r>
                  <a:rPr lang="en-US" altLang="ko-KR" sz="1400" b="0" dirty="0" smtClean="0"/>
                  <a:t>- </a:t>
                </a:r>
                <a14:m>
                  <m:oMath xmlns:m="http://schemas.openxmlformats.org/officeDocument/2006/math">
                    <m:r>
                      <a:rPr lang="en-US" altLang="ko-KR" sz="1400" b="0" i="0" smtClean="0">
                        <a:latin typeface="Cambria Math"/>
                      </a:rPr>
                      <m:t> </m:t>
                    </m:r>
                    <m:r>
                      <m:rPr>
                        <m:sty m:val="p"/>
                      </m:rPr>
                      <a:rPr lang="en-US" altLang="ko-KR" sz="1400"/>
                      <m:t>Re</m:t>
                    </m:r>
                    <m:d>
                      <m:dPr>
                        <m:ctrlPr>
                          <a:rPr lang="ko-KR" altLang="ko-KR" sz="1400" i="1"/>
                        </m:ctrlPr>
                      </m:dPr>
                      <m:e>
                        <m:r>
                          <m:rPr>
                            <m:sty m:val="p"/>
                          </m:rPr>
                          <a:rPr lang="en-US" altLang="ko-KR" sz="1400"/>
                          <m:t>λ</m:t>
                        </m:r>
                        <m:d>
                          <m:dPr>
                            <m:ctrlPr>
                              <a:rPr lang="ko-KR" altLang="ko-KR" sz="1400" i="1"/>
                            </m:ctrlPr>
                          </m:dPr>
                          <m:e>
                            <m:r>
                              <m:rPr>
                                <m:sty m:val="p"/>
                              </m:rPr>
                              <a:rPr lang="en-US" altLang="ko-KR" sz="1400"/>
                              <m:t>A</m:t>
                            </m:r>
                          </m:e>
                        </m:d>
                      </m:e>
                    </m:d>
                    <m:r>
                      <a:rPr lang="en-US" altLang="ko-KR" sz="1400"/>
                      <m:t>&lt;0 , </m:t>
                    </m:r>
                    <m:r>
                      <m:rPr>
                        <m:sty m:val="p"/>
                      </m:rPr>
                      <a:rPr lang="en-US" altLang="ko-KR" sz="1400"/>
                      <m:t>AP</m:t>
                    </m:r>
                    <m:r>
                      <a:rPr lang="en-US" altLang="ko-KR" sz="1400"/>
                      <m:t>+</m:t>
                    </m:r>
                    <m:sSup>
                      <m:sSupPr>
                        <m:ctrlPr>
                          <a:rPr lang="ko-KR" altLang="ko-KR" sz="1400" i="1"/>
                        </m:ctrlPr>
                      </m:sSupPr>
                      <m:e>
                        <m:r>
                          <m:rPr>
                            <m:sty m:val="p"/>
                          </m:rPr>
                          <a:rPr lang="en-US" altLang="ko-KR" sz="1400"/>
                          <m:t>PA</m:t>
                        </m:r>
                      </m:e>
                      <m:sup>
                        <m:r>
                          <m:rPr>
                            <m:sty m:val="p"/>
                          </m:rPr>
                          <a:rPr lang="en-US" altLang="ko-KR" sz="1400"/>
                          <m:t>T</m:t>
                        </m:r>
                      </m:sup>
                    </m:sSup>
                    <m:r>
                      <a:rPr lang="en-US" altLang="ko-KR" sz="1400" i="1"/>
                      <m:t>+</m:t>
                    </m:r>
                    <m:r>
                      <a:rPr lang="en-US" altLang="ko-KR" sz="1400" i="1"/>
                      <m:t>𝐵</m:t>
                    </m:r>
                    <m:sSup>
                      <m:sSupPr>
                        <m:ctrlPr>
                          <a:rPr lang="ko-KR" altLang="ko-KR" sz="1400" i="1"/>
                        </m:ctrlPr>
                      </m:sSupPr>
                      <m:e>
                        <m:r>
                          <a:rPr lang="en-US" altLang="ko-KR" sz="1400" i="1"/>
                          <m:t>𝐵</m:t>
                        </m:r>
                      </m:e>
                      <m:sup>
                        <m:r>
                          <a:rPr lang="en-US" altLang="ko-KR" sz="1400" i="1"/>
                          <m:t>𝑇</m:t>
                        </m:r>
                      </m:sup>
                    </m:sSup>
                    <m:r>
                      <a:rPr lang="en-US" altLang="ko-KR" sz="1400" i="1"/>
                      <m:t>=0 , </m:t>
                    </m:r>
                    <m:r>
                      <a:rPr lang="en-US" altLang="ko-KR" sz="1400" i="1"/>
                      <m:t>𝑃</m:t>
                    </m:r>
                    <m:r>
                      <a:rPr lang="en-US" altLang="ko-KR" sz="1400" i="1"/>
                      <m:t>&gt;0</m:t>
                    </m:r>
                  </m:oMath>
                </a14:m>
                <a:r>
                  <a:rPr lang="en-US" altLang="ko-KR" sz="1400" dirty="0"/>
                  <a:t> </a:t>
                </a:r>
                <a:endParaRPr lang="ko-KR" altLang="ko-KR" sz="1400" dirty="0"/>
              </a:p>
              <a:p>
                <a:endParaRPr lang="ko-KR" altLang="ko-KR" sz="1400" dirty="0"/>
              </a:p>
              <a:p>
                <a:endParaRPr lang="ko-KR"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463918" y="769605"/>
                <a:ext cx="7776864" cy="4149534"/>
              </a:xfrm>
              <a:prstGeom prst="rect">
                <a:avLst/>
              </a:prstGeom>
              <a:blipFill rotWithShape="1">
                <a:blip r:embed="rId2"/>
                <a:stretch>
                  <a:fillRect l="-313"/>
                </a:stretch>
              </a:blipFill>
            </p:spPr>
            <p:txBody>
              <a:bodyPr/>
              <a:lstStyle/>
              <a:p>
                <a:r>
                  <a:rPr lang="ko-KR" altLang="en-US">
                    <a:noFill/>
                  </a:rPr>
                  <a:t> </a:t>
                </a:r>
              </a:p>
            </p:txBody>
          </p:sp>
        </mc:Fallback>
      </mc:AlternateContent>
      <p:sp>
        <p:nvSpPr>
          <p:cNvPr id="4" name="직사각형 3"/>
          <p:cNvSpPr/>
          <p:nvPr/>
        </p:nvSpPr>
        <p:spPr>
          <a:xfrm>
            <a:off x="0" y="116632"/>
            <a:ext cx="4572000" cy="369332"/>
          </a:xfrm>
          <a:prstGeom prst="rect">
            <a:avLst/>
          </a:prstGeom>
        </p:spPr>
        <p:txBody>
          <a:bodyPr>
            <a:spAutoFit/>
          </a:bodyPr>
          <a:lstStyle/>
          <a:p>
            <a:pPr lvl="0"/>
            <a:r>
              <a:rPr lang="en-US" altLang="ko-KR" dirty="0"/>
              <a:t>Fixed final sate and Open loop control</a:t>
            </a:r>
            <a:endParaRPr lang="ko-KR" altLang="ko-KR" dirty="0"/>
          </a:p>
        </p:txBody>
      </p:sp>
    </p:spTree>
    <p:extLst>
      <p:ext uri="{BB962C8B-B14F-4D97-AF65-F5344CB8AC3E}">
        <p14:creationId xmlns:p14="http://schemas.microsoft.com/office/powerpoint/2010/main" val="4139940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51520" y="194814"/>
            <a:ext cx="3960440" cy="646331"/>
          </a:xfrm>
          <a:prstGeom prst="rect">
            <a:avLst/>
          </a:prstGeom>
          <a:noFill/>
        </p:spPr>
        <p:txBody>
          <a:bodyPr wrap="square" rtlCol="0">
            <a:spAutoFit/>
          </a:bodyPr>
          <a:lstStyle/>
          <a:p>
            <a:r>
              <a:rPr lang="en-US" altLang="ko-KR" dirty="0" smtClean="0"/>
              <a:t> </a:t>
            </a:r>
            <a:r>
              <a:rPr lang="en-US" altLang="ko-KR" dirty="0"/>
              <a:t>Free Final State </a:t>
            </a:r>
          </a:p>
          <a:p>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179511" y="1016885"/>
                <a:ext cx="7128793" cy="5415072"/>
              </a:xfrm>
              <a:prstGeom prst="rect">
                <a:avLst/>
              </a:prstGeom>
              <a:noFill/>
            </p:spPr>
            <p:txBody>
              <a:bodyPr wrap="square" rtlCol="0">
                <a:spAutoFit/>
              </a:bodyPr>
              <a:lstStyle/>
              <a:p>
                <a:pPr marL="285750" indent="-285750">
                  <a:buFont typeface="Wingdings" panose="05000000000000000000" pitchFamily="2" charset="2"/>
                  <a:buChar char="l"/>
                </a:pPr>
                <a:r>
                  <a:rPr lang="en-US" altLang="ko-KR" sz="1400" dirty="0" smtClean="0"/>
                  <a:t>Free Final State </a:t>
                </a:r>
              </a:p>
              <a:p>
                <a:pPr marL="285750" indent="-285750">
                  <a:buFont typeface="Wingdings" panose="05000000000000000000" pitchFamily="2" charset="2"/>
                  <a:buChar char="l"/>
                </a:pPr>
                <a:endParaRPr lang="en-US" altLang="ko-KR" sz="1400" dirty="0"/>
              </a:p>
              <a:p>
                <a:r>
                  <a:rPr lang="en-US" altLang="ko-KR" sz="1400" dirty="0" smtClean="0"/>
                  <a:t>1</a:t>
                </a:r>
                <a:r>
                  <a:rPr lang="en-US" altLang="ko-KR" sz="1400" dirty="0"/>
                  <a:t>) Performance Index </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J</m:t>
                      </m:r>
                      <m:d>
                        <m:dPr>
                          <m:ctrlPr>
                            <a:rPr lang="ko-KR" altLang="ko-KR" sz="1400" i="1"/>
                          </m:ctrlPr>
                        </m:dPr>
                        <m:e>
                          <m:sSub>
                            <m:sSubPr>
                              <m:ctrlPr>
                                <a:rPr lang="ko-KR" altLang="ko-KR" sz="1400" i="1"/>
                              </m:ctrlPr>
                            </m:sSubPr>
                            <m:e>
                              <m:r>
                                <m:rPr>
                                  <m:sty m:val="p"/>
                                </m:rPr>
                                <a:rPr lang="en-US" altLang="ko-KR" sz="1400"/>
                                <m:t>t</m:t>
                              </m:r>
                            </m:e>
                            <m:sub>
                              <m:r>
                                <a:rPr lang="en-US" altLang="ko-KR" sz="1400"/>
                                <m:t>0</m:t>
                              </m:r>
                            </m:sub>
                          </m:sSub>
                        </m:e>
                      </m:d>
                      <m:r>
                        <a:rPr lang="en-US" altLang="ko-KR" sz="1400" i="1"/>
                        <m:t>=</m:t>
                      </m:r>
                      <m:f>
                        <m:fPr>
                          <m:ctrlPr>
                            <a:rPr lang="ko-KR" altLang="ko-KR" sz="1400" i="1"/>
                          </m:ctrlPr>
                        </m:fPr>
                        <m:num>
                          <m:r>
                            <a:rPr lang="en-US" altLang="ko-KR" sz="1400" i="1"/>
                            <m:t>1</m:t>
                          </m:r>
                        </m:num>
                        <m:den>
                          <m:r>
                            <a:rPr lang="en-US" altLang="ko-KR" sz="1400" i="1"/>
                            <m:t>2</m:t>
                          </m:r>
                        </m:den>
                      </m:f>
                      <m:r>
                        <a:rPr lang="en-US" altLang="ko-KR" sz="1400" i="1"/>
                        <m:t>𝑥</m:t>
                      </m:r>
                      <m:sSup>
                        <m:sSupPr>
                          <m:ctrlPr>
                            <a:rPr lang="ko-KR" altLang="ko-KR" sz="1400" i="1"/>
                          </m:ctrlPr>
                        </m:sSupPr>
                        <m:e>
                          <m:d>
                            <m:dPr>
                              <m:ctrlPr>
                                <a:rPr lang="ko-KR" altLang="ko-KR" sz="1400" i="1"/>
                              </m:ctrlPr>
                            </m:dPr>
                            <m:e>
                              <m:r>
                                <a:rPr lang="en-US" altLang="ko-KR" sz="1400" i="1"/>
                                <m:t>𝑇</m:t>
                              </m:r>
                            </m:e>
                          </m:d>
                        </m:e>
                        <m:sup>
                          <m:r>
                            <a:rPr lang="en-US" altLang="ko-KR" sz="1400" i="1"/>
                            <m:t>𝑇</m:t>
                          </m:r>
                        </m:sup>
                      </m:sSup>
                      <m:r>
                        <a:rPr lang="en-US" altLang="ko-KR" sz="1400" i="1"/>
                        <m:t>𝑆</m:t>
                      </m:r>
                      <m:d>
                        <m:dPr>
                          <m:ctrlPr>
                            <a:rPr lang="ko-KR" altLang="ko-KR" sz="1400" i="1"/>
                          </m:ctrlPr>
                        </m:dPr>
                        <m:e>
                          <m:r>
                            <a:rPr lang="en-US" altLang="ko-KR" sz="1400" i="1"/>
                            <m:t>𝑇</m:t>
                          </m:r>
                        </m:e>
                      </m:d>
                      <m:r>
                        <a:rPr lang="en-US" altLang="ko-KR" sz="1400" i="1"/>
                        <m:t>𝑥</m:t>
                      </m:r>
                      <m:d>
                        <m:dPr>
                          <m:ctrlPr>
                            <a:rPr lang="ko-KR" altLang="ko-KR" sz="1400" i="1"/>
                          </m:ctrlPr>
                        </m:dPr>
                        <m:e>
                          <m:r>
                            <a:rPr lang="en-US" altLang="ko-KR" sz="1400" i="1"/>
                            <m:t>𝑇</m:t>
                          </m:r>
                        </m:e>
                      </m:d>
                      <m:r>
                        <a:rPr lang="en-US" altLang="ko-KR" sz="1400" i="1"/>
                        <m:t>+</m:t>
                      </m:r>
                      <m:f>
                        <m:fPr>
                          <m:ctrlPr>
                            <a:rPr lang="ko-KR" altLang="ko-KR" sz="1400" i="1"/>
                          </m:ctrlPr>
                        </m:fPr>
                        <m:num>
                          <m:r>
                            <a:rPr lang="en-US" altLang="ko-KR" sz="1400" i="1"/>
                            <m:t>1</m:t>
                          </m:r>
                        </m:num>
                        <m:den>
                          <m:r>
                            <a:rPr lang="en-US" altLang="ko-KR" sz="1400" i="1"/>
                            <m:t>2</m:t>
                          </m:r>
                        </m:den>
                      </m:f>
                      <m:nary>
                        <m:naryPr>
                          <m:limLoc m:val="subSup"/>
                          <m:ctrlPr>
                            <a:rPr lang="ko-KR" altLang="ko-KR" sz="1400" i="1"/>
                          </m:ctrlPr>
                        </m:naryPr>
                        <m:sub>
                          <m:sSub>
                            <m:sSubPr>
                              <m:ctrlPr>
                                <a:rPr lang="ko-KR" altLang="ko-KR" sz="1400" i="1"/>
                              </m:ctrlPr>
                            </m:sSubPr>
                            <m:e>
                              <m:r>
                                <a:rPr lang="en-US" altLang="ko-KR" sz="1400" i="1"/>
                                <m:t>𝑡</m:t>
                              </m:r>
                            </m:e>
                            <m:sub>
                              <m:r>
                                <a:rPr lang="en-US" altLang="ko-KR" sz="1400" i="1"/>
                                <m:t>0</m:t>
                              </m:r>
                            </m:sub>
                          </m:sSub>
                        </m:sub>
                        <m:sup>
                          <m:r>
                            <a:rPr lang="en-US" altLang="ko-KR" sz="1400" i="1"/>
                            <m:t>𝑇</m:t>
                          </m:r>
                        </m:sup>
                        <m:e>
                          <m:r>
                            <a:rPr lang="en-US" altLang="ko-KR" sz="1400" i="1"/>
                            <m:t>(</m:t>
                          </m:r>
                          <m:sSup>
                            <m:sSupPr>
                              <m:ctrlPr>
                                <a:rPr lang="ko-KR" altLang="ko-KR" sz="1400" i="1"/>
                              </m:ctrlPr>
                            </m:sSupPr>
                            <m:e>
                              <m:r>
                                <a:rPr lang="en-US" altLang="ko-KR" sz="1400" i="1"/>
                                <m:t>𝑥</m:t>
                              </m:r>
                            </m:e>
                            <m:sup>
                              <m:r>
                                <a:rPr lang="en-US" altLang="ko-KR" sz="1400" i="1"/>
                                <m:t>𝑇</m:t>
                              </m:r>
                            </m:sup>
                          </m:sSup>
                          <m:r>
                            <a:rPr lang="en-US" altLang="ko-KR" sz="1400" i="1"/>
                            <m:t>𝑄</m:t>
                          </m:r>
                          <m:d>
                            <m:dPr>
                              <m:ctrlPr>
                                <a:rPr lang="ko-KR" altLang="ko-KR" sz="1400" i="1"/>
                              </m:ctrlPr>
                            </m:dPr>
                            <m:e>
                              <m:r>
                                <a:rPr lang="en-US" altLang="ko-KR" sz="1400" i="1"/>
                                <m:t>𝑡</m:t>
                              </m:r>
                            </m:e>
                          </m:d>
                          <m:r>
                            <a:rPr lang="en-US" altLang="ko-KR" sz="1400" i="1"/>
                            <m:t>𝑥</m:t>
                          </m:r>
                          <m:r>
                            <a:rPr lang="en-US" altLang="ko-KR" sz="1400" i="1"/>
                            <m:t>+</m:t>
                          </m:r>
                          <m:sSup>
                            <m:sSupPr>
                              <m:ctrlPr>
                                <a:rPr lang="ko-KR" altLang="ko-KR" sz="1400" i="1"/>
                              </m:ctrlPr>
                            </m:sSupPr>
                            <m:e>
                              <m:r>
                                <a:rPr lang="en-US" altLang="ko-KR" sz="1400" i="1"/>
                                <m:t>𝑢</m:t>
                              </m:r>
                            </m:e>
                            <m:sup>
                              <m:r>
                                <a:rPr lang="en-US" altLang="ko-KR" sz="1400" i="1"/>
                                <m:t>𝑇</m:t>
                              </m:r>
                            </m:sup>
                          </m:sSup>
                          <m:r>
                            <a:rPr lang="en-US" altLang="ko-KR" sz="1400" i="1"/>
                            <m:t>𝑅</m:t>
                          </m:r>
                          <m:d>
                            <m:dPr>
                              <m:ctrlPr>
                                <a:rPr lang="ko-KR" altLang="ko-KR" sz="1400" i="1"/>
                              </m:ctrlPr>
                            </m:dPr>
                            <m:e>
                              <m:r>
                                <a:rPr lang="en-US" altLang="ko-KR" sz="1400" i="1"/>
                                <m:t>𝑡</m:t>
                              </m:r>
                            </m:e>
                          </m:d>
                          <m:r>
                            <a:rPr lang="en-US" altLang="ko-KR" sz="1400" i="1"/>
                            <m:t>𝑢</m:t>
                          </m:r>
                          <m:r>
                            <a:rPr lang="en-US" altLang="ko-KR" sz="1400" i="1"/>
                            <m:t> )</m:t>
                          </m:r>
                          <m:r>
                            <a:rPr lang="en-US" altLang="ko-KR" sz="1400" i="1"/>
                            <m:t>𝑑𝑡</m:t>
                          </m:r>
                        </m:e>
                      </m:nary>
                    </m:oMath>
                  </m:oMathPara>
                </a14:m>
                <a:endParaRPr lang="ko-KR" altLang="ko-KR" sz="1400" dirty="0"/>
              </a:p>
              <a:p>
                <a:r>
                  <a:rPr lang="en-US" altLang="ko-KR" sz="1400" dirty="0" smtClean="0"/>
                  <a:t>2</a:t>
                </a:r>
                <a:r>
                  <a:rPr lang="en-US" altLang="ko-KR" sz="1400" dirty="0"/>
                  <a:t>) Necessary Conditions</a:t>
                </a:r>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m:rPr>
                          <m:aln/>
                        </m:rPr>
                        <a:rPr lang="en-US" altLang="ko-KR" sz="1400" i="1"/>
                        <m:t>=</m:t>
                      </m:r>
                      <m:r>
                        <a:rPr lang="en-US" altLang="ko-KR" sz="1400" i="1"/>
                        <m:t>𝐴𝑥</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𝜆</m:t>
                      </m:r>
                    </m:oMath>
                    <m:oMath xmlns:m="http://schemas.openxmlformats.org/officeDocument/2006/math">
                      <m:r>
                        <a:rPr lang="en-US" altLang="ko-KR" sz="1400" i="1"/>
                        <m:t>−</m:t>
                      </m:r>
                      <m:acc>
                        <m:accPr>
                          <m:chr m:val="̇"/>
                          <m:ctrlPr>
                            <a:rPr lang="ko-KR" altLang="ko-KR" sz="1400" i="1"/>
                          </m:ctrlPr>
                        </m:accPr>
                        <m:e>
                          <m:r>
                            <a:rPr lang="en-US" altLang="ko-KR" sz="1400" i="1"/>
                            <m:t>𝜆</m:t>
                          </m:r>
                        </m:e>
                      </m:acc>
                      <m:r>
                        <m:rPr>
                          <m:aln/>
                        </m:rPr>
                        <a:rPr lang="en-US" altLang="ko-KR" sz="1400" i="1"/>
                        <m:t>=</m:t>
                      </m:r>
                      <m:r>
                        <a:rPr lang="en-US" altLang="ko-KR" sz="1400" i="1"/>
                        <m:t> </m:t>
                      </m:r>
                      <m:r>
                        <a:rPr lang="en-US" altLang="ko-KR" sz="1400" i="1"/>
                        <m:t>𝑄𝑥</m:t>
                      </m:r>
                      <m:r>
                        <a:rPr lang="en-US" altLang="ko-KR" sz="1400" i="1"/>
                        <m:t>+</m:t>
                      </m:r>
                      <m:sSup>
                        <m:sSupPr>
                          <m:ctrlPr>
                            <a:rPr lang="ko-KR" altLang="ko-KR" sz="1400" i="1"/>
                          </m:ctrlPr>
                        </m:sSupPr>
                        <m:e>
                          <m:r>
                            <a:rPr lang="en-US" altLang="ko-KR" sz="1400" i="1"/>
                            <m:t>𝐴</m:t>
                          </m:r>
                        </m:e>
                        <m:sup>
                          <m:r>
                            <a:rPr lang="en-US" altLang="ko-KR" sz="1400" i="1"/>
                            <m:t>𝑇</m:t>
                          </m:r>
                        </m:sup>
                      </m:sSup>
                      <m:r>
                        <a:rPr lang="en-US" altLang="ko-KR" sz="1400" i="1"/>
                        <m:t>𝜆</m:t>
                      </m:r>
                    </m:oMath>
                    <m:oMath xmlns:m="http://schemas.openxmlformats.org/officeDocument/2006/math">
                      <m:r>
                        <a:rPr lang="en-US" altLang="ko-KR" sz="1400" i="1"/>
                        <m:t>  </m:t>
                      </m:r>
                      <m:r>
                        <m:rPr>
                          <m:sty m:val="p"/>
                        </m:rPr>
                        <a:rPr lang="en-US" altLang="ko-KR" sz="1400"/>
                        <m:t>u</m:t>
                      </m:r>
                      <m:d>
                        <m:dPr>
                          <m:ctrlPr>
                            <a:rPr lang="ko-KR" altLang="ko-KR" sz="1400" i="1"/>
                          </m:ctrlPr>
                        </m:dPr>
                        <m:e>
                          <m:r>
                            <m:rPr>
                              <m:sty m:val="p"/>
                            </m:rPr>
                            <a:rPr lang="en-US" altLang="ko-KR" sz="1400"/>
                            <m:t>t</m:t>
                          </m:r>
                        </m:e>
                      </m:d>
                      <m:r>
                        <a:rPr lang="en-US" altLang="ko-KR" sz="1400"/>
                        <m:t>= </m:t>
                      </m:r>
                      <m:r>
                        <a:rPr lang="en-US" altLang="ko-KR" sz="1400" i="1"/>
                        <m:t>−</m:t>
                      </m:r>
                      <m:sSup>
                        <m:sSupPr>
                          <m:ctrlPr>
                            <a:rPr lang="ko-KR" altLang="ko-KR" sz="1400" i="1"/>
                          </m:ctrlPr>
                        </m:sSupPr>
                        <m:e>
                          <m:r>
                            <m:rPr>
                              <m:sty m:val="p"/>
                            </m:rPr>
                            <a:rPr lang="en-US" altLang="ko-KR" sz="1400"/>
                            <m:t>R</m:t>
                          </m:r>
                        </m:e>
                        <m:sup>
                          <m:r>
                            <a:rPr lang="en-US" altLang="ko-KR" sz="1400" i="1"/>
                            <m:t>−</m:t>
                          </m:r>
                          <m:r>
                            <a:rPr lang="en-US" altLang="ko-KR" sz="1400"/>
                            <m:t>1</m:t>
                          </m:r>
                        </m:sup>
                      </m:sSup>
                      <m:sSup>
                        <m:sSupPr>
                          <m:ctrlPr>
                            <a:rPr lang="ko-KR" altLang="ko-KR" sz="1400" i="1"/>
                          </m:ctrlPr>
                        </m:sSupPr>
                        <m:e>
                          <m:r>
                            <m:rPr>
                              <m:sty m:val="p"/>
                            </m:rPr>
                            <a:rPr lang="en-US" altLang="ko-KR" sz="1400"/>
                            <m:t>B</m:t>
                          </m:r>
                        </m:e>
                        <m:sup>
                          <m:r>
                            <m:rPr>
                              <m:sty m:val="p"/>
                            </m:rPr>
                            <a:rPr lang="en-US" altLang="ko-KR" sz="1400"/>
                            <m:t>T</m:t>
                          </m:r>
                        </m:sup>
                      </m:sSup>
                      <m:r>
                        <m:rPr>
                          <m:sty m:val="p"/>
                        </m:rPr>
                        <a:rPr lang="en-US" altLang="ko-KR" sz="1400"/>
                        <m:t>λ</m:t>
                      </m:r>
                      <m:r>
                        <a:rPr lang="en-US" altLang="ko-KR" sz="1400"/>
                        <m:t>    </m:t>
                      </m:r>
                      <m:r>
                        <a:rPr lang="en-US" altLang="ko-KR" sz="1400" i="1"/>
                        <m:t> ∵  </m:t>
                      </m:r>
                      <m:r>
                        <a:rPr lang="en-US" altLang="ko-KR" sz="1400"/>
                        <m:t>0=</m:t>
                      </m:r>
                      <m:sSub>
                        <m:sSubPr>
                          <m:ctrlPr>
                            <a:rPr lang="ko-KR" altLang="ko-KR" sz="1400" i="1"/>
                          </m:ctrlPr>
                        </m:sSubPr>
                        <m:e>
                          <m:r>
                            <m:rPr>
                              <m:sty m:val="p"/>
                            </m:rPr>
                            <a:rPr lang="en-US" altLang="ko-KR" sz="1400"/>
                            <m:t>H</m:t>
                          </m:r>
                        </m:e>
                        <m:sub>
                          <m:r>
                            <m:rPr>
                              <m:sty m:val="p"/>
                            </m:rPr>
                            <a:rPr lang="en-US" altLang="ko-KR" sz="1400"/>
                            <m:t>u</m:t>
                          </m:r>
                        </m:sub>
                      </m:sSub>
                      <m:r>
                        <a:rPr lang="en-US" altLang="ko-KR" sz="1400" i="1"/>
                        <m:t>=</m:t>
                      </m:r>
                      <m:sSub>
                        <m:sSubPr>
                          <m:ctrlPr>
                            <a:rPr lang="ko-KR" altLang="ko-KR" sz="1400" i="1"/>
                          </m:ctrlPr>
                        </m:sSubPr>
                        <m:e>
                          <m:r>
                            <a:rPr lang="en-US" altLang="ko-KR" sz="1400" i="1"/>
                            <m:t>𝐿</m:t>
                          </m:r>
                        </m:e>
                        <m:sub>
                          <m:r>
                            <a:rPr lang="en-US" altLang="ko-KR" sz="1400" i="1"/>
                            <m:t>𝑢</m:t>
                          </m:r>
                        </m:sub>
                      </m:sSub>
                      <m:r>
                        <a:rPr lang="en-US" altLang="ko-KR" sz="1400" i="1"/>
                        <m:t>+</m:t>
                      </m:r>
                      <m:sSubSup>
                        <m:sSubSupPr>
                          <m:ctrlPr>
                            <a:rPr lang="ko-KR" altLang="ko-KR" sz="1400" i="1"/>
                          </m:ctrlPr>
                        </m:sSubSupPr>
                        <m:e>
                          <m:r>
                            <a:rPr lang="en-US" altLang="ko-KR" sz="1400" i="1"/>
                            <m:t>𝑓</m:t>
                          </m:r>
                        </m:e>
                        <m:sub>
                          <m:r>
                            <a:rPr lang="en-US" altLang="ko-KR" sz="1400" i="1"/>
                            <m:t>𝑢</m:t>
                          </m:r>
                        </m:sub>
                        <m:sup>
                          <m:r>
                            <a:rPr lang="en-US" altLang="ko-KR" sz="1400" i="1"/>
                            <m:t>𝑇</m:t>
                          </m:r>
                        </m:sup>
                      </m:sSubSup>
                      <m:r>
                        <m:rPr>
                          <m:sty m:val="p"/>
                        </m:rPr>
                        <a:rPr lang="en-US" altLang="ko-KR" sz="1400"/>
                        <m:t>λ</m:t>
                      </m:r>
                      <m:r>
                        <a:rPr lang="en-US" altLang="ko-KR" sz="1400"/>
                        <m:t>=</m:t>
                      </m:r>
                      <m:r>
                        <m:rPr>
                          <m:sty m:val="p"/>
                        </m:rPr>
                        <a:rPr lang="en-US" altLang="ko-KR" sz="1400"/>
                        <m:t>Ru</m:t>
                      </m:r>
                      <m:r>
                        <a:rPr lang="en-US" altLang="ko-KR" sz="1400"/>
                        <m:t>+</m:t>
                      </m:r>
                      <m:sSup>
                        <m:sSupPr>
                          <m:ctrlPr>
                            <a:rPr lang="ko-KR" altLang="ko-KR" sz="1400" i="1"/>
                          </m:ctrlPr>
                        </m:sSupPr>
                        <m:e>
                          <m:r>
                            <m:rPr>
                              <m:sty m:val="p"/>
                            </m:rPr>
                            <a:rPr lang="en-US" altLang="ko-KR" sz="1400"/>
                            <m:t>B</m:t>
                          </m:r>
                        </m:e>
                        <m:sup>
                          <m:r>
                            <m:rPr>
                              <m:sty m:val="p"/>
                            </m:rPr>
                            <a:rPr lang="en-US" altLang="ko-KR" sz="1400"/>
                            <m:t>T</m:t>
                          </m:r>
                        </m:sup>
                      </m:sSup>
                      <m:r>
                        <a:rPr lang="en-US" altLang="ko-KR" sz="1400" i="1"/>
                        <m:t>𝜆</m:t>
                      </m:r>
                    </m:oMath>
                  </m:oMathPara>
                </a14:m>
                <a:endParaRPr lang="ko-KR" altLang="ko-KR" sz="1400" dirty="0"/>
              </a:p>
              <a:p>
                <a:r>
                  <a:rPr lang="en-US" altLang="ko-KR" sz="1400" dirty="0" smtClean="0"/>
                  <a:t>3</a:t>
                </a:r>
                <a:r>
                  <a:rPr lang="en-US" altLang="ko-KR" sz="1400" dirty="0"/>
                  <a:t>) Boundary </a:t>
                </a:r>
                <a:r>
                  <a:rPr lang="en-US" altLang="ko-KR" sz="1400" dirty="0" smtClean="0"/>
                  <a:t>conditions</a:t>
                </a:r>
              </a:p>
              <a:p>
                <a:endParaRPr lang="ko-KR" altLang="ko-KR" sz="1400" dirty="0"/>
              </a:p>
              <a:p>
                <a:r>
                  <a:rPr lang="en-US" altLang="ko-KR" sz="1400" dirty="0"/>
                  <a:t>In case of free final state,</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λ</m:t>
                      </m:r>
                      <m:d>
                        <m:dPr>
                          <m:ctrlPr>
                            <a:rPr lang="ko-KR" altLang="ko-KR" sz="1400" i="1"/>
                          </m:ctrlPr>
                        </m:dPr>
                        <m:e>
                          <m:r>
                            <m:rPr>
                              <m:sty m:val="p"/>
                            </m:rPr>
                            <a:rPr lang="en-US" altLang="ko-KR" sz="1400"/>
                            <m:t>T</m:t>
                          </m:r>
                        </m:e>
                      </m:d>
                      <m:r>
                        <a:rPr lang="en-US" altLang="ko-KR" sz="1400" i="1"/>
                        <m:t>=</m:t>
                      </m:r>
                      <m:f>
                        <m:fPr>
                          <m:ctrlPr>
                            <a:rPr lang="ko-KR" altLang="ko-KR" sz="1400" i="1"/>
                          </m:ctrlPr>
                        </m:fPr>
                        <m:num>
                          <m:r>
                            <a:rPr lang="en-US" altLang="ko-KR" sz="1400" i="1"/>
                            <m:t>𝜕𝜙</m:t>
                          </m:r>
                        </m:num>
                        <m:den>
                          <m:r>
                            <a:rPr lang="en-US" altLang="ko-KR" sz="1400" i="1"/>
                            <m:t>𝜕</m:t>
                          </m:r>
                          <m:r>
                            <a:rPr lang="en-US" altLang="ko-KR" sz="1400" i="1"/>
                            <m:t>𝑥</m:t>
                          </m:r>
                        </m:den>
                      </m:f>
                      <m:sSub>
                        <m:sSubPr>
                          <m:ctrlPr>
                            <a:rPr lang="ko-KR" altLang="ko-KR" sz="1400" i="1"/>
                          </m:ctrlPr>
                        </m:sSubPr>
                        <m:e>
                          <m:r>
                            <a:rPr lang="en-US" altLang="ko-KR" sz="1400" i="1"/>
                            <m:t>|</m:t>
                          </m:r>
                        </m:e>
                        <m:sub>
                          <m:r>
                            <a:rPr lang="en-US" altLang="ko-KR" sz="1400" i="1"/>
                            <m:t>𝑇</m:t>
                          </m:r>
                        </m:sub>
                      </m:sSub>
                      <m:r>
                        <a:rPr lang="en-US" altLang="ko-KR" sz="1400" i="1"/>
                        <m:t>=</m:t>
                      </m:r>
                      <m:r>
                        <a:rPr lang="en-US" altLang="ko-KR" sz="1400" i="1"/>
                        <m:t>𝑆</m:t>
                      </m:r>
                      <m:d>
                        <m:dPr>
                          <m:ctrlPr>
                            <a:rPr lang="ko-KR" altLang="ko-KR" sz="1400" i="1"/>
                          </m:ctrlPr>
                        </m:dPr>
                        <m:e>
                          <m:r>
                            <a:rPr lang="en-US" altLang="ko-KR" sz="1400" i="1"/>
                            <m:t>𝑇</m:t>
                          </m:r>
                        </m:e>
                      </m:d>
                      <m:r>
                        <a:rPr lang="en-US" altLang="ko-KR" sz="1400" i="1"/>
                        <m:t>𝑥</m:t>
                      </m:r>
                      <m:r>
                        <a:rPr lang="en-US" altLang="ko-KR" sz="1400" i="1"/>
                        <m:t>(</m:t>
                      </m:r>
                      <m:r>
                        <a:rPr lang="en-US" altLang="ko-KR" sz="1400" i="1"/>
                        <m:t>𝑇</m:t>
                      </m:r>
                      <m:r>
                        <a:rPr lang="en-US" altLang="ko-KR" sz="1400" i="1"/>
                        <m:t>)</m:t>
                      </m:r>
                    </m:oMath>
                  </m:oMathPara>
                </a14:m>
                <a:endParaRPr lang="en-US" altLang="ko-KR" sz="1400" dirty="0" smtClean="0"/>
              </a:p>
              <a:p>
                <a:endParaRPr lang="en-US" altLang="ko-KR" sz="1400" dirty="0"/>
              </a:p>
              <a:p>
                <a:r>
                  <a:rPr lang="en-US" altLang="ko-KR" sz="1400" dirty="0" smtClean="0"/>
                  <a:t>4) Optimal Controller </a:t>
                </a:r>
              </a:p>
              <a:p>
                <a:endParaRPr lang="en-US" altLang="ko-KR" sz="1400" dirty="0" smtClean="0"/>
              </a:p>
              <a:p>
                <a:r>
                  <a:rPr lang="en-US" altLang="ko-KR" sz="1400" dirty="0"/>
                  <a:t> </a:t>
                </a:r>
                <a:r>
                  <a:rPr lang="en-US" altLang="ko-KR" sz="1400" dirty="0" smtClean="0"/>
                  <a:t>Assume </a:t>
                </a:r>
              </a:p>
              <a:p>
                <a:endParaRPr lang="en-US" altLang="ko-KR" sz="1400" dirty="0"/>
              </a:p>
              <a:p>
                <a14:m>
                  <m:oMathPara xmlns:m="http://schemas.openxmlformats.org/officeDocument/2006/math">
                    <m:oMathParaPr>
                      <m:jc m:val="centerGroup"/>
                    </m:oMathParaPr>
                    <m:oMath xmlns:m="http://schemas.openxmlformats.org/officeDocument/2006/math">
                      <m:r>
                        <a:rPr lang="en-US" altLang="ko-KR" sz="1400" b="0" i="1" smtClean="0">
                          <a:latin typeface="Cambria Math"/>
                        </a:rPr>
                        <m:t>𝜆</m:t>
                      </m:r>
                      <m:d>
                        <m:dPr>
                          <m:ctrlPr>
                            <a:rPr lang="en-US" altLang="ko-KR" sz="1400" b="0" i="1" smtClean="0">
                              <a:latin typeface="Cambria Math"/>
                            </a:rPr>
                          </m:ctrlPr>
                        </m:dPr>
                        <m:e>
                          <m:r>
                            <a:rPr lang="en-US" altLang="ko-KR" sz="1400" b="0" i="1" smtClean="0">
                              <a:latin typeface="Cambria Math"/>
                            </a:rPr>
                            <m:t>𝑡</m:t>
                          </m:r>
                        </m:e>
                      </m:d>
                      <m:r>
                        <a:rPr lang="en-US" altLang="ko-KR" sz="1400" b="0" i="1" smtClean="0">
                          <a:latin typeface="Cambria Math"/>
                        </a:rPr>
                        <m:t>=</m:t>
                      </m:r>
                      <m:r>
                        <a:rPr lang="en-US" altLang="ko-KR" sz="1400" b="0" i="1" smtClean="0">
                          <a:latin typeface="Cambria Math"/>
                        </a:rPr>
                        <m:t>𝑆</m:t>
                      </m:r>
                      <m:d>
                        <m:dPr>
                          <m:ctrlPr>
                            <a:rPr lang="en-US" altLang="ko-KR" sz="1400" b="0" i="1" smtClean="0">
                              <a:latin typeface="Cambria Math"/>
                            </a:rPr>
                          </m:ctrlPr>
                        </m:dPr>
                        <m:e>
                          <m:r>
                            <a:rPr lang="en-US" altLang="ko-KR" sz="1400" b="0" i="1" smtClean="0">
                              <a:latin typeface="Cambria Math"/>
                            </a:rPr>
                            <m:t>𝑡</m:t>
                          </m:r>
                        </m:e>
                      </m:d>
                      <m:r>
                        <a:rPr lang="en-US" altLang="ko-KR" sz="1400" b="0" i="1" smtClean="0">
                          <a:latin typeface="Cambria Math"/>
                        </a:rPr>
                        <m:t>𝑥</m:t>
                      </m:r>
                      <m:r>
                        <a:rPr lang="en-US" altLang="ko-KR" sz="1400" b="0" i="1" smtClean="0">
                          <a:latin typeface="Cambria Math"/>
                        </a:rPr>
                        <m:t>(</m:t>
                      </m:r>
                      <m:r>
                        <a:rPr lang="en-US" altLang="ko-KR" sz="1400" b="0" i="1" smtClean="0">
                          <a:latin typeface="Cambria Math"/>
                        </a:rPr>
                        <m:t>𝑡</m:t>
                      </m:r>
                      <m:r>
                        <a:rPr lang="en-US" altLang="ko-KR" sz="1400" b="0" i="1" smtClean="0">
                          <a:latin typeface="Cambria Math"/>
                        </a:rPr>
                        <m:t>)</m:t>
                      </m:r>
                    </m:oMath>
                  </m:oMathPara>
                </a14:m>
                <a:endParaRPr lang="en-US" altLang="ko-KR" sz="1400" dirty="0" smtClean="0"/>
              </a:p>
              <a:p>
                <a:endParaRPr lang="en-US" altLang="ko-KR" sz="1400" dirty="0"/>
              </a:p>
              <a:p>
                <a:endParaRPr lang="en-US" altLang="ko-KR" sz="1400" dirty="0"/>
              </a:p>
              <a:p>
                <a:endParaRPr lang="ko-KR" altLang="ko-KR" sz="1400" dirty="0"/>
              </a:p>
              <a:p>
                <a:endParaRPr lang="ko-KR" altLang="en-US" sz="1400" dirty="0"/>
              </a:p>
            </p:txBody>
          </p:sp>
        </mc:Choice>
        <mc:Fallback>
          <p:sp>
            <p:nvSpPr>
              <p:cNvPr id="2" name="TextBox 1"/>
              <p:cNvSpPr txBox="1">
                <a:spLocks noRot="1" noChangeAspect="1" noMove="1" noResize="1" noEditPoints="1" noAdjustHandles="1" noChangeArrowheads="1" noChangeShapeType="1" noTextEdit="1"/>
              </p:cNvSpPr>
              <p:nvPr/>
            </p:nvSpPr>
            <p:spPr>
              <a:xfrm>
                <a:off x="179511" y="1016885"/>
                <a:ext cx="7128793" cy="5415072"/>
              </a:xfrm>
              <a:prstGeom prst="rect">
                <a:avLst/>
              </a:prstGeom>
              <a:blipFill rotWithShape="1">
                <a:blip r:embed="rId2"/>
                <a:stretch>
                  <a:fillRect l="-171" t="-11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69791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직사각형 1"/>
              <p:cNvSpPr/>
              <p:nvPr/>
            </p:nvSpPr>
            <p:spPr>
              <a:xfrm>
                <a:off x="264096" y="1196752"/>
                <a:ext cx="7056784" cy="5121530"/>
              </a:xfrm>
              <a:prstGeom prst="rect">
                <a:avLst/>
              </a:prstGeom>
            </p:spPr>
            <p:txBody>
              <a:bodyPr wrap="square">
                <a:spAutoFit/>
              </a:bodyPr>
              <a:lstStyle/>
              <a:p>
                <a:r>
                  <a:rPr lang="en-US" altLang="ko-KR" sz="1400" dirty="0" smtClean="0"/>
                  <a:t>Continue,…</a:t>
                </a:r>
              </a:p>
              <a:p>
                <a:endParaRPr lang="en-US" altLang="ko-KR" sz="1400" dirty="0"/>
              </a:p>
              <a:p>
                <a:endParaRPr lang="en-US" altLang="ko-KR" sz="1400" dirty="0" smtClean="0"/>
              </a:p>
              <a:p>
                <a14:m>
                  <m:oMathPara xmlns:m="http://schemas.openxmlformats.org/officeDocument/2006/math">
                    <m:oMathParaPr>
                      <m:jc m:val="centerGroup"/>
                    </m:oMathParaPr>
                    <m:oMath xmlns:m="http://schemas.openxmlformats.org/officeDocument/2006/math">
                      <m:r>
                        <m:rPr>
                          <m:sty m:val="p"/>
                        </m:rPr>
                        <a:rPr lang="en-US" altLang="ko-KR" sz="1400"/>
                        <m:t>λ</m:t>
                      </m:r>
                      <m:d>
                        <m:dPr>
                          <m:ctrlPr>
                            <a:rPr lang="ko-KR" altLang="ko-KR" sz="1400" i="1"/>
                          </m:ctrlPr>
                        </m:dPr>
                        <m:e>
                          <m:r>
                            <m:rPr>
                              <m:sty m:val="p"/>
                            </m:rPr>
                            <a:rPr lang="en-US" altLang="ko-KR" sz="1400"/>
                            <m:t>t</m:t>
                          </m:r>
                        </m:e>
                      </m:d>
                      <m:r>
                        <a:rPr lang="en-US" altLang="ko-KR" sz="1400" i="1"/>
                        <m:t>=</m:t>
                      </m:r>
                      <m:r>
                        <a:rPr lang="en-US" altLang="ko-KR" sz="1400" i="1"/>
                        <m:t>𝑆</m:t>
                      </m:r>
                      <m:d>
                        <m:dPr>
                          <m:ctrlPr>
                            <a:rPr lang="ko-KR" altLang="ko-KR" sz="1400" i="1"/>
                          </m:ctrlPr>
                        </m:dPr>
                        <m:e>
                          <m:r>
                            <a:rPr lang="en-US" altLang="ko-KR" sz="1400" i="1"/>
                            <m:t>𝑡</m:t>
                          </m:r>
                        </m:e>
                      </m:d>
                      <m:r>
                        <a:rPr lang="en-US" altLang="ko-KR" sz="1400" i="1"/>
                        <m:t>𝑥</m:t>
                      </m:r>
                      <m:d>
                        <m:dPr>
                          <m:ctrlPr>
                            <a:rPr lang="ko-KR" altLang="ko-KR" sz="1400" i="1"/>
                          </m:ctrlPr>
                        </m:dPr>
                        <m:e>
                          <m:r>
                            <a:rPr lang="en-US" altLang="ko-KR" sz="1400" i="1"/>
                            <m:t>𝑡</m:t>
                          </m:r>
                        </m:e>
                      </m:d>
                    </m:oMath>
                  </m:oMathPara>
                </a14:m>
                <a:endParaRPr lang="en-US" altLang="ko-KR" sz="1400" dirty="0" smtClean="0"/>
              </a:p>
              <a:p>
                <a:endParaRPr lang="ko-KR" altLang="ko-KR" sz="1400" dirty="0"/>
              </a:p>
              <a:p>
                <a:r>
                  <a:rPr lang="en-US" altLang="ko-KR" sz="1400" dirty="0"/>
                  <a:t>Then differentiating at each sides</a:t>
                </a:r>
                <a:r>
                  <a:rPr lang="en-US" altLang="ko-KR" sz="1400" dirty="0" smtClean="0"/>
                  <a:t>,</a:t>
                </a:r>
              </a:p>
              <a:p>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𝜆</m:t>
                          </m:r>
                        </m:e>
                      </m:acc>
                      <m:r>
                        <a:rPr lang="en-US" altLang="ko-KR" sz="1400" i="1"/>
                        <m:t>=</m:t>
                      </m:r>
                      <m:acc>
                        <m:accPr>
                          <m:chr m:val="̇"/>
                          <m:ctrlPr>
                            <a:rPr lang="ko-KR" altLang="ko-KR" sz="1400" i="1"/>
                          </m:ctrlPr>
                        </m:accPr>
                        <m:e>
                          <m:r>
                            <a:rPr lang="en-US" altLang="ko-KR" sz="1400" i="1"/>
                            <m:t>𝑆</m:t>
                          </m:r>
                        </m:e>
                      </m:acc>
                      <m:r>
                        <a:rPr lang="en-US" altLang="ko-KR" sz="1400" i="1"/>
                        <m:t>𝑥</m:t>
                      </m:r>
                      <m:r>
                        <a:rPr lang="en-US" altLang="ko-KR" sz="1400" i="1"/>
                        <m:t>+</m:t>
                      </m:r>
                      <m:r>
                        <a:rPr lang="en-US" altLang="ko-KR" sz="1400" i="1"/>
                        <m:t>𝑆</m:t>
                      </m:r>
                      <m:r>
                        <a:rPr lang="en-US" altLang="ko-KR" sz="1400" i="1"/>
                        <m:t> </m:t>
                      </m:r>
                      <m:acc>
                        <m:accPr>
                          <m:chr m:val="̇"/>
                          <m:ctrlPr>
                            <a:rPr lang="ko-KR" altLang="ko-KR" sz="1400" i="1"/>
                          </m:ctrlPr>
                        </m:accPr>
                        <m:e>
                          <m:r>
                            <a:rPr lang="en-US" altLang="ko-KR" sz="1400" i="1"/>
                            <m:t>𝑥</m:t>
                          </m:r>
                        </m:e>
                      </m:acc>
                      <m:r>
                        <a:rPr lang="en-US" altLang="ko-KR" sz="1400" i="1"/>
                        <m:t>=</m:t>
                      </m:r>
                      <m:acc>
                        <m:accPr>
                          <m:chr m:val="̇"/>
                          <m:ctrlPr>
                            <a:rPr lang="ko-KR" altLang="ko-KR" sz="1400" i="1"/>
                          </m:ctrlPr>
                        </m:accPr>
                        <m:e>
                          <m:r>
                            <a:rPr lang="en-US" altLang="ko-KR" sz="1400" i="1"/>
                            <m:t>𝑆</m:t>
                          </m:r>
                        </m:e>
                      </m:acc>
                      <m:r>
                        <a:rPr lang="en-US" altLang="ko-KR" sz="1400" i="1"/>
                        <m:t>𝑥</m:t>
                      </m:r>
                      <m:r>
                        <a:rPr lang="en-US" altLang="ko-KR" sz="1400" i="1"/>
                        <m:t>+</m:t>
                      </m:r>
                      <m:r>
                        <a:rPr lang="en-US" altLang="ko-KR" sz="1400" i="1"/>
                        <m:t>𝑆</m:t>
                      </m:r>
                      <m:r>
                        <a:rPr lang="en-US" altLang="ko-KR" sz="1400" i="1"/>
                        <m:t>(</m:t>
                      </m:r>
                      <m:r>
                        <a:rPr lang="en-US" altLang="ko-KR" sz="1400" i="1"/>
                        <m:t>𝐴𝑥</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 </m:t>
                      </m:r>
                      <m:r>
                        <a:rPr lang="en-US" altLang="ko-KR" sz="1400" i="1"/>
                        <m:t>𝑥</m:t>
                      </m:r>
                      <m:r>
                        <a:rPr lang="en-US" altLang="ko-KR" sz="1400" i="1"/>
                        <m:t>)</m:t>
                      </m:r>
                    </m:oMath>
                  </m:oMathPara>
                </a14:m>
                <a:endParaRPr lang="ko-KR" altLang="ko-KR" sz="1400" dirty="0"/>
              </a:p>
              <a:p>
                <a:r>
                  <a:rPr lang="en-US" altLang="ko-KR" sz="1400" dirty="0"/>
                  <a:t>Rearranging it </a:t>
                </a:r>
                <a:endParaRPr lang="ko-KR" altLang="ko-KR" sz="1400" dirty="0"/>
              </a:p>
              <a:p>
                <a14:m>
                  <m:oMathPara xmlns:m="http://schemas.openxmlformats.org/officeDocument/2006/math">
                    <m:oMathParaPr>
                      <m:jc m:val="centerGroup"/>
                    </m:oMathParaPr>
                    <m:oMath xmlns:m="http://schemas.openxmlformats.org/officeDocument/2006/math">
                      <m:r>
                        <a:rPr lang="en-US" altLang="ko-KR" sz="1400" i="1"/>
                        <m:t>−</m:t>
                      </m:r>
                      <m:acc>
                        <m:accPr>
                          <m:chr m:val="̇"/>
                          <m:ctrlPr>
                            <a:rPr lang="ko-KR" altLang="ko-KR" sz="1400" i="1"/>
                          </m:ctrlPr>
                        </m:accPr>
                        <m:e>
                          <m:r>
                            <a:rPr lang="en-US" altLang="ko-KR" sz="1400" i="1"/>
                            <m:t>𝑆</m:t>
                          </m:r>
                        </m:e>
                      </m:acc>
                      <m:r>
                        <a:rPr lang="en-US" altLang="ko-KR" sz="1400" i="1"/>
                        <m:t>=</m:t>
                      </m:r>
                      <m:sSup>
                        <m:sSupPr>
                          <m:ctrlPr>
                            <a:rPr lang="ko-KR" altLang="ko-KR" sz="1400" i="1"/>
                          </m:ctrlPr>
                        </m:sSupPr>
                        <m:e>
                          <m:r>
                            <a:rPr lang="en-US" altLang="ko-KR" sz="1400" i="1"/>
                            <m:t>𝐴</m:t>
                          </m:r>
                        </m:e>
                        <m:sup>
                          <m:r>
                            <a:rPr lang="en-US" altLang="ko-KR" sz="1400" i="1"/>
                            <m:t>𝑇</m:t>
                          </m:r>
                        </m:sup>
                      </m:sSup>
                      <m:r>
                        <a:rPr lang="en-US" altLang="ko-KR" sz="1400" i="1"/>
                        <m:t>𝑆</m:t>
                      </m:r>
                      <m:r>
                        <a:rPr lang="en-US" altLang="ko-KR" sz="1400" i="1"/>
                        <m:t>+</m:t>
                      </m:r>
                      <m:r>
                        <a:rPr lang="en-US" altLang="ko-KR" sz="1400" i="1"/>
                        <m:t>𝑆𝐴</m:t>
                      </m:r>
                      <m:r>
                        <a:rPr lang="en-US" altLang="ko-KR" sz="1400" i="1"/>
                        <m:t>−</m:t>
                      </m:r>
                      <m:r>
                        <a:rPr lang="en-US" altLang="ko-KR" sz="1400" i="1"/>
                        <m:t>𝑆𝐵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m:t>
                      </m:r>
                      <m:r>
                        <a:rPr lang="en-US" altLang="ko-KR" sz="1400" i="1"/>
                        <m:t>𝑄</m:t>
                      </m:r>
                      <m:r>
                        <a:rPr lang="en-US" altLang="ko-KR" sz="1400" i="1"/>
                        <m:t> ,  </m:t>
                      </m:r>
                      <m:r>
                        <a:rPr lang="en-US" altLang="ko-KR" sz="1400" i="1"/>
                        <m:t>𝑡</m:t>
                      </m:r>
                      <m:r>
                        <a:rPr lang="en-US" altLang="ko-KR" sz="1400" i="1"/>
                        <m:t>≤</m:t>
                      </m:r>
                      <m:r>
                        <a:rPr lang="en-US" altLang="ko-KR" sz="1400" i="1"/>
                        <m:t>𝑇</m:t>
                      </m:r>
                    </m:oMath>
                  </m:oMathPara>
                </a14:m>
                <a:endParaRPr lang="en-US" altLang="ko-KR" sz="1400" dirty="0" smtClean="0"/>
              </a:p>
              <a:p>
                <a:endParaRPr lang="ko-KR" altLang="ko-KR" sz="1400" dirty="0"/>
              </a:p>
              <a:p>
                <a:r>
                  <a:rPr lang="en-US" altLang="ko-KR" sz="1400" dirty="0"/>
                  <a:t>which is called as </a:t>
                </a:r>
                <a:r>
                  <a:rPr lang="en-US" altLang="ko-KR" sz="1400" dirty="0" err="1"/>
                  <a:t>Riccati</a:t>
                </a:r>
                <a:r>
                  <a:rPr lang="en-US" altLang="ko-KR" sz="1400" dirty="0"/>
                  <a:t> </a:t>
                </a:r>
                <a:r>
                  <a:rPr lang="en-US" altLang="ko-KR" sz="1400" dirty="0" smtClean="0"/>
                  <a:t>equation</a:t>
                </a:r>
              </a:p>
              <a:p>
                <a:endParaRPr lang="ko-KR" altLang="ko-KR" sz="1400" dirty="0"/>
              </a:p>
              <a:p>
                <a:r>
                  <a:rPr lang="en-US" altLang="ko-KR" sz="1400" dirty="0"/>
                  <a:t>The optimal controller is </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u</m:t>
                      </m:r>
                      <m:d>
                        <m:dPr>
                          <m:ctrlPr>
                            <a:rPr lang="ko-KR" altLang="ko-KR" sz="1400" i="1"/>
                          </m:ctrlPr>
                        </m:dPr>
                        <m:e>
                          <m:r>
                            <m:rPr>
                              <m:sty m:val="p"/>
                            </m:rPr>
                            <a:rPr lang="en-US" altLang="ko-KR" sz="1400"/>
                            <m:t>t</m:t>
                          </m:r>
                        </m:e>
                      </m:d>
                      <m:r>
                        <a:rPr lang="en-US" altLang="ko-KR" sz="1400" i="1"/>
                        <m:t>= −</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 </m:t>
                      </m:r>
                      <m:r>
                        <a:rPr lang="en-US" altLang="ko-KR" sz="1400" i="1"/>
                        <m:t>𝑥</m:t>
                      </m:r>
                      <m:d>
                        <m:dPr>
                          <m:ctrlPr>
                            <a:rPr lang="ko-KR" altLang="ko-KR" sz="1400" i="1"/>
                          </m:ctrlPr>
                        </m:dPr>
                        <m:e>
                          <m:r>
                            <a:rPr lang="en-US" altLang="ko-KR" sz="1400" i="1"/>
                            <m:t>𝑡</m:t>
                          </m:r>
                        </m:e>
                      </m:d>
                      <m:r>
                        <a:rPr lang="en-US" altLang="ko-KR" sz="1400" i="1"/>
                        <m:t>   </m:t>
                      </m:r>
                    </m:oMath>
                  </m:oMathPara>
                </a14:m>
                <a:endParaRPr lang="ko-KR" altLang="ko-KR" sz="1400" dirty="0"/>
              </a:p>
              <a:p>
                <a:r>
                  <a:rPr lang="en-US" altLang="ko-KR" sz="1400" dirty="0" err="1"/>
                  <a:t>Kalman</a:t>
                </a:r>
                <a:r>
                  <a:rPr lang="en-US" altLang="ko-KR" sz="1400" dirty="0"/>
                  <a:t> gain is </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K</m:t>
                      </m:r>
                      <m:d>
                        <m:dPr>
                          <m:ctrlPr>
                            <a:rPr lang="ko-KR" altLang="ko-KR" sz="1400" i="1"/>
                          </m:ctrlPr>
                        </m:dPr>
                        <m:e>
                          <m:r>
                            <m:rPr>
                              <m:sty m:val="p"/>
                            </m:rPr>
                            <a:rPr lang="en-US" altLang="ko-KR" sz="1400"/>
                            <m:t>t</m:t>
                          </m:r>
                        </m:e>
                      </m:d>
                      <m:r>
                        <a:rPr lang="en-US" altLang="ko-KR" sz="1400" i="1"/>
                        <m:t>=</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d>
                        <m:dPr>
                          <m:ctrlPr>
                            <a:rPr lang="ko-KR" altLang="ko-KR" sz="1400" i="1"/>
                          </m:ctrlPr>
                        </m:dPr>
                        <m:e>
                          <m:r>
                            <a:rPr lang="en-US" altLang="ko-KR" sz="1400" i="1"/>
                            <m:t>𝑡</m:t>
                          </m:r>
                        </m:e>
                      </m:d>
                    </m:oMath>
                  </m:oMathPara>
                </a14:m>
                <a:endParaRPr lang="ko-KR" altLang="ko-KR" sz="1400" dirty="0"/>
              </a:p>
              <a:p>
                <a:r>
                  <a:rPr lang="en-US" altLang="ko-KR" sz="1400" dirty="0"/>
                  <a:t>where we have</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u</m:t>
                      </m:r>
                      <m:d>
                        <m:dPr>
                          <m:ctrlPr>
                            <a:rPr lang="ko-KR" altLang="ko-KR" sz="1400" i="1"/>
                          </m:ctrlPr>
                        </m:dPr>
                        <m:e>
                          <m:r>
                            <m:rPr>
                              <m:sty m:val="p"/>
                            </m:rPr>
                            <a:rPr lang="en-US" altLang="ko-KR" sz="1400"/>
                            <m:t>t</m:t>
                          </m:r>
                        </m:e>
                      </m:d>
                      <m:r>
                        <a:rPr lang="en-US" altLang="ko-KR" sz="1400" i="1"/>
                        <m:t>= −</m:t>
                      </m:r>
                      <m:r>
                        <a:rPr lang="en-US" altLang="ko-KR" sz="1400" i="1"/>
                        <m:t>𝐾</m:t>
                      </m:r>
                      <m:d>
                        <m:dPr>
                          <m:ctrlPr>
                            <a:rPr lang="ko-KR" altLang="ko-KR" sz="1400" i="1"/>
                          </m:ctrlPr>
                        </m:dPr>
                        <m:e>
                          <m:r>
                            <a:rPr lang="en-US" altLang="ko-KR" sz="1400" i="1"/>
                            <m:t>𝑡</m:t>
                          </m:r>
                        </m:e>
                      </m:d>
                      <m:r>
                        <a:rPr lang="en-US" altLang="ko-KR" sz="1400" i="1"/>
                        <m:t>𝑥</m:t>
                      </m:r>
                      <m:d>
                        <m:dPr>
                          <m:ctrlPr>
                            <a:rPr lang="ko-KR" altLang="ko-KR" sz="1400" i="1"/>
                          </m:ctrlPr>
                        </m:dPr>
                        <m:e>
                          <m:r>
                            <a:rPr lang="en-US" altLang="ko-KR" sz="1400" i="1"/>
                            <m:t>𝑡</m:t>
                          </m:r>
                        </m:e>
                      </m:d>
                    </m:oMath>
                  </m:oMathPara>
                </a14:m>
                <a:endParaRPr lang="en-US" altLang="ko-KR" sz="1400" dirty="0" smtClean="0"/>
              </a:p>
              <a:p>
                <a:endParaRPr lang="en-US" altLang="ko-KR" sz="1400" dirty="0" smtClean="0"/>
              </a:p>
              <a:p>
                <a:r>
                  <a:rPr lang="en-US" altLang="ko-KR" sz="1400" dirty="0" smtClean="0">
                    <a:sym typeface="Wingdings" panose="05000000000000000000" pitchFamily="2" charset="2"/>
                  </a:rPr>
                  <a:t> Closed loop State Feedback ! </a:t>
                </a:r>
                <a:endParaRPr lang="en-US" altLang="ko-KR" sz="1400" dirty="0"/>
              </a:p>
              <a:p>
                <a:endParaRPr lang="en-US" altLang="ko-KR" sz="1400" dirty="0" smtClean="0"/>
              </a:p>
              <a:p>
                <a:endParaRPr lang="ko-KR" altLang="ko-KR" sz="1400" dirty="0"/>
              </a:p>
            </p:txBody>
          </p:sp>
        </mc:Choice>
        <mc:Fallback>
          <p:sp>
            <p:nvSpPr>
              <p:cNvPr id="2" name="직사각형 1"/>
              <p:cNvSpPr>
                <a:spLocks noRot="1" noChangeAspect="1" noMove="1" noResize="1" noEditPoints="1" noAdjustHandles="1" noChangeArrowheads="1" noChangeShapeType="1" noTextEdit="1"/>
              </p:cNvSpPr>
              <p:nvPr/>
            </p:nvSpPr>
            <p:spPr>
              <a:xfrm>
                <a:off x="264096" y="1196752"/>
                <a:ext cx="7056784" cy="5121530"/>
              </a:xfrm>
              <a:prstGeom prst="rect">
                <a:avLst/>
              </a:prstGeom>
              <a:blipFill rotWithShape="1">
                <a:blip r:embed="rId2"/>
                <a:stretch>
                  <a:fillRect l="-173" t="-119"/>
                </a:stretch>
              </a:blipFill>
            </p:spPr>
            <p:txBody>
              <a:bodyPr/>
              <a:lstStyle/>
              <a:p>
                <a:r>
                  <a:rPr lang="ko-KR" altLang="en-US">
                    <a:noFill/>
                  </a:rPr>
                  <a:t> </a:t>
                </a:r>
              </a:p>
            </p:txBody>
          </p:sp>
        </mc:Fallback>
      </mc:AlternateContent>
      <p:sp>
        <p:nvSpPr>
          <p:cNvPr id="4" name="TextBox 3"/>
          <p:cNvSpPr txBox="1"/>
          <p:nvPr/>
        </p:nvSpPr>
        <p:spPr>
          <a:xfrm>
            <a:off x="251520" y="194814"/>
            <a:ext cx="3960440" cy="646331"/>
          </a:xfrm>
          <a:prstGeom prst="rect">
            <a:avLst/>
          </a:prstGeom>
          <a:noFill/>
        </p:spPr>
        <p:txBody>
          <a:bodyPr wrap="square" rtlCol="0">
            <a:spAutoFit/>
          </a:bodyPr>
          <a:lstStyle/>
          <a:p>
            <a:r>
              <a:rPr lang="en-US" altLang="ko-KR" dirty="0" smtClean="0"/>
              <a:t> </a:t>
            </a:r>
            <a:r>
              <a:rPr lang="en-US" altLang="ko-KR" dirty="0"/>
              <a:t>Free Final State </a:t>
            </a:r>
          </a:p>
          <a:p>
            <a:endParaRPr lang="ko-KR" altLang="en-US" dirty="0"/>
          </a:p>
        </p:txBody>
      </p:sp>
    </p:spTree>
    <p:extLst>
      <p:ext uri="{BB962C8B-B14F-4D97-AF65-F5344CB8AC3E}">
        <p14:creationId xmlns:p14="http://schemas.microsoft.com/office/powerpoint/2010/main" val="2331280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직사각형 2"/>
              <p:cNvSpPr/>
              <p:nvPr/>
            </p:nvSpPr>
            <p:spPr>
              <a:xfrm>
                <a:off x="179512" y="980728"/>
                <a:ext cx="7488832" cy="5085110"/>
              </a:xfrm>
              <a:prstGeom prst="rect">
                <a:avLst/>
              </a:prstGeom>
            </p:spPr>
            <p:txBody>
              <a:bodyPr wrap="square">
                <a:spAutoFit/>
              </a:bodyPr>
              <a:lstStyle/>
              <a:p>
                <a:pPr marL="342900" indent="-342900">
                  <a:buFont typeface="Wingdings" panose="05000000000000000000" pitchFamily="2" charset="2"/>
                  <a:buChar char="l"/>
                </a:pPr>
                <a:r>
                  <a:rPr lang="en-US" altLang="ko-KR" sz="1400" dirty="0" smtClean="0"/>
                  <a:t>Steady-State </a:t>
                </a:r>
                <a:r>
                  <a:rPr lang="en-US" altLang="ko-KR" sz="1400" dirty="0"/>
                  <a:t>Closed-Loop Control and Suboptimal Feedback </a:t>
                </a:r>
                <a:endParaRPr lang="ko-KR" altLang="ko-KR" sz="1400" dirty="0"/>
              </a:p>
              <a:p>
                <a:endParaRPr lang="en-US" altLang="ko-KR" sz="1400" dirty="0" smtClean="0"/>
              </a:p>
              <a:p>
                <a:r>
                  <a:rPr lang="en-US" altLang="ko-KR" sz="1400" dirty="0" smtClean="0"/>
                  <a:t>if </a:t>
                </a:r>
                <a:r>
                  <a:rPr lang="en-US" altLang="ko-KR" sz="1400" dirty="0"/>
                  <a:t>the final state is free, the optimal controller is given by the solution of the </a:t>
                </a:r>
                <a:r>
                  <a:rPr lang="en-US" altLang="ko-KR" sz="1400" dirty="0" err="1"/>
                  <a:t>Riccati</a:t>
                </a:r>
                <a:r>
                  <a:rPr lang="en-US" altLang="ko-KR" sz="1400" dirty="0"/>
                  <a:t> equation. </a:t>
                </a:r>
                <a:endParaRPr lang="en-US" altLang="ko-KR" sz="1400" dirty="0" smtClean="0"/>
              </a:p>
              <a:p>
                <a:endParaRPr lang="en-US" altLang="ko-KR" sz="1400" dirty="0"/>
              </a:p>
              <a:p>
                <a:endParaRPr lang="ko-KR" altLang="ko-KR" sz="1400" dirty="0"/>
              </a:p>
              <a:p>
                <a:pPr marL="285750" lvl="0" indent="-285750">
                  <a:buFont typeface="Wingdings" panose="05000000000000000000" pitchFamily="2" charset="2"/>
                  <a:buChar char="l"/>
                </a:pPr>
                <a:r>
                  <a:rPr lang="en-US" altLang="ko-KR" sz="1400" dirty="0" smtClean="0"/>
                  <a:t>Algebraic </a:t>
                </a:r>
                <a:r>
                  <a:rPr lang="en-US" altLang="ko-KR" sz="1400" dirty="0" err="1"/>
                  <a:t>Riccati</a:t>
                </a:r>
                <a:r>
                  <a:rPr lang="en-US" altLang="ko-KR" sz="1400" dirty="0"/>
                  <a:t> </a:t>
                </a:r>
                <a:r>
                  <a:rPr lang="en-US" altLang="ko-KR" sz="1400" dirty="0" smtClean="0"/>
                  <a:t>equation</a:t>
                </a:r>
              </a:p>
              <a:p>
                <a:pPr lvl="0"/>
                <a:endParaRPr lang="ko-KR" altLang="ko-KR" sz="1400" dirty="0"/>
              </a:p>
              <a:p>
                <a:r>
                  <a:rPr lang="en-US" altLang="ko-KR" sz="1400" dirty="0"/>
                  <a:t>Consider LT system </a:t>
                </a:r>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a:rPr lang="en-US" altLang="ko-KR" sz="1400" i="1"/>
                        <m:t>=</m:t>
                      </m:r>
                      <m:r>
                        <a:rPr lang="en-US" altLang="ko-KR" sz="1400" i="1"/>
                        <m:t>𝐴𝑥</m:t>
                      </m:r>
                      <m:r>
                        <a:rPr lang="en-US" altLang="ko-KR" sz="1400" i="1"/>
                        <m:t>+</m:t>
                      </m:r>
                      <m:r>
                        <a:rPr lang="en-US" altLang="ko-KR" sz="1400" i="1"/>
                        <m:t>𝐵𝑢</m:t>
                      </m:r>
                    </m:oMath>
                  </m:oMathPara>
                </a14:m>
                <a:endParaRPr lang="ko-KR" altLang="ko-KR" sz="1400" dirty="0"/>
              </a:p>
              <a:p>
                <a:r>
                  <a:rPr lang="en-US" altLang="ko-KR" sz="1400" dirty="0"/>
                  <a:t>w</a:t>
                </a:r>
                <a:r>
                  <a:rPr lang="en-US" altLang="ko-KR" sz="1400" dirty="0" smtClean="0"/>
                  <a:t>ith </a:t>
                </a:r>
                <a:r>
                  <a:rPr lang="en-US" altLang="ko-KR" sz="1400" dirty="0"/>
                  <a:t>constant feedback gain controller </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u</m:t>
                      </m:r>
                      <m:r>
                        <a:rPr lang="en-US" altLang="ko-KR" sz="1400"/>
                        <m:t>= </m:t>
                      </m:r>
                      <m:r>
                        <a:rPr lang="en-US" altLang="ko-KR" sz="1400" i="1"/>
                        <m:t>−</m:t>
                      </m:r>
                      <m:r>
                        <m:rPr>
                          <m:sty m:val="p"/>
                        </m:rPr>
                        <a:rPr lang="en-US" altLang="ko-KR" sz="1400"/>
                        <m:t>Kx</m:t>
                      </m:r>
                    </m:oMath>
                  </m:oMathPara>
                </a14:m>
                <a:endParaRPr lang="en-US" altLang="ko-KR" sz="1400" dirty="0" smtClean="0"/>
              </a:p>
              <a:p>
                <a:endParaRPr lang="ko-KR" altLang="ko-KR" sz="1400" dirty="0"/>
              </a:p>
              <a:p>
                <a:r>
                  <a:rPr lang="en-US" altLang="ko-KR" sz="1400" dirty="0"/>
                  <a:t>Then its closed loop plant </a:t>
                </a:r>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a:rPr lang="en-US" altLang="ko-KR" sz="1400" i="1"/>
                        <m:t>=</m:t>
                      </m:r>
                      <m:d>
                        <m:dPr>
                          <m:ctrlPr>
                            <a:rPr lang="ko-KR" altLang="ko-KR" sz="1400" i="1"/>
                          </m:ctrlPr>
                        </m:dPr>
                        <m:e>
                          <m:r>
                            <a:rPr lang="en-US" altLang="ko-KR" sz="1400" i="1"/>
                            <m:t>𝐴</m:t>
                          </m:r>
                          <m:r>
                            <a:rPr lang="en-US" altLang="ko-KR" sz="1400" i="1"/>
                            <m:t>−</m:t>
                          </m:r>
                          <m:r>
                            <a:rPr lang="en-US" altLang="ko-KR" sz="1400" i="1"/>
                            <m:t>𝐵𝐾</m:t>
                          </m:r>
                        </m:e>
                      </m:d>
                      <m:r>
                        <a:rPr lang="en-US" altLang="ko-KR" sz="1400" i="1"/>
                        <m:t>𝑥</m:t>
                      </m:r>
                    </m:oMath>
                  </m:oMathPara>
                </a14:m>
                <a:endParaRPr lang="ko-KR" altLang="ko-KR" sz="1400" dirty="0"/>
              </a:p>
              <a:p>
                <a:r>
                  <a:rPr lang="en-US" altLang="ko-KR" sz="1400" dirty="0"/>
                  <a:t>Consider the algebraic </a:t>
                </a:r>
                <a:r>
                  <a:rPr lang="en-US" altLang="ko-KR" sz="1400" dirty="0" err="1"/>
                  <a:t>Riccati</a:t>
                </a:r>
                <a:r>
                  <a:rPr lang="en-US" altLang="ko-KR" sz="1400" dirty="0"/>
                  <a:t> equation (ARE)</a:t>
                </a:r>
                <a:endParaRPr lang="ko-KR" altLang="ko-KR" sz="1400" dirty="0"/>
              </a:p>
              <a:p>
                <a14:m>
                  <m:oMathPara xmlns:m="http://schemas.openxmlformats.org/officeDocument/2006/math">
                    <m:oMathParaPr>
                      <m:jc m:val="centerGroup"/>
                    </m:oMathParaPr>
                    <m:oMath xmlns:m="http://schemas.openxmlformats.org/officeDocument/2006/math">
                      <m:r>
                        <a:rPr lang="en-US" altLang="ko-KR" sz="1400"/>
                        <m:t>0=</m:t>
                      </m:r>
                      <m:sSup>
                        <m:sSupPr>
                          <m:ctrlPr>
                            <a:rPr lang="ko-KR" altLang="ko-KR" sz="1400" i="1"/>
                          </m:ctrlPr>
                        </m:sSupPr>
                        <m:e>
                          <m:r>
                            <m:rPr>
                              <m:sty m:val="p"/>
                            </m:rPr>
                            <a:rPr lang="en-US" altLang="ko-KR" sz="1400"/>
                            <m:t>A</m:t>
                          </m:r>
                        </m:e>
                        <m:sup>
                          <m:r>
                            <m:rPr>
                              <m:sty m:val="p"/>
                            </m:rPr>
                            <a:rPr lang="en-US" altLang="ko-KR" sz="1400"/>
                            <m:t>T</m:t>
                          </m:r>
                        </m:sup>
                      </m:sSup>
                      <m:r>
                        <a:rPr lang="en-US" altLang="ko-KR" sz="1400" i="1"/>
                        <m:t>𝑆</m:t>
                      </m:r>
                      <m:r>
                        <a:rPr lang="en-US" altLang="ko-KR" sz="1400" i="1"/>
                        <m:t>+</m:t>
                      </m:r>
                      <m:r>
                        <a:rPr lang="en-US" altLang="ko-KR" sz="1400" i="1"/>
                        <m:t>𝑆𝐴</m:t>
                      </m:r>
                      <m:r>
                        <a:rPr lang="en-US" altLang="ko-KR" sz="1400" i="1"/>
                        <m:t>−</m:t>
                      </m:r>
                      <m:r>
                        <a:rPr lang="en-US" altLang="ko-KR" sz="1400" i="1"/>
                        <m:t>𝑆𝐵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m:t>
                      </m:r>
                      <m:r>
                        <a:rPr lang="en-US" altLang="ko-KR" sz="1400" i="1"/>
                        <m:t>𝑄</m:t>
                      </m:r>
                      <m:r>
                        <a:rPr lang="en-US" altLang="ko-KR" sz="1400" i="1"/>
                        <m:t>=0</m:t>
                      </m:r>
                    </m:oMath>
                  </m:oMathPara>
                </a14:m>
                <a:endParaRPr lang="ko-KR" altLang="ko-KR" sz="1400" dirty="0"/>
              </a:p>
              <a:p>
                <a:pPr lvl="0"/>
                <a:r>
                  <a:rPr lang="en-US" altLang="ko-KR" sz="1400" dirty="0"/>
                  <a:t>Theorem 3.4-1</a:t>
                </a:r>
                <a:endParaRPr lang="ko-KR" altLang="ko-KR" sz="1400" dirty="0"/>
              </a:p>
              <a:p>
                <a14:m>
                  <m:oMath xmlns:m="http://schemas.openxmlformats.org/officeDocument/2006/math">
                    <m:r>
                      <a:rPr lang="en-US" altLang="ko-KR" sz="1400"/>
                      <m:t>(</m:t>
                    </m:r>
                    <m:r>
                      <m:rPr>
                        <m:sty m:val="p"/>
                      </m:rPr>
                      <a:rPr lang="en-US" altLang="ko-KR" sz="1400"/>
                      <m:t>A</m:t>
                    </m:r>
                    <m:r>
                      <a:rPr lang="en-US" altLang="ko-KR" sz="1400"/>
                      <m:t>,</m:t>
                    </m:r>
                    <m:r>
                      <m:rPr>
                        <m:sty m:val="p"/>
                      </m:rPr>
                      <a:rPr lang="en-US" altLang="ko-KR" sz="1400"/>
                      <m:t>B</m:t>
                    </m:r>
                    <m:r>
                      <a:rPr lang="en-US" altLang="ko-KR" sz="1400"/>
                      <m:t>)</m:t>
                    </m:r>
                  </m:oMath>
                </a14:m>
                <a:r>
                  <a:rPr lang="en-US" altLang="ko-KR" sz="1400" dirty="0"/>
                  <a:t> is stabilizable, then ARE has a positive semi-definite solution to </a:t>
                </a:r>
                <a:r>
                  <a:rPr lang="en-US" altLang="ko-KR" sz="1400" dirty="0" smtClean="0"/>
                  <a:t>ARE</a:t>
                </a:r>
              </a:p>
              <a:p>
                <a:pPr lvl="0"/>
                <a:endParaRPr lang="en-US" altLang="ko-KR" sz="1400" dirty="0"/>
              </a:p>
              <a:p>
                <a:pPr lvl="0"/>
                <a:r>
                  <a:rPr lang="en-US" altLang="ko-KR" sz="1400" dirty="0" smtClean="0"/>
                  <a:t>Theorem </a:t>
                </a:r>
                <a:r>
                  <a:rPr lang="en-US" altLang="ko-KR" sz="1400" dirty="0"/>
                  <a:t>3.4-2</a:t>
                </a:r>
                <a:endParaRPr lang="ko-KR" altLang="ko-KR" sz="1400" dirty="0"/>
              </a:p>
              <a:p>
                <a:r>
                  <a:rPr lang="en-US" altLang="ko-KR" sz="1400" dirty="0"/>
                  <a:t>Let </a:t>
                </a:r>
                <a14:m>
                  <m:oMath xmlns:m="http://schemas.openxmlformats.org/officeDocument/2006/math">
                    <m:r>
                      <m:rPr>
                        <m:sty m:val="p"/>
                      </m:rPr>
                      <a:rPr lang="en-US" altLang="ko-KR" sz="1400"/>
                      <m:t>Q</m:t>
                    </m:r>
                    <m:r>
                      <a:rPr lang="en-US" altLang="ko-KR" sz="1400"/>
                      <m:t>=</m:t>
                    </m:r>
                    <m:sSup>
                      <m:sSupPr>
                        <m:ctrlPr>
                          <a:rPr lang="ko-KR" altLang="ko-KR" sz="1400" i="1"/>
                        </m:ctrlPr>
                      </m:sSupPr>
                      <m:e>
                        <m:r>
                          <m:rPr>
                            <m:sty m:val="p"/>
                          </m:rPr>
                          <a:rPr lang="en-US" altLang="ko-KR" sz="1400"/>
                          <m:t>C</m:t>
                        </m:r>
                      </m:e>
                      <m:sup>
                        <m:r>
                          <m:rPr>
                            <m:sty m:val="p"/>
                          </m:rPr>
                          <a:rPr lang="en-US" altLang="ko-KR" sz="1400"/>
                          <m:t>T</m:t>
                        </m:r>
                      </m:sup>
                    </m:sSup>
                    <m:r>
                      <a:rPr lang="en-US" altLang="ko-KR" sz="1400" i="1"/>
                      <m:t>𝐶</m:t>
                    </m:r>
                  </m:oMath>
                </a14:m>
                <a:r>
                  <a:rPr lang="en-US" altLang="ko-KR" sz="1400" dirty="0"/>
                  <a:t>. Suppose </a:t>
                </a:r>
                <a14:m>
                  <m:oMath xmlns:m="http://schemas.openxmlformats.org/officeDocument/2006/math">
                    <m:r>
                      <a:rPr lang="en-US" altLang="ko-KR" sz="1400"/>
                      <m:t>(</m:t>
                    </m:r>
                    <m:r>
                      <m:rPr>
                        <m:sty m:val="p"/>
                      </m:rPr>
                      <a:rPr lang="en-US" altLang="ko-KR" sz="1400"/>
                      <m:t>A</m:t>
                    </m:r>
                    <m:r>
                      <a:rPr lang="en-US" altLang="ko-KR" sz="1400"/>
                      <m:t>,</m:t>
                    </m:r>
                    <m:r>
                      <m:rPr>
                        <m:sty m:val="p"/>
                      </m:rPr>
                      <a:rPr lang="en-US" altLang="ko-KR" sz="1400"/>
                      <m:t>C</m:t>
                    </m:r>
                    <m:r>
                      <a:rPr lang="en-US" altLang="ko-KR" sz="1400"/>
                      <m:t>)</m:t>
                    </m:r>
                  </m:oMath>
                </a14:m>
                <a:r>
                  <a:rPr lang="en-US" altLang="ko-KR" sz="1400" dirty="0"/>
                  <a:t> is observable. Then </a:t>
                </a:r>
                <a14:m>
                  <m:oMath xmlns:m="http://schemas.openxmlformats.org/officeDocument/2006/math">
                    <m:d>
                      <m:dPr>
                        <m:ctrlPr>
                          <a:rPr lang="ko-KR" altLang="ko-KR" sz="1400" i="1"/>
                        </m:ctrlPr>
                      </m:dPr>
                      <m:e>
                        <m:r>
                          <m:rPr>
                            <m:sty m:val="p"/>
                          </m:rPr>
                          <a:rPr lang="en-US" altLang="ko-KR" sz="1400"/>
                          <m:t>A</m:t>
                        </m:r>
                        <m:r>
                          <a:rPr lang="en-US" altLang="ko-KR" sz="1400"/>
                          <m:t>,</m:t>
                        </m:r>
                        <m:r>
                          <m:rPr>
                            <m:sty m:val="p"/>
                          </m:rPr>
                          <a:rPr lang="en-US" altLang="ko-KR" sz="1400"/>
                          <m:t>B</m:t>
                        </m:r>
                      </m:e>
                    </m:d>
                  </m:oMath>
                </a14:m>
                <a:r>
                  <a:rPr lang="en-US" altLang="ko-KR" sz="1400" dirty="0"/>
                  <a:t> is stabilizable </a:t>
                </a:r>
                <a:r>
                  <a:rPr lang="en-US" altLang="ko-KR" sz="1400" dirty="0" err="1"/>
                  <a:t>iff</a:t>
                </a:r>
                <a:endParaRPr lang="ko-KR" altLang="ko-KR" sz="1400" dirty="0"/>
              </a:p>
              <a:p>
                <a:r>
                  <a:rPr lang="en-US" altLang="ko-KR" sz="1400" dirty="0"/>
                  <a:t>ARE has the unique solution  </a:t>
                </a:r>
                <a14:m>
                  <m:oMath xmlns:m="http://schemas.openxmlformats.org/officeDocument/2006/math">
                    <m:r>
                      <m:rPr>
                        <m:sty m:val="p"/>
                      </m:rPr>
                      <a:rPr lang="en-US" altLang="ko-KR" sz="1400"/>
                      <m:t>S</m:t>
                    </m:r>
                    <m:r>
                      <a:rPr lang="en-US" altLang="ko-KR" sz="1400"/>
                      <m:t>&gt;0</m:t>
                    </m:r>
                  </m:oMath>
                </a14:m>
                <a:endParaRPr lang="ko-KR" altLang="ko-KR" sz="1400" dirty="0"/>
              </a:p>
            </p:txBody>
          </p:sp>
        </mc:Choice>
        <mc:Fallback>
          <p:sp>
            <p:nvSpPr>
              <p:cNvPr id="3" name="직사각형 2"/>
              <p:cNvSpPr>
                <a:spLocks noRot="1" noChangeAspect="1" noMove="1" noResize="1" noEditPoints="1" noAdjustHandles="1" noChangeArrowheads="1" noChangeShapeType="1" noTextEdit="1"/>
              </p:cNvSpPr>
              <p:nvPr/>
            </p:nvSpPr>
            <p:spPr>
              <a:xfrm>
                <a:off x="179512" y="980728"/>
                <a:ext cx="7488832" cy="5085110"/>
              </a:xfrm>
              <a:prstGeom prst="rect">
                <a:avLst/>
              </a:prstGeom>
              <a:blipFill rotWithShape="1">
                <a:blip r:embed="rId2"/>
                <a:stretch>
                  <a:fillRect l="-163" t="-120" b="-240"/>
                </a:stretch>
              </a:blipFill>
            </p:spPr>
            <p:txBody>
              <a:bodyPr/>
              <a:lstStyle/>
              <a:p>
                <a:r>
                  <a:rPr lang="ko-KR" altLang="en-US">
                    <a:noFill/>
                  </a:rPr>
                  <a:t> </a:t>
                </a:r>
              </a:p>
            </p:txBody>
          </p:sp>
        </mc:Fallback>
      </mc:AlternateContent>
      <p:sp>
        <p:nvSpPr>
          <p:cNvPr id="6" name="TextBox 5"/>
          <p:cNvSpPr txBox="1"/>
          <p:nvPr/>
        </p:nvSpPr>
        <p:spPr>
          <a:xfrm>
            <a:off x="251520" y="194814"/>
            <a:ext cx="3960440" cy="646331"/>
          </a:xfrm>
          <a:prstGeom prst="rect">
            <a:avLst/>
          </a:prstGeom>
          <a:noFill/>
        </p:spPr>
        <p:txBody>
          <a:bodyPr wrap="square" rtlCol="0">
            <a:spAutoFit/>
          </a:bodyPr>
          <a:lstStyle/>
          <a:p>
            <a:r>
              <a:rPr lang="en-US" altLang="ko-KR" dirty="0" smtClean="0"/>
              <a:t> </a:t>
            </a:r>
            <a:r>
              <a:rPr lang="en-US" altLang="ko-KR" dirty="0"/>
              <a:t>Free Final State </a:t>
            </a:r>
          </a:p>
          <a:p>
            <a:endParaRPr lang="ko-KR" altLang="en-US" dirty="0"/>
          </a:p>
        </p:txBody>
      </p:sp>
    </p:spTree>
    <p:extLst>
      <p:ext uri="{BB962C8B-B14F-4D97-AF65-F5344CB8AC3E}">
        <p14:creationId xmlns:p14="http://schemas.microsoft.com/office/powerpoint/2010/main" val="1092435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4814"/>
            <a:ext cx="3744416" cy="369332"/>
          </a:xfrm>
          <a:prstGeom prst="rect">
            <a:avLst/>
          </a:prstGeom>
          <a:noFill/>
        </p:spPr>
        <p:txBody>
          <a:bodyPr wrap="square" rtlCol="0">
            <a:spAutoFit/>
          </a:bodyPr>
          <a:lstStyle/>
          <a:p>
            <a:r>
              <a:rPr lang="en-US" altLang="ko-KR" dirty="0" smtClean="0"/>
              <a:t>Optimal Control for CT systems</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251520" y="1124744"/>
                <a:ext cx="8496944" cy="6208110"/>
              </a:xfrm>
              <a:prstGeom prst="rect">
                <a:avLst/>
              </a:prstGeom>
              <a:noFill/>
            </p:spPr>
            <p:txBody>
              <a:bodyPr wrap="square" rtlCol="0">
                <a:spAutoFit/>
              </a:bodyPr>
              <a:lstStyle/>
              <a:p>
                <a:pPr marL="285750" indent="-285750">
                  <a:buFont typeface="Wingdings" panose="05000000000000000000" pitchFamily="2" charset="2"/>
                  <a:buChar char="l"/>
                </a:pPr>
                <a:r>
                  <a:rPr lang="en-US" altLang="ko-KR" sz="1400" dirty="0" smtClean="0"/>
                  <a:t>Problem</a:t>
                </a:r>
              </a:p>
              <a:p>
                <a:endParaRPr lang="en-US" altLang="ko-KR" sz="1400" dirty="0" smtClean="0"/>
              </a:p>
              <a:p>
                <a:r>
                  <a:rPr lang="en-US" altLang="ko-KR" sz="1400" dirty="0"/>
                  <a:t> </a:t>
                </a:r>
                <a:r>
                  <a:rPr lang="en-US" altLang="ko-KR" sz="1400" dirty="0" smtClean="0"/>
                  <a:t>                                     </a:t>
                </a:r>
                <a14:m>
                  <m:oMath xmlns:m="http://schemas.openxmlformats.org/officeDocument/2006/math">
                    <m:r>
                      <a:rPr lang="en-US" altLang="ko-KR" sz="1400" b="0" i="0" smtClean="0">
                        <a:latin typeface="Cambria Math"/>
                      </a:rPr>
                      <m:t>    </m:t>
                    </m:r>
                    <m:acc>
                      <m:accPr>
                        <m:chr m:val="̇"/>
                        <m:ctrlPr>
                          <a:rPr lang="ko-KR" altLang="ko-KR" sz="1400" i="1"/>
                        </m:ctrlPr>
                      </m:accPr>
                      <m:e>
                        <m:r>
                          <a:rPr lang="en-US" altLang="ko-KR" sz="1400" i="1"/>
                          <m:t>𝑥</m:t>
                        </m:r>
                      </m:e>
                    </m:acc>
                    <m:r>
                      <a:rPr lang="en-US" altLang="ko-KR" sz="1400" i="1"/>
                      <m:t>=</m:t>
                    </m:r>
                    <m:r>
                      <a:rPr lang="en-US" altLang="ko-KR" sz="1400" i="1"/>
                      <m:t>𝐴𝑥</m:t>
                    </m:r>
                    <m:r>
                      <a:rPr lang="en-US" altLang="ko-KR" sz="1400" i="1"/>
                      <m:t>+</m:t>
                    </m:r>
                    <m:r>
                      <a:rPr lang="en-US" altLang="ko-KR" sz="1400" i="1"/>
                      <m:t>𝐵𝑢</m:t>
                    </m:r>
                  </m:oMath>
                </a14:m>
                <a:r>
                  <a:rPr lang="en-US" altLang="ko-KR" sz="1400" dirty="0" smtClean="0"/>
                  <a:t>, </a:t>
                </a:r>
                <a14:m>
                  <m:oMath xmlns:m="http://schemas.openxmlformats.org/officeDocument/2006/math">
                    <m:r>
                      <m:rPr>
                        <m:sty m:val="p"/>
                      </m:rPr>
                      <a:rPr lang="en-US" altLang="ko-KR" sz="1400" b="0" i="0" smtClean="0">
                        <a:latin typeface="Cambria Math"/>
                      </a:rPr>
                      <m:t>y</m:t>
                    </m:r>
                    <m:r>
                      <a:rPr lang="en-US" altLang="ko-KR" sz="1400" b="0" i="0" smtClean="0">
                        <a:latin typeface="Cambria Math"/>
                      </a:rPr>
                      <m:t>=</m:t>
                    </m:r>
                    <m:r>
                      <m:rPr>
                        <m:sty m:val="p"/>
                      </m:rPr>
                      <a:rPr lang="en-US" altLang="ko-KR" sz="1400"/>
                      <m:t>C</m:t>
                    </m:r>
                    <m:r>
                      <m:rPr>
                        <m:sty m:val="p"/>
                      </m:rPr>
                      <a:rPr lang="en-US" altLang="ko-KR" sz="1400" b="0" i="0" smtClean="0">
                        <a:latin typeface="Cambria Math"/>
                      </a:rPr>
                      <m:t>x</m:t>
                    </m:r>
                    <m:d>
                      <m:dPr>
                        <m:ctrlPr>
                          <a:rPr lang="ko-KR" altLang="ko-KR" sz="1400" i="1"/>
                        </m:ctrlPr>
                      </m:dPr>
                      <m:e>
                        <m:r>
                          <m:rPr>
                            <m:sty m:val="p"/>
                          </m:rPr>
                          <a:rPr lang="en-US" altLang="ko-KR" sz="1400"/>
                          <m:t>t</m:t>
                        </m:r>
                      </m:e>
                    </m:d>
                    <m:r>
                      <a:rPr lang="en-US" altLang="ko-KR" sz="1400" b="0" i="1" smtClean="0">
                        <a:latin typeface="Cambria Math"/>
                      </a:rPr>
                      <m:t> ~~</m:t>
                    </m:r>
                    <m:r>
                      <a:rPr lang="en-US" altLang="ko-KR" sz="1400" i="1"/>
                      <m:t>&gt;</m:t>
                    </m:r>
                    <m:r>
                      <a:rPr lang="en-US" altLang="ko-KR" sz="1400" i="1"/>
                      <m:t>𝑟</m:t>
                    </m:r>
                    <m:d>
                      <m:dPr>
                        <m:ctrlPr>
                          <a:rPr lang="ko-KR" altLang="ko-KR" sz="1400" i="1"/>
                        </m:ctrlPr>
                      </m:dPr>
                      <m:e>
                        <m:r>
                          <a:rPr lang="en-US" altLang="ko-KR" sz="1400" i="1"/>
                          <m:t>𝑡</m:t>
                        </m:r>
                      </m:e>
                    </m:d>
                    <m:r>
                      <a:rPr lang="en-US" altLang="ko-KR" sz="1400" i="1"/>
                      <m:t>,   </m:t>
                    </m:r>
                    <m:r>
                      <a:rPr lang="en-US" altLang="ko-KR" sz="1400" i="1"/>
                      <m:t>𝑡</m:t>
                    </m:r>
                    <m:r>
                      <a:rPr lang="en-US" altLang="ko-KR" sz="1400" i="1"/>
                      <m:t>∈  [0, </m:t>
                    </m:r>
                    <m:r>
                      <a:rPr lang="en-US" altLang="ko-KR" sz="1400" i="1"/>
                      <m:t>𝑇</m:t>
                    </m:r>
                    <m:r>
                      <a:rPr lang="en-US" altLang="ko-KR" sz="1400" i="1"/>
                      <m:t>]</m:t>
                    </m:r>
                  </m:oMath>
                </a14:m>
                <a:endParaRPr lang="ko-KR" altLang="ko-KR" sz="1400" dirty="0"/>
              </a:p>
              <a:p>
                <a:endParaRPr lang="en-US" altLang="ko-KR" sz="1400" dirty="0" smtClean="0"/>
              </a:p>
              <a:p>
                <a:r>
                  <a:rPr lang="en-US" altLang="ko-KR" sz="1400" dirty="0"/>
                  <a:t> </a:t>
                </a:r>
                <a:r>
                  <a:rPr lang="en-US" altLang="ko-KR" sz="1400" dirty="0" smtClean="0"/>
                  <a:t>  Index :    </a:t>
                </a:r>
                <a14:m>
                  <m:oMath xmlns:m="http://schemas.openxmlformats.org/officeDocument/2006/math">
                    <m:r>
                      <a:rPr lang="ko-KR" altLang="ko-KR" sz="1400" i="1"/>
                      <m:t> </m:t>
                    </m:r>
                    <m:r>
                      <a:rPr lang="en-US" altLang="ko-KR" sz="1400" i="1"/>
                      <m:t>𝐽</m:t>
                    </m:r>
                    <m:d>
                      <m:dPr>
                        <m:ctrlPr>
                          <a:rPr lang="ko-KR" altLang="ko-KR" sz="1400" i="1"/>
                        </m:ctrlPr>
                      </m:dPr>
                      <m:e>
                        <m:sSub>
                          <m:sSubPr>
                            <m:ctrlPr>
                              <a:rPr lang="ko-KR" altLang="ko-KR" sz="1400" i="1"/>
                            </m:ctrlPr>
                          </m:sSubPr>
                          <m:e>
                            <m:r>
                              <m:rPr>
                                <m:sty m:val="p"/>
                              </m:rPr>
                              <a:rPr lang="en-US" altLang="ko-KR" sz="1400"/>
                              <m:t>t</m:t>
                            </m:r>
                          </m:e>
                          <m:sub>
                            <m:r>
                              <a:rPr lang="en-US" altLang="ko-KR" sz="1400"/>
                              <m:t>0</m:t>
                            </m:r>
                          </m:sub>
                        </m:sSub>
                      </m:e>
                    </m:d>
                    <m:r>
                      <a:rPr lang="en-US" altLang="ko-KR" sz="1400" i="1"/>
                      <m:t>=</m:t>
                    </m:r>
                    <m:f>
                      <m:fPr>
                        <m:ctrlPr>
                          <a:rPr lang="ko-KR" altLang="ko-KR" sz="1400" i="1"/>
                        </m:ctrlPr>
                      </m:fPr>
                      <m:num>
                        <m:r>
                          <a:rPr lang="en-US" altLang="ko-KR" sz="1400" i="1"/>
                          <m:t>1</m:t>
                        </m:r>
                      </m:num>
                      <m:den>
                        <m:r>
                          <a:rPr lang="en-US" altLang="ko-KR" sz="1400" i="1"/>
                          <m:t>2</m:t>
                        </m:r>
                      </m:den>
                    </m:f>
                    <m:sSup>
                      <m:sSupPr>
                        <m:ctrlPr>
                          <a:rPr lang="ko-KR" altLang="ko-KR" sz="1400" i="1"/>
                        </m:ctrlPr>
                      </m:sSupPr>
                      <m:e>
                        <m:d>
                          <m:dPr>
                            <m:ctrlPr>
                              <a:rPr lang="ko-KR" altLang="ko-KR" sz="1400" i="1"/>
                            </m:ctrlPr>
                          </m:dPr>
                          <m:e>
                            <m:r>
                              <a:rPr lang="en-US" altLang="ko-KR" sz="1400" i="1"/>
                              <m:t>𝐶𝑥</m:t>
                            </m:r>
                            <m:d>
                              <m:dPr>
                                <m:ctrlPr>
                                  <a:rPr lang="ko-KR" altLang="ko-KR" sz="1400" i="1"/>
                                </m:ctrlPr>
                              </m:dPr>
                              <m:e>
                                <m:r>
                                  <a:rPr lang="en-US" altLang="ko-KR" sz="1400" i="1"/>
                                  <m:t>𝑇</m:t>
                                </m:r>
                              </m:e>
                            </m:d>
                            <m:r>
                              <a:rPr lang="en-US" altLang="ko-KR" sz="1400" i="1"/>
                              <m:t>−</m:t>
                            </m:r>
                            <m:r>
                              <a:rPr lang="en-US" altLang="ko-KR" sz="1400" i="1"/>
                              <m:t>𝑟</m:t>
                            </m:r>
                            <m:d>
                              <m:dPr>
                                <m:ctrlPr>
                                  <a:rPr lang="ko-KR" altLang="ko-KR" sz="1400" i="1"/>
                                </m:ctrlPr>
                              </m:dPr>
                              <m:e>
                                <m:r>
                                  <a:rPr lang="en-US" altLang="ko-KR" sz="1400" i="1"/>
                                  <m:t>𝑇</m:t>
                                </m:r>
                              </m:e>
                            </m:d>
                          </m:e>
                        </m:d>
                      </m:e>
                      <m:sup>
                        <m:r>
                          <a:rPr lang="en-US" altLang="ko-KR" sz="1400" i="1"/>
                          <m:t>𝑇</m:t>
                        </m:r>
                      </m:sup>
                    </m:sSup>
                    <m:r>
                      <a:rPr lang="en-US" altLang="ko-KR" sz="1400" i="1"/>
                      <m:t>𝑃</m:t>
                    </m:r>
                    <m:d>
                      <m:dPr>
                        <m:ctrlPr>
                          <a:rPr lang="ko-KR" altLang="ko-KR" sz="1400" i="1"/>
                        </m:ctrlPr>
                      </m:dPr>
                      <m:e>
                        <m:r>
                          <a:rPr lang="en-US" altLang="ko-KR" sz="1400" i="1"/>
                          <m:t>𝐶𝑥</m:t>
                        </m:r>
                        <m:d>
                          <m:dPr>
                            <m:ctrlPr>
                              <a:rPr lang="ko-KR" altLang="ko-KR" sz="1400" i="1"/>
                            </m:ctrlPr>
                          </m:dPr>
                          <m:e>
                            <m:r>
                              <a:rPr lang="en-US" altLang="ko-KR" sz="1400" i="1"/>
                              <m:t>𝑇</m:t>
                            </m:r>
                          </m:e>
                        </m:d>
                        <m:r>
                          <a:rPr lang="en-US" altLang="ko-KR" sz="1400" i="1"/>
                          <m:t>−</m:t>
                        </m:r>
                        <m:r>
                          <a:rPr lang="en-US" altLang="ko-KR" sz="1400" i="1"/>
                          <m:t>𝑟</m:t>
                        </m:r>
                        <m:d>
                          <m:dPr>
                            <m:ctrlPr>
                              <a:rPr lang="ko-KR" altLang="ko-KR" sz="1400" i="1"/>
                            </m:ctrlPr>
                          </m:dPr>
                          <m:e>
                            <m:r>
                              <a:rPr lang="en-US" altLang="ko-KR" sz="1400" i="1"/>
                              <m:t>𝑇</m:t>
                            </m:r>
                          </m:e>
                        </m:d>
                      </m:e>
                    </m:d>
                    <m:r>
                      <a:rPr lang="en-US" altLang="ko-KR" sz="1400"/>
                      <m:t>…</m:t>
                    </m:r>
                  </m:oMath>
                </a14:m>
                <a:r>
                  <a:rPr lang="ko-KR" altLang="ko-KR" sz="1400" dirty="0"/>
                  <a:t/>
                </a:r>
                <a:br>
                  <a:rPr lang="ko-KR" altLang="ko-KR" sz="1400" dirty="0"/>
                </a:br>
                <a14:m>
                  <m:oMathPara xmlns:m="http://schemas.openxmlformats.org/officeDocument/2006/math">
                    <m:oMathParaPr>
                      <m:jc m:val="centerGroup"/>
                    </m:oMathParaPr>
                    <m:oMath xmlns:m="http://schemas.openxmlformats.org/officeDocument/2006/math">
                      <m:r>
                        <a:rPr lang="en-US" altLang="ko-KR" sz="1400" i="1"/>
                        <m:t>+</m:t>
                      </m:r>
                      <m:f>
                        <m:fPr>
                          <m:ctrlPr>
                            <a:rPr lang="ko-KR" altLang="ko-KR" sz="1400" i="1"/>
                          </m:ctrlPr>
                        </m:fPr>
                        <m:num>
                          <m:r>
                            <a:rPr lang="en-US" altLang="ko-KR" sz="1400"/>
                            <m:t>1</m:t>
                          </m:r>
                        </m:num>
                        <m:den>
                          <m:r>
                            <a:rPr lang="en-US" altLang="ko-KR" sz="1400"/>
                            <m:t>2</m:t>
                          </m:r>
                        </m:den>
                      </m:f>
                      <m:nary>
                        <m:naryPr>
                          <m:limLoc m:val="subSup"/>
                          <m:ctrlPr>
                            <a:rPr lang="ko-KR" altLang="ko-KR" sz="1400" i="1"/>
                          </m:ctrlPr>
                        </m:naryPr>
                        <m:sub>
                          <m:sSub>
                            <m:sSubPr>
                              <m:ctrlPr>
                                <a:rPr lang="ko-KR" altLang="ko-KR" sz="1400" i="1"/>
                              </m:ctrlPr>
                            </m:sSubPr>
                            <m:e>
                              <m:r>
                                <a:rPr lang="en-US" altLang="ko-KR" sz="1400" i="1"/>
                                <m:t>𝑡</m:t>
                              </m:r>
                            </m:e>
                            <m:sub>
                              <m:r>
                                <a:rPr lang="en-US" altLang="ko-KR" sz="1400" i="1"/>
                                <m:t>0</m:t>
                              </m:r>
                            </m:sub>
                          </m:sSub>
                        </m:sub>
                        <m:sup>
                          <m:r>
                            <a:rPr lang="en-US" altLang="ko-KR" sz="1400" i="1"/>
                            <m:t>𝑇</m:t>
                          </m:r>
                        </m:sup>
                        <m:e>
                          <m:d>
                            <m:dPr>
                              <m:begChr m:val="["/>
                              <m:endChr m:val="]"/>
                              <m:ctrlPr>
                                <a:rPr lang="ko-KR" altLang="ko-KR" sz="1400" i="1"/>
                              </m:ctrlPr>
                            </m:dPr>
                            <m:e>
                              <m:sSup>
                                <m:sSupPr>
                                  <m:ctrlPr>
                                    <a:rPr lang="ko-KR" altLang="ko-KR" sz="1400" i="1"/>
                                  </m:ctrlPr>
                                </m:sSupPr>
                                <m:e>
                                  <m:d>
                                    <m:dPr>
                                      <m:ctrlPr>
                                        <a:rPr lang="ko-KR" altLang="ko-KR" sz="1400" i="1"/>
                                      </m:ctrlPr>
                                    </m:dPr>
                                    <m:e>
                                      <m:r>
                                        <a:rPr lang="en-US" altLang="ko-KR" sz="1400" i="1"/>
                                        <m:t>𝐶𝑥</m:t>
                                      </m:r>
                                      <m:r>
                                        <a:rPr lang="en-US" altLang="ko-KR" sz="1400" i="1"/>
                                        <m:t>−</m:t>
                                      </m:r>
                                      <m:r>
                                        <a:rPr lang="en-US" altLang="ko-KR" sz="1400" i="1"/>
                                        <m:t>𝑟</m:t>
                                      </m:r>
                                    </m:e>
                                  </m:d>
                                </m:e>
                                <m:sup>
                                  <m:r>
                                    <a:rPr lang="en-US" altLang="ko-KR" sz="1400" i="1"/>
                                    <m:t>𝑇</m:t>
                                  </m:r>
                                </m:sup>
                              </m:sSup>
                              <m:r>
                                <a:rPr lang="en-US" altLang="ko-KR" sz="1400" i="1"/>
                                <m:t>𝑄</m:t>
                              </m:r>
                              <m:d>
                                <m:dPr>
                                  <m:ctrlPr>
                                    <a:rPr lang="ko-KR" altLang="ko-KR" sz="1400" i="1"/>
                                  </m:ctrlPr>
                                </m:dPr>
                                <m:e>
                                  <m:r>
                                    <a:rPr lang="en-US" altLang="ko-KR" sz="1400" i="1"/>
                                    <m:t>𝐶𝑥</m:t>
                                  </m:r>
                                  <m:r>
                                    <a:rPr lang="en-US" altLang="ko-KR" sz="1400" i="1"/>
                                    <m:t>−</m:t>
                                  </m:r>
                                  <m:r>
                                    <a:rPr lang="en-US" altLang="ko-KR" sz="1400" i="1"/>
                                    <m:t>𝑟</m:t>
                                  </m:r>
                                </m:e>
                              </m:d>
                              <m:r>
                                <a:rPr lang="en-US" altLang="ko-KR" sz="1400" i="1"/>
                                <m:t>+</m:t>
                              </m:r>
                              <m:sSup>
                                <m:sSupPr>
                                  <m:ctrlPr>
                                    <a:rPr lang="ko-KR" altLang="ko-KR" sz="1400" i="1"/>
                                  </m:ctrlPr>
                                </m:sSupPr>
                                <m:e>
                                  <m:r>
                                    <a:rPr lang="en-US" altLang="ko-KR" sz="1400" i="1"/>
                                    <m:t>𝑢</m:t>
                                  </m:r>
                                </m:e>
                                <m:sup>
                                  <m:r>
                                    <a:rPr lang="en-US" altLang="ko-KR" sz="1400" i="1"/>
                                    <m:t>𝑇</m:t>
                                  </m:r>
                                </m:sup>
                              </m:sSup>
                              <m:r>
                                <a:rPr lang="en-US" altLang="ko-KR" sz="1400" i="1"/>
                                <m:t>𝑅𝑢</m:t>
                              </m:r>
                            </m:e>
                          </m:d>
                          <m:r>
                            <a:rPr lang="en-US" altLang="ko-KR" sz="1400" i="1"/>
                            <m:t>𝑑𝑡</m:t>
                          </m:r>
                        </m:e>
                      </m:nary>
                      <m:r>
                        <a:rPr lang="en-US" altLang="ko-KR" sz="1400"/>
                        <m:t>      </m:t>
                      </m:r>
                      <m:r>
                        <m:rPr>
                          <m:sty m:val="p"/>
                        </m:rPr>
                        <a:rPr lang="en-US" altLang="ko-KR" sz="1400"/>
                        <m:t>P</m:t>
                      </m:r>
                      <m:r>
                        <a:rPr lang="en-US" altLang="ko-KR" sz="1400"/>
                        <m:t>,</m:t>
                      </m:r>
                      <m:r>
                        <m:rPr>
                          <m:sty m:val="p"/>
                        </m:rPr>
                        <a:rPr lang="en-US" altLang="ko-KR" sz="1400"/>
                        <m:t>Q</m:t>
                      </m:r>
                      <m:r>
                        <a:rPr lang="en-US" altLang="ko-KR" sz="1400"/>
                        <m:t>≥0, </m:t>
                      </m:r>
                      <m:r>
                        <m:rPr>
                          <m:sty m:val="p"/>
                        </m:rPr>
                        <a:rPr lang="en-US" altLang="ko-KR" sz="1400"/>
                        <m:t>R</m:t>
                      </m:r>
                      <m:r>
                        <a:rPr lang="en-US" altLang="ko-KR" sz="1400"/>
                        <m:t>&gt;0</m:t>
                      </m:r>
                    </m:oMath>
                  </m:oMathPara>
                </a14:m>
                <a:endParaRPr lang="ko-KR" altLang="ko-KR" sz="1400" dirty="0"/>
              </a:p>
              <a:p>
                <a:endParaRPr lang="ko-KR" altLang="ko-KR" sz="1400" dirty="0"/>
              </a:p>
              <a:p>
                <a:r>
                  <a:rPr lang="en-US" altLang="ko-KR" sz="1400" dirty="0" smtClean="0"/>
                  <a:t> 1. Hamiltonian </a:t>
                </a:r>
                <a:endParaRPr lang="en-US" altLang="ko-KR" sz="1400" dirty="0"/>
              </a:p>
              <a:p>
                <a14:m>
                  <m:oMathPara xmlns:m="http://schemas.openxmlformats.org/officeDocument/2006/math">
                    <m:oMathParaPr>
                      <m:jc m:val="centerGroup"/>
                    </m:oMathParaPr>
                    <m:oMath xmlns:m="http://schemas.openxmlformats.org/officeDocument/2006/math">
                      <m:r>
                        <m:rPr>
                          <m:sty m:val="p"/>
                        </m:rPr>
                        <a:rPr lang="en-US" altLang="ko-KR" sz="1400"/>
                        <m:t>H</m:t>
                      </m:r>
                      <m:r>
                        <a:rPr lang="en-US" altLang="ko-KR" sz="1400"/>
                        <m:t>= </m:t>
                      </m:r>
                      <m:sSup>
                        <m:sSupPr>
                          <m:ctrlPr>
                            <a:rPr lang="ko-KR" altLang="ko-KR" sz="1400" i="1"/>
                          </m:ctrlPr>
                        </m:sSupPr>
                        <m:e>
                          <m:f>
                            <m:fPr>
                              <m:ctrlPr>
                                <a:rPr lang="ko-KR" altLang="ko-KR" sz="1400" i="1"/>
                              </m:ctrlPr>
                            </m:fPr>
                            <m:num>
                              <m:r>
                                <a:rPr lang="en-US" altLang="ko-KR" sz="1400" i="1"/>
                                <m:t>1</m:t>
                              </m:r>
                            </m:num>
                            <m:den>
                              <m:r>
                                <a:rPr lang="en-US" altLang="ko-KR" sz="1400" i="1"/>
                                <m:t>2</m:t>
                              </m:r>
                            </m:den>
                          </m:f>
                          <m:r>
                            <a:rPr lang="en-US" altLang="ko-KR" sz="1400" i="1"/>
                            <m:t>{</m:t>
                          </m:r>
                          <m:d>
                            <m:dPr>
                              <m:ctrlPr>
                                <a:rPr lang="ko-KR" altLang="ko-KR" sz="1400" i="1"/>
                              </m:ctrlPr>
                            </m:dPr>
                            <m:e>
                              <m:r>
                                <a:rPr lang="en-US" altLang="ko-KR" sz="1400" i="1"/>
                                <m:t>𝐶𝑥</m:t>
                              </m:r>
                              <m:r>
                                <a:rPr lang="en-US" altLang="ko-KR" sz="1400" i="1"/>
                                <m:t>−</m:t>
                              </m:r>
                              <m:r>
                                <a:rPr lang="en-US" altLang="ko-KR" sz="1400" i="1"/>
                                <m:t>𝑟</m:t>
                              </m:r>
                            </m:e>
                          </m:d>
                        </m:e>
                        <m:sup>
                          <m:r>
                            <a:rPr lang="en-US" altLang="ko-KR" sz="1400" i="1"/>
                            <m:t>𝑇</m:t>
                          </m:r>
                        </m:sup>
                      </m:sSup>
                      <m:r>
                        <a:rPr lang="en-US" altLang="ko-KR" sz="1400" i="1"/>
                        <m:t>𝑄</m:t>
                      </m:r>
                      <m:d>
                        <m:dPr>
                          <m:ctrlPr>
                            <a:rPr lang="ko-KR" altLang="ko-KR" sz="1400" i="1"/>
                          </m:ctrlPr>
                        </m:dPr>
                        <m:e>
                          <m:r>
                            <a:rPr lang="en-US" altLang="ko-KR" sz="1400" i="1"/>
                            <m:t>𝐶𝑥</m:t>
                          </m:r>
                          <m:r>
                            <a:rPr lang="en-US" altLang="ko-KR" sz="1400" i="1"/>
                            <m:t>−</m:t>
                          </m:r>
                          <m:r>
                            <a:rPr lang="en-US" altLang="ko-KR" sz="1400" i="1"/>
                            <m:t>𝑟</m:t>
                          </m:r>
                        </m:e>
                      </m:d>
                      <m:r>
                        <a:rPr lang="en-US" altLang="ko-KR" sz="1400" i="1"/>
                        <m:t>+</m:t>
                      </m:r>
                      <m:sSup>
                        <m:sSupPr>
                          <m:ctrlPr>
                            <a:rPr lang="ko-KR" altLang="ko-KR" sz="1400" i="1"/>
                          </m:ctrlPr>
                        </m:sSupPr>
                        <m:e>
                          <m:r>
                            <a:rPr lang="en-US" altLang="ko-KR" sz="1400" i="1"/>
                            <m:t>𝑢</m:t>
                          </m:r>
                        </m:e>
                        <m:sup>
                          <m:r>
                            <a:rPr lang="en-US" altLang="ko-KR" sz="1400" i="1"/>
                            <m:t>𝑇</m:t>
                          </m:r>
                        </m:sup>
                      </m:sSup>
                      <m:r>
                        <a:rPr lang="en-US" altLang="ko-KR" sz="1400" i="1"/>
                        <m:t>𝑅𝑢</m:t>
                      </m:r>
                      <m:r>
                        <a:rPr lang="en-US" altLang="ko-KR" sz="1400" i="1"/>
                        <m:t>} +</m:t>
                      </m:r>
                      <m:sSup>
                        <m:sSupPr>
                          <m:ctrlPr>
                            <a:rPr lang="ko-KR" altLang="ko-KR" sz="1400" i="1"/>
                          </m:ctrlPr>
                        </m:sSupPr>
                        <m:e>
                          <m:r>
                            <a:rPr lang="en-US" altLang="ko-KR" sz="1400" i="1"/>
                            <m:t>𝜆</m:t>
                          </m:r>
                        </m:e>
                        <m:sup>
                          <m:r>
                            <a:rPr lang="en-US" altLang="ko-KR" sz="1400" i="1"/>
                            <m:t>𝑇</m:t>
                          </m:r>
                        </m:sup>
                      </m:sSup>
                      <m:r>
                        <a:rPr lang="en-US" altLang="ko-KR" sz="1400" i="1"/>
                        <m:t>(</m:t>
                      </m:r>
                      <m:r>
                        <a:rPr lang="en-US" altLang="ko-KR" sz="1400" i="1"/>
                        <m:t>𝐴𝑥</m:t>
                      </m:r>
                      <m:r>
                        <a:rPr lang="en-US" altLang="ko-KR" sz="1400" i="1"/>
                        <m:t>+</m:t>
                      </m:r>
                      <m:r>
                        <a:rPr lang="en-US" altLang="ko-KR" sz="1400" i="1"/>
                        <m:t>𝐵𝑢</m:t>
                      </m:r>
                      <m:r>
                        <a:rPr lang="en-US" altLang="ko-KR" sz="1400" i="1"/>
                        <m:t>)</m:t>
                      </m:r>
                    </m:oMath>
                  </m:oMathPara>
                </a14:m>
                <a:endParaRPr lang="ko-KR" altLang="ko-KR" sz="1400" dirty="0"/>
              </a:p>
              <a:p>
                <a:endParaRPr lang="en-US" altLang="ko-KR" sz="1400" dirty="0" smtClean="0"/>
              </a:p>
              <a:p>
                <a:r>
                  <a:rPr lang="en-US" altLang="ko-KR" sz="1400" dirty="0"/>
                  <a:t> </a:t>
                </a:r>
                <a:r>
                  <a:rPr lang="en-US" altLang="ko-KR" sz="1400" dirty="0" smtClean="0"/>
                  <a:t>2. Necessary conditions</a:t>
                </a:r>
                <a:endParaRPr lang="en-US" altLang="ko-KR" sz="1400" dirty="0"/>
              </a:p>
              <a:p>
                <a:endParaRPr lang="en-US" altLang="ko-KR" sz="1400" i="1" dirty="0" smtClean="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m:rPr>
                          <m:aln/>
                        </m:rPr>
                        <a:rPr lang="en-US" altLang="ko-KR" sz="1400" i="1"/>
                        <m:t>=</m:t>
                      </m:r>
                      <m:sSub>
                        <m:sSubPr>
                          <m:ctrlPr>
                            <a:rPr lang="ko-KR" altLang="ko-KR" sz="1400" i="1"/>
                          </m:ctrlPr>
                        </m:sSubPr>
                        <m:e>
                          <m:r>
                            <a:rPr lang="en-US" altLang="ko-KR" sz="1400" i="1"/>
                            <m:t>𝐻</m:t>
                          </m:r>
                        </m:e>
                        <m:sub>
                          <m:r>
                            <a:rPr lang="en-US" altLang="ko-KR" sz="1400" i="1"/>
                            <m:t>𝜆</m:t>
                          </m:r>
                        </m:sub>
                      </m:sSub>
                      <m:r>
                        <a:rPr lang="en-US" altLang="ko-KR" sz="1400" i="1"/>
                        <m:t>=</m:t>
                      </m:r>
                      <m:r>
                        <a:rPr lang="en-US" altLang="ko-KR" sz="1400" i="1"/>
                        <m:t>𝐴𝑥</m:t>
                      </m:r>
                      <m:r>
                        <a:rPr lang="en-US" altLang="ko-KR" sz="1400" i="1"/>
                        <m:t>+</m:t>
                      </m:r>
                      <m:r>
                        <a:rPr lang="en-US" altLang="ko-KR" sz="1400" i="1"/>
                        <m:t>𝐵𝑢</m:t>
                      </m:r>
                      <m:r>
                        <a:rPr lang="en-US" altLang="ko-KR" sz="1400" i="1"/>
                        <m:t>                                                </m:t>
                      </m:r>
                      <m:d>
                        <m:dPr>
                          <m:ctrlPr>
                            <a:rPr lang="ko-KR" altLang="ko-KR" sz="1400" i="1"/>
                          </m:ctrlPr>
                        </m:dPr>
                        <m:e>
                          <m:r>
                            <a:rPr lang="en-US" altLang="ko-KR" sz="1400" i="1"/>
                            <m:t>4.1−10</m:t>
                          </m:r>
                        </m:e>
                      </m:d>
                    </m:oMath>
                    <m:oMath xmlns:m="http://schemas.openxmlformats.org/officeDocument/2006/math">
                      <m:r>
                        <a:rPr lang="en-US" altLang="ko-KR" sz="1400" i="1"/>
                        <m:t>−</m:t>
                      </m:r>
                      <m:acc>
                        <m:accPr>
                          <m:chr m:val="̇"/>
                          <m:ctrlPr>
                            <a:rPr lang="ko-KR" altLang="ko-KR" sz="1400" i="1"/>
                          </m:ctrlPr>
                        </m:accPr>
                        <m:e>
                          <m:r>
                            <a:rPr lang="en-US" altLang="ko-KR" sz="1400" i="1"/>
                            <m:t>𝜆</m:t>
                          </m:r>
                        </m:e>
                      </m:acc>
                      <m:r>
                        <m:rPr>
                          <m:aln/>
                        </m:rPr>
                        <a:rPr lang="en-US" altLang="ko-KR" sz="1400" i="1"/>
                        <m:t>=</m:t>
                      </m:r>
                      <m:sSub>
                        <m:sSubPr>
                          <m:ctrlPr>
                            <a:rPr lang="ko-KR" altLang="ko-KR" sz="1400" i="1"/>
                          </m:ctrlPr>
                        </m:sSubPr>
                        <m:e>
                          <m:r>
                            <a:rPr lang="en-US" altLang="ko-KR" sz="1400" i="1"/>
                            <m:t>𝐻</m:t>
                          </m:r>
                        </m:e>
                        <m:sub>
                          <m:r>
                            <a:rPr lang="en-US" altLang="ko-KR" sz="1400" i="1"/>
                            <m:t>𝑥</m:t>
                          </m:r>
                        </m:sub>
                      </m:sSub>
                      <m:r>
                        <a:rPr lang="en-US" altLang="ko-KR" sz="1400" i="1"/>
                        <m:t>=</m:t>
                      </m:r>
                      <m:f>
                        <m:fPr>
                          <m:ctrlPr>
                            <a:rPr lang="ko-KR" altLang="ko-KR" sz="1400" i="1"/>
                          </m:ctrlPr>
                        </m:fPr>
                        <m:num>
                          <m:r>
                            <a:rPr lang="en-US" altLang="ko-KR" sz="1400" i="1"/>
                            <m:t>𝜕</m:t>
                          </m:r>
                        </m:num>
                        <m:den>
                          <m:r>
                            <a:rPr lang="en-US" altLang="ko-KR" sz="1400" i="1"/>
                            <m:t>𝜕</m:t>
                          </m:r>
                          <m:r>
                            <a:rPr lang="en-US" altLang="ko-KR" sz="1400" i="1"/>
                            <m:t>𝑥</m:t>
                          </m:r>
                          <m:r>
                            <a:rPr lang="en-US" altLang="ko-KR" sz="1400" i="1"/>
                            <m:t> </m:t>
                          </m:r>
                        </m:den>
                      </m:f>
                      <m:d>
                        <m:dPr>
                          <m:begChr m:val="{"/>
                          <m:endChr m:val="}"/>
                          <m:ctrlPr>
                            <a:rPr lang="ko-KR" altLang="ko-KR" sz="1400" i="1"/>
                          </m:ctrlPr>
                        </m:dPr>
                        <m:e>
                          <m:sSup>
                            <m:sSupPr>
                              <m:ctrlPr>
                                <a:rPr lang="ko-KR" altLang="ko-KR" sz="1400" i="1"/>
                              </m:ctrlPr>
                            </m:sSupPr>
                            <m:e>
                              <m:f>
                                <m:fPr>
                                  <m:ctrlPr>
                                    <a:rPr lang="ko-KR" altLang="ko-KR" sz="1400" i="1"/>
                                  </m:ctrlPr>
                                </m:fPr>
                                <m:num>
                                  <m:r>
                                    <a:rPr lang="en-US" altLang="ko-KR" sz="1400" i="1"/>
                                    <m:t>1</m:t>
                                  </m:r>
                                </m:num>
                                <m:den>
                                  <m:r>
                                    <a:rPr lang="en-US" altLang="ko-KR" sz="1400" i="1"/>
                                    <m:t>2</m:t>
                                  </m:r>
                                </m:den>
                              </m:f>
                              <m:d>
                                <m:dPr>
                                  <m:ctrlPr>
                                    <a:rPr lang="ko-KR" altLang="ko-KR" sz="1400" i="1"/>
                                  </m:ctrlPr>
                                </m:dPr>
                                <m:e>
                                  <m:r>
                                    <a:rPr lang="en-US" altLang="ko-KR" sz="1400" i="1"/>
                                    <m:t>𝐶𝑥</m:t>
                                  </m:r>
                                  <m:r>
                                    <a:rPr lang="en-US" altLang="ko-KR" sz="1400" i="1"/>
                                    <m:t>−</m:t>
                                  </m:r>
                                  <m:r>
                                    <a:rPr lang="en-US" altLang="ko-KR" sz="1400" i="1"/>
                                    <m:t>𝑟</m:t>
                                  </m:r>
                                </m:e>
                              </m:d>
                            </m:e>
                            <m:sup>
                              <m:r>
                                <a:rPr lang="en-US" altLang="ko-KR" sz="1400" i="1"/>
                                <m:t>𝑇</m:t>
                              </m:r>
                            </m:sup>
                          </m:sSup>
                          <m:r>
                            <a:rPr lang="en-US" altLang="ko-KR" sz="1400" i="1"/>
                            <m:t>𝑄</m:t>
                          </m:r>
                          <m:d>
                            <m:dPr>
                              <m:ctrlPr>
                                <a:rPr lang="ko-KR" altLang="ko-KR" sz="1400" i="1"/>
                              </m:ctrlPr>
                            </m:dPr>
                            <m:e>
                              <m:r>
                                <a:rPr lang="en-US" altLang="ko-KR" sz="1400" i="1"/>
                                <m:t>𝐶𝑥</m:t>
                              </m:r>
                              <m:r>
                                <a:rPr lang="en-US" altLang="ko-KR" sz="1400" i="1"/>
                                <m:t>−</m:t>
                              </m:r>
                              <m:r>
                                <a:rPr lang="en-US" altLang="ko-KR" sz="1400" i="1"/>
                                <m:t>𝑟</m:t>
                              </m:r>
                            </m:e>
                          </m:d>
                          <m:r>
                            <a:rPr lang="en-US" altLang="ko-KR" sz="1400" i="1"/>
                            <m:t>+</m:t>
                          </m:r>
                          <m:sSup>
                            <m:sSupPr>
                              <m:ctrlPr>
                                <a:rPr lang="ko-KR" altLang="ko-KR" sz="1400" i="1"/>
                              </m:ctrlPr>
                            </m:sSupPr>
                            <m:e>
                              <m:r>
                                <a:rPr lang="en-US" altLang="ko-KR" sz="1400" i="1"/>
                                <m:t>𝜆</m:t>
                              </m:r>
                            </m:e>
                            <m:sup>
                              <m:r>
                                <a:rPr lang="en-US" altLang="ko-KR" sz="1400" i="1"/>
                                <m:t>𝑇</m:t>
                              </m:r>
                            </m:sup>
                          </m:sSup>
                          <m:d>
                            <m:dPr>
                              <m:ctrlPr>
                                <a:rPr lang="ko-KR" altLang="ko-KR" sz="1400" i="1"/>
                              </m:ctrlPr>
                            </m:dPr>
                            <m:e>
                              <m:r>
                                <a:rPr lang="en-US" altLang="ko-KR" sz="1400" i="1"/>
                                <m:t>𝐴𝑥</m:t>
                              </m:r>
                              <m:r>
                                <a:rPr lang="en-US" altLang="ko-KR" sz="1400" i="1"/>
                                <m:t>+</m:t>
                              </m:r>
                              <m:r>
                                <a:rPr lang="en-US" altLang="ko-KR" sz="1400" i="1"/>
                                <m:t>𝐵𝑢</m:t>
                              </m:r>
                            </m:e>
                          </m:d>
                        </m:e>
                      </m:d>
                    </m:oMath>
                    <m:oMath xmlns:m="http://schemas.openxmlformats.org/officeDocument/2006/math">
                      <m:r>
                        <m:rPr>
                          <m:aln/>
                        </m:rPr>
                        <a:rPr lang="en-US" altLang="ko-KR" sz="1400"/>
                        <m:t>=</m:t>
                      </m:r>
                      <m:sSup>
                        <m:sSupPr>
                          <m:ctrlPr>
                            <a:rPr lang="ko-KR" altLang="ko-KR" sz="1400" i="1"/>
                          </m:ctrlPr>
                        </m:sSupPr>
                        <m:e>
                          <m:r>
                            <m:rPr>
                              <m:sty m:val="p"/>
                            </m:rPr>
                            <a:rPr lang="en-US" altLang="ko-KR" sz="1400"/>
                            <m:t>A</m:t>
                          </m:r>
                        </m:e>
                        <m:sup>
                          <m:r>
                            <m:rPr>
                              <m:sty m:val="p"/>
                            </m:rPr>
                            <a:rPr lang="en-US" altLang="ko-KR" sz="1400"/>
                            <m:t>T</m:t>
                          </m:r>
                        </m:sup>
                      </m:sSup>
                      <m:r>
                        <a:rPr lang="en-US" altLang="ko-KR" sz="1400" i="1"/>
                        <m:t>𝜆</m:t>
                      </m:r>
                      <m:r>
                        <a:rPr lang="en-US" altLang="ko-KR" sz="1400" i="1"/>
                        <m:t>+ </m:t>
                      </m:r>
                      <m:sSup>
                        <m:sSupPr>
                          <m:ctrlPr>
                            <a:rPr lang="ko-KR" altLang="ko-KR" sz="1400" i="1"/>
                          </m:ctrlPr>
                        </m:sSupPr>
                        <m:e>
                          <m:r>
                            <m:rPr>
                              <m:sty m:val="p"/>
                            </m:rPr>
                            <a:rPr lang="en-US" altLang="ko-KR" sz="1400"/>
                            <m:t>C</m:t>
                          </m:r>
                        </m:e>
                        <m:sup>
                          <m:r>
                            <m:rPr>
                              <m:sty m:val="p"/>
                            </m:rPr>
                            <a:rPr lang="en-US" altLang="ko-KR" sz="1400"/>
                            <m:t>T</m:t>
                          </m:r>
                        </m:sup>
                      </m:sSup>
                      <m:r>
                        <a:rPr lang="en-US" altLang="ko-KR" sz="1400" i="1"/>
                        <m:t>𝑄</m:t>
                      </m:r>
                      <m:d>
                        <m:dPr>
                          <m:ctrlPr>
                            <a:rPr lang="ko-KR" altLang="ko-KR" sz="1400" i="1"/>
                          </m:ctrlPr>
                        </m:dPr>
                        <m:e>
                          <m:r>
                            <a:rPr lang="en-US" altLang="ko-KR" sz="1400" i="1"/>
                            <m:t>𝐶𝑥</m:t>
                          </m:r>
                          <m:r>
                            <a:rPr lang="en-US" altLang="ko-KR" sz="1400" i="1"/>
                            <m:t>−</m:t>
                          </m:r>
                          <m:r>
                            <a:rPr lang="en-US" altLang="ko-KR" sz="1400" i="1"/>
                            <m:t>𝑟</m:t>
                          </m:r>
                        </m:e>
                      </m:d>
                      <m:r>
                        <a:rPr lang="en-US" altLang="ko-KR" sz="1400"/>
                        <m:t>                                   (4.1</m:t>
                      </m:r>
                      <m:r>
                        <a:rPr lang="en-US" altLang="ko-KR" sz="1400" i="1"/>
                        <m:t>−</m:t>
                      </m:r>
                      <m:r>
                        <a:rPr lang="en-US" altLang="ko-KR" sz="1400"/>
                        <m:t>11)</m:t>
                      </m:r>
                    </m:oMath>
                    <m:oMath xmlns:m="http://schemas.openxmlformats.org/officeDocument/2006/math">
                      <m:r>
                        <a:rPr lang="en-US" altLang="ko-KR" sz="1400"/>
                        <m:t>0= </m:t>
                      </m:r>
                      <m:sSub>
                        <m:sSubPr>
                          <m:ctrlPr>
                            <a:rPr lang="ko-KR" altLang="ko-KR" sz="1400" i="1"/>
                          </m:ctrlPr>
                        </m:sSubPr>
                        <m:e>
                          <m:r>
                            <m:rPr>
                              <m:sty m:val="p"/>
                            </m:rPr>
                            <a:rPr lang="en-US" altLang="ko-KR" sz="1400"/>
                            <m:t>H</m:t>
                          </m:r>
                        </m:e>
                        <m:sub>
                          <m:r>
                            <m:rPr>
                              <m:sty m:val="p"/>
                            </m:rPr>
                            <a:rPr lang="en-US" altLang="ko-KR" sz="1400"/>
                            <m:t>u</m:t>
                          </m:r>
                        </m:sub>
                      </m:sSub>
                      <m:r>
                        <a:rPr lang="en-US" altLang="ko-KR" sz="1400"/>
                        <m:t>=</m:t>
                      </m:r>
                      <m:r>
                        <m:rPr>
                          <m:sty m:val="p"/>
                        </m:rPr>
                        <a:rPr lang="en-US" altLang="ko-KR" sz="1400"/>
                        <m:t>Ru</m:t>
                      </m:r>
                      <m:r>
                        <a:rPr lang="en-US" altLang="ko-KR" sz="1400" i="1"/>
                        <m:t>−</m:t>
                      </m:r>
                      <m:sSup>
                        <m:sSupPr>
                          <m:ctrlPr>
                            <a:rPr lang="ko-KR" altLang="ko-KR" sz="1400" i="1"/>
                          </m:ctrlPr>
                        </m:sSupPr>
                        <m:e>
                          <m:r>
                            <a:rPr lang="en-US" altLang="ko-KR" sz="1400" i="1"/>
                            <m:t>𝐵</m:t>
                          </m:r>
                        </m:e>
                        <m:sup>
                          <m:r>
                            <a:rPr lang="en-US" altLang="ko-KR" sz="1400" i="1"/>
                            <m:t>𝑇</m:t>
                          </m:r>
                        </m:sup>
                      </m:sSup>
                      <m:r>
                        <a:rPr lang="en-US" altLang="ko-KR" sz="1400" i="1"/>
                        <m:t>𝜆</m:t>
                      </m:r>
                      <m:r>
                        <a:rPr lang="en-US" altLang="ko-KR" sz="1400" i="1"/>
                        <m:t>                                           (4.1−12)</m:t>
                      </m:r>
                    </m:oMath>
                  </m:oMathPara>
                </a14:m>
                <a:endParaRPr lang="en-US" altLang="ko-KR" sz="1400" dirty="0" smtClean="0"/>
              </a:p>
              <a:p>
                <a:endParaRPr lang="en-US" altLang="ko-KR" sz="1400" dirty="0"/>
              </a:p>
              <a:p>
                <a:r>
                  <a:rPr lang="en-US" altLang="ko-KR" sz="1400" dirty="0" smtClean="0"/>
                  <a:t>  Hamiltonian Matrix</a:t>
                </a:r>
              </a:p>
              <a:p>
                <a14:m>
                  <m:oMathPara xmlns:m="http://schemas.openxmlformats.org/officeDocument/2006/math">
                    <m:oMathParaPr>
                      <m:jc m:val="centerGroup"/>
                    </m:oMathParaPr>
                    <m:oMath xmlns:m="http://schemas.openxmlformats.org/officeDocument/2006/math">
                      <m:d>
                        <m:dPr>
                          <m:begChr m:val="["/>
                          <m:endChr m:val="]"/>
                          <m:ctrlPr>
                            <a:rPr lang="ko-KR" altLang="ko-KR" sz="1400" i="1"/>
                          </m:ctrlPr>
                        </m:dPr>
                        <m:e>
                          <m:m>
                            <m:mPr>
                              <m:mcs>
                                <m:mc>
                                  <m:mcPr>
                                    <m:count m:val="1"/>
                                    <m:mcJc m:val="center"/>
                                  </m:mcPr>
                                </m:mc>
                              </m:mcs>
                              <m:ctrlPr>
                                <a:rPr lang="ko-KR" altLang="ko-KR" sz="1400" i="1"/>
                              </m:ctrlPr>
                            </m:mPr>
                            <m:mr>
                              <m:e>
                                <m:acc>
                                  <m:accPr>
                                    <m:chr m:val="̇"/>
                                    <m:ctrlPr>
                                      <a:rPr lang="ko-KR" altLang="ko-KR" sz="1400" i="1"/>
                                    </m:ctrlPr>
                                  </m:accPr>
                                  <m:e>
                                    <m:r>
                                      <a:rPr lang="en-US" altLang="ko-KR" sz="1400" i="1"/>
                                      <m:t>𝑥</m:t>
                                    </m:r>
                                  </m:e>
                                </m:acc>
                              </m:e>
                            </m:mr>
                            <m:mr>
                              <m:e>
                                <m:acc>
                                  <m:accPr>
                                    <m:chr m:val="̇"/>
                                    <m:ctrlPr>
                                      <a:rPr lang="ko-KR" altLang="ko-KR" sz="1400" i="1"/>
                                    </m:ctrlPr>
                                  </m:accPr>
                                  <m:e>
                                    <m:r>
                                      <a:rPr lang="en-US" altLang="ko-KR" sz="1400" i="1"/>
                                      <m:t>𝜆</m:t>
                                    </m:r>
                                  </m:e>
                                </m:acc>
                              </m:e>
                            </m:mr>
                          </m:m>
                        </m:e>
                      </m:d>
                      <m:r>
                        <a:rPr lang="en-US" altLang="ko-KR" sz="1400" i="1"/>
                        <m:t>=</m:t>
                      </m:r>
                      <m:d>
                        <m:dPr>
                          <m:begChr m:val="["/>
                          <m:endChr m:val="]"/>
                          <m:ctrlPr>
                            <a:rPr lang="ko-KR" altLang="ko-KR" sz="1400" i="1"/>
                          </m:ctrlPr>
                        </m:dPr>
                        <m:e>
                          <m:m>
                            <m:mPr>
                              <m:mcs>
                                <m:mc>
                                  <m:mcPr>
                                    <m:count m:val="2"/>
                                    <m:mcJc m:val="center"/>
                                  </m:mcPr>
                                </m:mc>
                              </m:mcs>
                              <m:ctrlPr>
                                <a:rPr lang="ko-KR" altLang="ko-KR" sz="1400" i="1"/>
                              </m:ctrlPr>
                            </m:mPr>
                            <m:mr>
                              <m:e>
                                <m:r>
                                  <a:rPr lang="en-US" altLang="ko-KR" sz="1400" i="1"/>
                                  <m:t>𝐴</m:t>
                                </m:r>
                              </m:e>
                              <m:e>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e>
                            </m:mr>
                            <m:mr>
                              <m:e>
                                <m:sSup>
                                  <m:sSupPr>
                                    <m:ctrlPr>
                                      <a:rPr lang="ko-KR" altLang="ko-KR" sz="1400" i="1"/>
                                    </m:ctrlPr>
                                  </m:sSupPr>
                                  <m:e>
                                    <m:r>
                                      <a:rPr lang="en-US" altLang="ko-KR" sz="1400" i="1"/>
                                      <m:t>−</m:t>
                                    </m:r>
                                    <m:r>
                                      <a:rPr lang="en-US" altLang="ko-KR" sz="1400" i="1"/>
                                      <m:t>𝐶</m:t>
                                    </m:r>
                                  </m:e>
                                  <m:sup>
                                    <m:r>
                                      <a:rPr lang="en-US" altLang="ko-KR" sz="1400" i="1"/>
                                      <m:t>𝑇</m:t>
                                    </m:r>
                                  </m:sup>
                                </m:sSup>
                                <m:r>
                                  <a:rPr lang="en-US" altLang="ko-KR" sz="1400" i="1"/>
                                  <m:t>𝑄𝐶</m:t>
                                </m:r>
                              </m:e>
                              <m:e>
                                <m:sSup>
                                  <m:sSupPr>
                                    <m:ctrlPr>
                                      <a:rPr lang="ko-KR" altLang="ko-KR" sz="1400" i="1"/>
                                    </m:ctrlPr>
                                  </m:sSupPr>
                                  <m:e>
                                    <m:r>
                                      <a:rPr lang="en-US" altLang="ko-KR" sz="1400" i="1"/>
                                      <m:t>−</m:t>
                                    </m:r>
                                    <m:r>
                                      <a:rPr lang="en-US" altLang="ko-KR" sz="1400" i="1"/>
                                      <m:t>𝐴</m:t>
                                    </m:r>
                                  </m:e>
                                  <m:sup>
                                    <m:r>
                                      <a:rPr lang="en-US" altLang="ko-KR" sz="1400" i="1"/>
                                      <m:t>𝑇</m:t>
                                    </m:r>
                                  </m:sup>
                                </m:sSup>
                              </m:e>
                            </m:mr>
                          </m:m>
                        </m:e>
                      </m:d>
                      <m:d>
                        <m:dPr>
                          <m:begChr m:val="["/>
                          <m:endChr m:val="]"/>
                          <m:ctrlPr>
                            <a:rPr lang="ko-KR" altLang="ko-KR" sz="1400" i="1"/>
                          </m:ctrlPr>
                        </m:dPr>
                        <m:e>
                          <m:m>
                            <m:mPr>
                              <m:mcs>
                                <m:mc>
                                  <m:mcPr>
                                    <m:count m:val="1"/>
                                    <m:mcJc m:val="center"/>
                                  </m:mcPr>
                                </m:mc>
                              </m:mcs>
                              <m:ctrlPr>
                                <a:rPr lang="ko-KR" altLang="ko-KR" sz="1400" i="1"/>
                              </m:ctrlPr>
                            </m:mPr>
                            <m:mr>
                              <m:e>
                                <m:r>
                                  <a:rPr lang="en-US" altLang="ko-KR" sz="1400" i="1"/>
                                  <m:t>𝑥</m:t>
                                </m:r>
                              </m:e>
                            </m:mr>
                            <m:mr>
                              <m:e>
                                <m:r>
                                  <a:rPr lang="en-US" altLang="ko-KR" sz="1400" i="1"/>
                                  <m:t>𝜆</m:t>
                                </m:r>
                              </m:e>
                            </m:mr>
                          </m:m>
                        </m:e>
                      </m:d>
                      <m:r>
                        <a:rPr lang="en-US" altLang="ko-KR" sz="1400" i="1"/>
                        <m:t>+ </m:t>
                      </m:r>
                      <m:d>
                        <m:dPr>
                          <m:begChr m:val="["/>
                          <m:endChr m:val="]"/>
                          <m:ctrlPr>
                            <a:rPr lang="ko-KR" altLang="ko-KR" sz="1400" i="1"/>
                          </m:ctrlPr>
                        </m:dPr>
                        <m:e>
                          <m:m>
                            <m:mPr>
                              <m:mcs>
                                <m:mc>
                                  <m:mcPr>
                                    <m:count m:val="1"/>
                                    <m:mcJc m:val="center"/>
                                  </m:mcPr>
                                </m:mc>
                              </m:mcs>
                              <m:ctrlPr>
                                <a:rPr lang="ko-KR" altLang="ko-KR" sz="1400" i="1"/>
                              </m:ctrlPr>
                            </m:mPr>
                            <m:mr>
                              <m:e>
                                <m:r>
                                  <a:rPr lang="en-US" altLang="ko-KR" sz="1400" i="1"/>
                                  <m:t>0</m:t>
                                </m:r>
                              </m:e>
                            </m:mr>
                            <m:mr>
                              <m:e>
                                <m:sSup>
                                  <m:sSupPr>
                                    <m:ctrlPr>
                                      <a:rPr lang="ko-KR" altLang="ko-KR" sz="1400" i="1"/>
                                    </m:ctrlPr>
                                  </m:sSupPr>
                                  <m:e>
                                    <m:r>
                                      <a:rPr lang="en-US" altLang="ko-KR" sz="1400" i="1"/>
                                      <m:t>𝐶</m:t>
                                    </m:r>
                                  </m:e>
                                  <m:sup>
                                    <m:r>
                                      <a:rPr lang="en-US" altLang="ko-KR" sz="1400" i="1"/>
                                      <m:t>𝑇</m:t>
                                    </m:r>
                                  </m:sup>
                                </m:sSup>
                                <m:r>
                                  <a:rPr lang="en-US" altLang="ko-KR" sz="1400" i="1"/>
                                  <m:t>𝑄</m:t>
                                </m:r>
                              </m:e>
                            </m:mr>
                          </m:m>
                        </m:e>
                      </m:d>
                      <m:r>
                        <a:rPr lang="en-US" altLang="ko-KR" sz="1400" i="1"/>
                        <m:t>𝑟</m:t>
                      </m:r>
                      <m:r>
                        <a:rPr lang="en-US" altLang="ko-KR" sz="1400" i="1"/>
                        <m:t>     (4.1−</m:t>
                      </m:r>
                      <m:sSup>
                        <m:sSupPr>
                          <m:ctrlPr>
                            <a:rPr lang="ko-KR" altLang="ko-KR" sz="1400" i="1"/>
                          </m:ctrlPr>
                        </m:sSupPr>
                        <m:e>
                          <m:r>
                            <a:rPr lang="en-US" altLang="ko-KR" sz="1400" i="1"/>
                            <m:t>12</m:t>
                          </m:r>
                        </m:e>
                        <m:sup>
                          <m:r>
                            <a:rPr lang="en-US" altLang="ko-KR" sz="1400" i="1"/>
                            <m:t>′</m:t>
                          </m:r>
                        </m:sup>
                      </m:sSup>
                      <m:r>
                        <a:rPr lang="en-US" altLang="ko-KR" sz="1400" i="1"/>
                        <m:t>)</m:t>
                      </m:r>
                    </m:oMath>
                  </m:oMathPara>
                </a14:m>
                <a:endParaRPr lang="ko-KR" altLang="ko-KR" sz="1400" dirty="0"/>
              </a:p>
              <a:p>
                <a:endParaRPr lang="ko-KR" altLang="ko-KR" sz="1400" dirty="0"/>
              </a:p>
              <a:p>
                <a:endParaRPr lang="en-US" altLang="ko-KR" sz="1400" dirty="0"/>
              </a:p>
              <a:p>
                <a:r>
                  <a:rPr lang="en-US" altLang="ko-KR" sz="1400" dirty="0" smtClean="0"/>
                  <a:t>   </a:t>
                </a:r>
                <a:endParaRPr lang="ko-KR" altLang="ko-KR" sz="1400" dirty="0"/>
              </a:p>
              <a:p>
                <a:endParaRPr lang="ko-KR" altLang="en-US" sz="1400" dirty="0"/>
              </a:p>
            </p:txBody>
          </p:sp>
        </mc:Choice>
        <mc:Fallback>
          <p:sp>
            <p:nvSpPr>
              <p:cNvPr id="2" name="TextBox 1"/>
              <p:cNvSpPr txBox="1">
                <a:spLocks noRot="1" noChangeAspect="1" noMove="1" noResize="1" noEditPoints="1" noAdjustHandles="1" noChangeArrowheads="1" noChangeShapeType="1" noTextEdit="1"/>
              </p:cNvSpPr>
              <p:nvPr/>
            </p:nvSpPr>
            <p:spPr>
              <a:xfrm>
                <a:off x="251520" y="1124744"/>
                <a:ext cx="8496944" cy="6208110"/>
              </a:xfrm>
              <a:prstGeom prst="rect">
                <a:avLst/>
              </a:prstGeom>
              <a:blipFill rotWithShape="1">
                <a:blip r:embed="rId2"/>
                <a:stretch>
                  <a:fillRect l="-72" t="-9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05975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4814"/>
            <a:ext cx="3744416" cy="369332"/>
          </a:xfrm>
          <a:prstGeom prst="rect">
            <a:avLst/>
          </a:prstGeom>
          <a:noFill/>
        </p:spPr>
        <p:txBody>
          <a:bodyPr wrap="square" rtlCol="0">
            <a:spAutoFit/>
          </a:bodyPr>
          <a:lstStyle/>
          <a:p>
            <a:r>
              <a:rPr lang="en-US" altLang="ko-KR" dirty="0" smtClean="0"/>
              <a:t>Optimal Control for CT systems</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251520" y="1124744"/>
                <a:ext cx="7848872" cy="4456092"/>
              </a:xfrm>
              <a:prstGeom prst="rect">
                <a:avLst/>
              </a:prstGeom>
              <a:noFill/>
            </p:spPr>
            <p:txBody>
              <a:bodyPr wrap="square" rtlCol="0">
                <a:spAutoFit/>
              </a:bodyPr>
              <a:lstStyle/>
              <a:p>
                <a:r>
                  <a:rPr lang="en-US" altLang="ko-KR" sz="1400" dirty="0" smtClean="0"/>
                  <a:t>2. Optimal Solution</a:t>
                </a:r>
              </a:p>
              <a:p>
                <a:endParaRPr lang="en-US" altLang="ko-KR" sz="1400" dirty="0"/>
              </a:p>
              <a:p>
                <a:pPr/>
                <a:r>
                  <a:rPr lang="en-US" altLang="ko-KR" sz="1400" dirty="0" smtClean="0"/>
                  <a:t>                 </a:t>
                </a:r>
                <a14:m>
                  <m:oMath xmlns:m="http://schemas.openxmlformats.org/officeDocument/2006/math">
                    <m:r>
                      <m:rPr>
                        <m:sty m:val="p"/>
                      </m:rPr>
                      <a:rPr lang="en-US" altLang="ko-KR" sz="1400"/>
                      <m:t>K</m:t>
                    </m:r>
                    <m:d>
                      <m:dPr>
                        <m:ctrlPr>
                          <a:rPr lang="ko-KR" altLang="ko-KR" sz="1400" i="1"/>
                        </m:ctrlPr>
                      </m:dPr>
                      <m:e>
                        <m:r>
                          <m:rPr>
                            <m:sty m:val="p"/>
                          </m:rPr>
                          <a:rPr lang="en-US" altLang="ko-KR" sz="1400"/>
                          <m:t>t</m:t>
                        </m:r>
                      </m:e>
                    </m:d>
                    <m:r>
                      <m:rPr>
                        <m:aln/>
                      </m:rPr>
                      <a:rPr lang="en-US" altLang="ko-KR" sz="1400" i="1"/>
                      <m:t>=</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d>
                      <m:dPr>
                        <m:ctrlPr>
                          <a:rPr lang="ko-KR" altLang="ko-KR" sz="1400" i="1"/>
                        </m:ctrlPr>
                      </m:dPr>
                      <m:e>
                        <m:r>
                          <a:rPr lang="en-US" altLang="ko-KR" sz="1400" i="1"/>
                          <m:t>𝑡</m:t>
                        </m:r>
                      </m:e>
                    </m:d>
                  </m:oMath>
                </a14:m>
                <a:endParaRPr lang="en-US" altLang="ko-KR" sz="1400" dirty="0" smtClean="0"/>
              </a:p>
              <a:p>
                <a:r>
                  <a:rPr lang="ko-KR" altLang="ko-KR" sz="1400" dirty="0"/>
                  <a:t/>
                </a:r>
                <a:br>
                  <a:rPr lang="ko-KR" altLang="ko-KR" sz="1400" dirty="0"/>
                </a:br>
                <a14:m>
                  <m:oMathPara xmlns:m="http://schemas.openxmlformats.org/officeDocument/2006/math">
                    <m:oMathParaPr>
                      <m:jc m:val="centerGroup"/>
                    </m:oMathParaPr>
                    <m:oMath xmlns:m="http://schemas.openxmlformats.org/officeDocument/2006/math">
                      <m:r>
                        <a:rPr lang="en-US" altLang="ko-KR" sz="1400" i="1"/>
                        <m:t>−</m:t>
                      </m:r>
                      <m:acc>
                        <m:accPr>
                          <m:chr m:val="̇"/>
                          <m:ctrlPr>
                            <a:rPr lang="ko-KR" altLang="ko-KR" sz="1400" i="1"/>
                          </m:ctrlPr>
                        </m:accPr>
                        <m:e>
                          <m:r>
                            <a:rPr lang="en-US" altLang="ko-KR" sz="1400" i="1"/>
                            <m:t>𝑆</m:t>
                          </m:r>
                        </m:e>
                      </m:acc>
                      <m:r>
                        <m:rPr>
                          <m:aln/>
                        </m:rPr>
                        <a:rPr lang="en-US" altLang="ko-KR" sz="1400" i="1"/>
                        <m:t>=</m:t>
                      </m:r>
                      <m:sSup>
                        <m:sSupPr>
                          <m:ctrlPr>
                            <a:rPr lang="ko-KR" altLang="ko-KR" sz="1400" i="1"/>
                          </m:ctrlPr>
                        </m:sSupPr>
                        <m:e>
                          <m:r>
                            <a:rPr lang="en-US" altLang="ko-KR" sz="1400" i="1"/>
                            <m:t>𝐴</m:t>
                          </m:r>
                        </m:e>
                        <m:sup>
                          <m:r>
                            <a:rPr lang="en-US" altLang="ko-KR" sz="1400" i="1"/>
                            <m:t>𝑇</m:t>
                          </m:r>
                        </m:sup>
                      </m:sSup>
                      <m:r>
                        <a:rPr lang="en-US" altLang="ko-KR" sz="1400" i="1"/>
                        <m:t>𝑆</m:t>
                      </m:r>
                      <m:r>
                        <a:rPr lang="en-US" altLang="ko-KR" sz="1400" i="1"/>
                        <m:t>+</m:t>
                      </m:r>
                      <m:r>
                        <a:rPr lang="en-US" altLang="ko-KR" sz="1400" i="1"/>
                        <m:t>𝑆𝐴</m:t>
                      </m:r>
                      <m:r>
                        <a:rPr lang="en-US" altLang="ko-KR" sz="1400" i="1"/>
                        <m:t>−</m:t>
                      </m:r>
                      <m:r>
                        <a:rPr lang="en-US" altLang="ko-KR" sz="1400" i="1"/>
                        <m:t>𝑆𝐵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𝑄𝐶</m:t>
                      </m:r>
                      <m:r>
                        <a:rPr lang="en-US" altLang="ko-KR" sz="1400" i="1"/>
                        <m:t> , </m:t>
                      </m:r>
                      <m:r>
                        <a:rPr lang="en-US" altLang="ko-KR" sz="1400" i="1"/>
                        <m:t>𝑆</m:t>
                      </m:r>
                      <m:d>
                        <m:dPr>
                          <m:ctrlPr>
                            <a:rPr lang="ko-KR" altLang="ko-KR" sz="1400" i="1"/>
                          </m:ctrlPr>
                        </m:dPr>
                        <m:e>
                          <m:r>
                            <a:rPr lang="en-US" altLang="ko-KR" sz="1400" i="1"/>
                            <m:t>𝑇</m:t>
                          </m:r>
                        </m:e>
                      </m:d>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𝑃𝐶</m:t>
                      </m:r>
                      <m:r>
                        <a:rPr lang="en-US" altLang="ko-KR" sz="1400" i="1"/>
                        <m:t>    </m:t>
                      </m:r>
                      <m:d>
                        <m:dPr>
                          <m:ctrlPr>
                            <a:rPr lang="ko-KR" altLang="ko-KR" sz="1400" i="1"/>
                          </m:ctrlPr>
                        </m:dPr>
                        <m:e>
                          <m:r>
                            <a:rPr lang="en-US" altLang="ko-KR" sz="1400" i="1"/>
                            <m:t>𝑇𝑎𝑏𝑙𝑒</m:t>
                          </m:r>
                          <m:r>
                            <a:rPr lang="en-US" altLang="ko-KR" sz="1400" i="1"/>
                            <m:t> 4.1−1</m:t>
                          </m:r>
                        </m:e>
                      </m:d>
                      <m:r>
                        <a:rPr lang="en-US" altLang="ko-KR" sz="1400" i="1"/>
                        <m:t> </m:t>
                      </m:r>
                    </m:oMath>
                  </m:oMathPara>
                </a14:m>
                <a:endParaRPr lang="en-US" altLang="ko-KR" sz="1400" i="1" dirty="0" smtClean="0"/>
              </a:p>
              <a:p>
                <a:endParaRPr lang="en-US" altLang="ko-KR" sz="1400" i="1" dirty="0" smtClean="0"/>
              </a:p>
              <a:p>
                <a:pPr/>
                <a:r>
                  <a:rPr lang="en-US" altLang="ko-KR" sz="1400" b="0" dirty="0" smtClean="0"/>
                  <a:t>                    </a:t>
                </a:r>
                <a14:m>
                  <m:oMath xmlns:m="http://schemas.openxmlformats.org/officeDocument/2006/math">
                    <m:r>
                      <a:rPr lang="en-US" altLang="ko-KR" sz="1400" b="0" i="1" smtClean="0">
                        <a:latin typeface="Cambria Math"/>
                      </a:rPr>
                      <m:t>−</m:t>
                    </m:r>
                    <m:acc>
                      <m:accPr>
                        <m:chr m:val="̇"/>
                        <m:ctrlPr>
                          <a:rPr lang="ko-KR" altLang="ko-KR" sz="1400" i="1"/>
                        </m:ctrlPr>
                      </m:accPr>
                      <m:e>
                        <m:r>
                          <a:rPr lang="en-US" altLang="ko-KR" sz="1400" i="1"/>
                          <m:t>𝑣</m:t>
                        </m:r>
                      </m:e>
                    </m:acc>
                    <m:r>
                      <m:rPr>
                        <m:aln/>
                      </m:rPr>
                      <a:rPr lang="en-US" altLang="ko-KR" sz="1400" i="1"/>
                      <m:t>=</m:t>
                    </m:r>
                    <m:sSup>
                      <m:sSupPr>
                        <m:ctrlPr>
                          <a:rPr lang="ko-KR" altLang="ko-KR" sz="1400" i="1"/>
                        </m:ctrlPr>
                      </m:sSupPr>
                      <m:e>
                        <m:d>
                          <m:dPr>
                            <m:ctrlPr>
                              <a:rPr lang="ko-KR" altLang="ko-KR" sz="1400" i="1"/>
                            </m:ctrlPr>
                          </m:dPr>
                          <m:e>
                            <m:r>
                              <a:rPr lang="en-US" altLang="ko-KR" sz="1400" i="1"/>
                              <m:t>𝐴</m:t>
                            </m:r>
                            <m:r>
                              <a:rPr lang="en-US" altLang="ko-KR" sz="1400" i="1"/>
                              <m:t>−</m:t>
                            </m:r>
                            <m:r>
                              <a:rPr lang="en-US" altLang="ko-KR" sz="1400" i="1"/>
                              <m:t>𝐵𝐾</m:t>
                            </m:r>
                          </m:e>
                        </m:d>
                      </m:e>
                      <m:sup>
                        <m:r>
                          <a:rPr lang="en-US" altLang="ko-KR" sz="1400" i="1"/>
                          <m:t>𝑇</m:t>
                        </m:r>
                      </m:sup>
                    </m:sSup>
                    <m:r>
                      <a:rPr lang="en-US" altLang="ko-KR" sz="1400" i="1"/>
                      <m:t> </m:t>
                    </m:r>
                    <m:r>
                      <a:rPr lang="en-US" altLang="ko-KR" sz="1400" i="1"/>
                      <m:t>𝑣</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𝑄𝑟</m:t>
                    </m:r>
                    <m:r>
                      <a:rPr lang="en-US" altLang="ko-KR" sz="1400" i="1"/>
                      <m:t> , </m:t>
                    </m:r>
                    <m:r>
                      <a:rPr lang="en-US" altLang="ko-KR" sz="1400" i="1"/>
                      <m:t>𝑣</m:t>
                    </m:r>
                    <m:d>
                      <m:dPr>
                        <m:ctrlPr>
                          <a:rPr lang="ko-KR" altLang="ko-KR" sz="1400" i="1"/>
                        </m:ctrlPr>
                      </m:dPr>
                      <m:e>
                        <m:r>
                          <a:rPr lang="en-US" altLang="ko-KR" sz="1400" i="1"/>
                          <m:t>𝑇</m:t>
                        </m:r>
                      </m:e>
                    </m:d>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𝑃</m:t>
                    </m:r>
                    <m:r>
                      <a:rPr lang="en-US" altLang="ko-KR" sz="1400" i="1"/>
                      <m:t> </m:t>
                    </m:r>
                    <m:r>
                      <a:rPr lang="en-US" altLang="ko-KR" sz="1400" i="1"/>
                      <m:t>𝑟</m:t>
                    </m:r>
                    <m:d>
                      <m:dPr>
                        <m:ctrlPr>
                          <a:rPr lang="ko-KR" altLang="ko-KR" sz="1400" i="1"/>
                        </m:ctrlPr>
                      </m:dPr>
                      <m:e>
                        <m:r>
                          <a:rPr lang="en-US" altLang="ko-KR" sz="1400" i="1"/>
                          <m:t>𝑇</m:t>
                        </m:r>
                      </m:e>
                    </m:d>
                  </m:oMath>
                </a14:m>
                <a:endParaRPr lang="en-US" altLang="ko-KR" sz="1400" dirty="0" smtClean="0"/>
              </a:p>
              <a:p>
                <a:endParaRPr lang="en-US" altLang="ko-KR" sz="1400" dirty="0" smtClean="0"/>
              </a:p>
              <a:p>
                <a:pPr/>
                <a:r>
                  <a:rPr lang="en-US" altLang="ko-KR" sz="1400" dirty="0" smtClean="0"/>
                  <a:t>                      </a:t>
                </a:r>
                <a14:m>
                  <m:oMath xmlns:m="http://schemas.openxmlformats.org/officeDocument/2006/math">
                    <m:r>
                      <m:rPr>
                        <m:sty m:val="p"/>
                      </m:rPr>
                      <a:rPr lang="en-US" altLang="ko-KR" sz="1400"/>
                      <m:t>u</m:t>
                    </m:r>
                    <m:r>
                      <a:rPr lang="en-US" altLang="ko-KR" sz="1400"/>
                      <m:t>= </m:t>
                    </m:r>
                    <m:r>
                      <a:rPr lang="en-US" altLang="ko-KR" sz="1400" i="1"/>
                      <m:t>−</m:t>
                    </m:r>
                    <m:r>
                      <m:rPr>
                        <m:sty m:val="p"/>
                      </m:rPr>
                      <a:rPr lang="en-US" altLang="ko-KR" sz="1400"/>
                      <m:t>Kx</m:t>
                    </m:r>
                    <m:r>
                      <a:rPr lang="en-US" altLang="ko-KR" sz="1400"/>
                      <m:t>+</m:t>
                    </m:r>
                    <m:sSup>
                      <m:sSupPr>
                        <m:ctrlPr>
                          <a:rPr lang="ko-KR" altLang="ko-KR" sz="1400" i="1"/>
                        </m:ctrlPr>
                      </m:sSupPr>
                      <m:e>
                        <m:r>
                          <m:rPr>
                            <m:sty m:val="p"/>
                          </m:rPr>
                          <a:rPr lang="en-US" altLang="ko-KR" sz="1400"/>
                          <m:t>R</m:t>
                        </m:r>
                      </m:e>
                      <m:sup>
                        <m:r>
                          <a:rPr lang="en-US" altLang="ko-KR" sz="1400" i="1"/>
                          <m:t>−</m:t>
                        </m:r>
                        <m:r>
                          <a:rPr lang="en-US" altLang="ko-KR" sz="1400"/>
                          <m:t>1</m:t>
                        </m:r>
                      </m:sup>
                    </m:sSup>
                    <m:sSup>
                      <m:sSupPr>
                        <m:ctrlPr>
                          <a:rPr lang="ko-KR" altLang="ko-KR" sz="1400" i="1"/>
                        </m:ctrlPr>
                      </m:sSupPr>
                      <m:e>
                        <m:r>
                          <a:rPr lang="en-US" altLang="ko-KR" sz="1400" i="1"/>
                          <m:t>𝐵</m:t>
                        </m:r>
                      </m:e>
                      <m:sup>
                        <m:r>
                          <a:rPr lang="en-US" altLang="ko-KR" sz="1400" i="1"/>
                          <m:t>𝑇</m:t>
                        </m:r>
                      </m:sup>
                    </m:sSup>
                    <m:r>
                      <a:rPr lang="en-US" altLang="ko-KR" sz="1400" i="1"/>
                      <m:t>𝑣</m:t>
                    </m:r>
                  </m:oMath>
                </a14:m>
                <a:endParaRPr lang="en-US" altLang="ko-KR" sz="1400" dirty="0" smtClean="0"/>
              </a:p>
              <a:p>
                <a:endParaRPr lang="en-US" altLang="ko-KR" sz="1400" dirty="0"/>
              </a:p>
              <a:p>
                <a:r>
                  <a:rPr lang="en-US" altLang="ko-KR" sz="1400" dirty="0" smtClean="0"/>
                  <a:t>So </a:t>
                </a:r>
                <a:r>
                  <a:rPr lang="en-US" altLang="ko-KR" sz="1400" dirty="0"/>
                  <a:t>the optimal trajectory is </a:t>
                </a:r>
                <a:endParaRPr lang="en-US" altLang="ko-KR" sz="1400" dirty="0"/>
              </a:p>
              <a:p>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a:rPr lang="en-US" altLang="ko-KR" sz="1400" i="1"/>
                        <m:t>=</m:t>
                      </m:r>
                      <m:d>
                        <m:dPr>
                          <m:ctrlPr>
                            <a:rPr lang="ko-KR" altLang="ko-KR" sz="1400" i="1"/>
                          </m:ctrlPr>
                        </m:dPr>
                        <m:e>
                          <m:r>
                            <a:rPr lang="en-US" altLang="ko-KR" sz="1400" i="1"/>
                            <m:t>𝐴</m:t>
                          </m:r>
                          <m:r>
                            <a:rPr lang="en-US" altLang="ko-KR" sz="1400" i="1"/>
                            <m:t>−</m:t>
                          </m:r>
                          <m:r>
                            <a:rPr lang="en-US" altLang="ko-KR" sz="1400" i="1"/>
                            <m:t>𝐵𝐾</m:t>
                          </m:r>
                          <m:d>
                            <m:dPr>
                              <m:ctrlPr>
                                <a:rPr lang="ko-KR" altLang="ko-KR" sz="1400" i="1"/>
                              </m:ctrlPr>
                            </m:dPr>
                            <m:e>
                              <m:r>
                                <a:rPr lang="en-US" altLang="ko-KR" sz="1400" i="1"/>
                                <m:t>𝑡</m:t>
                              </m:r>
                            </m:e>
                          </m:d>
                        </m:e>
                      </m:d>
                      <m:r>
                        <a:rPr lang="en-US" altLang="ko-KR" sz="1400" i="1"/>
                        <m:t>𝑥</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𝑣</m:t>
                      </m:r>
                      <m:r>
                        <a:rPr lang="en-US" altLang="ko-KR" sz="1400" i="1"/>
                        <m:t>                                               (4.1−14)</m:t>
                      </m:r>
                    </m:oMath>
                  </m:oMathPara>
                </a14:m>
                <a:endParaRPr lang="en-US" altLang="ko-KR" sz="1400" dirty="0" smtClean="0"/>
              </a:p>
              <a:p>
                <a:endParaRPr lang="ko-KR" altLang="ko-KR" sz="1400" dirty="0"/>
              </a:p>
              <a:p>
                <a:pPr lvl="0"/>
                <a:r>
                  <a:rPr lang="en-US" altLang="ko-KR" sz="1400" dirty="0"/>
                  <a:t>Minimum cost</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J</m:t>
                      </m:r>
                      <m:d>
                        <m:dPr>
                          <m:ctrlPr>
                            <a:rPr lang="ko-KR" altLang="ko-KR" sz="1400" i="1"/>
                          </m:ctrlPr>
                        </m:dPr>
                        <m:e>
                          <m:r>
                            <m:rPr>
                              <m:sty m:val="p"/>
                            </m:rPr>
                            <a:rPr lang="en-US" altLang="ko-KR" sz="1400"/>
                            <m:t>t</m:t>
                          </m:r>
                        </m:e>
                      </m:d>
                      <m:r>
                        <a:rPr lang="en-US" altLang="ko-KR" sz="1400" i="1"/>
                        <m:t>=</m:t>
                      </m:r>
                      <m:f>
                        <m:fPr>
                          <m:ctrlPr>
                            <a:rPr lang="ko-KR" altLang="ko-KR" sz="1400" i="1"/>
                          </m:ctrlPr>
                        </m:fPr>
                        <m:num>
                          <m:r>
                            <a:rPr lang="en-US" altLang="ko-KR" sz="1400" i="1"/>
                            <m:t>1</m:t>
                          </m:r>
                        </m:num>
                        <m:den>
                          <m:r>
                            <a:rPr lang="en-US" altLang="ko-KR" sz="1400" i="1"/>
                            <m:t>2</m:t>
                          </m:r>
                        </m:den>
                      </m:f>
                      <m:sSup>
                        <m:sSupPr>
                          <m:ctrlPr>
                            <a:rPr lang="ko-KR" altLang="ko-KR" sz="1400" i="1"/>
                          </m:ctrlPr>
                        </m:sSupPr>
                        <m:e>
                          <m:r>
                            <a:rPr lang="en-US" altLang="ko-KR" sz="1400" i="1"/>
                            <m:t>𝑥</m:t>
                          </m:r>
                        </m:e>
                        <m:sup>
                          <m:r>
                            <a:rPr lang="en-US" altLang="ko-KR" sz="1400" i="1"/>
                            <m:t>𝑇</m:t>
                          </m:r>
                        </m:sup>
                      </m:sSup>
                      <m:d>
                        <m:dPr>
                          <m:ctrlPr>
                            <a:rPr lang="ko-KR" altLang="ko-KR" sz="1400" i="1"/>
                          </m:ctrlPr>
                        </m:dPr>
                        <m:e>
                          <m:r>
                            <a:rPr lang="en-US" altLang="ko-KR" sz="1400" i="1"/>
                            <m:t>𝑇</m:t>
                          </m:r>
                        </m:e>
                      </m:d>
                      <m:r>
                        <a:rPr lang="en-US" altLang="ko-KR" sz="1400" i="1"/>
                        <m:t>𝑆</m:t>
                      </m:r>
                      <m:d>
                        <m:dPr>
                          <m:ctrlPr>
                            <a:rPr lang="ko-KR" altLang="ko-KR" sz="1400" i="1"/>
                          </m:ctrlPr>
                        </m:dPr>
                        <m:e>
                          <m:r>
                            <a:rPr lang="en-US" altLang="ko-KR" sz="1400" i="1"/>
                            <m:t>𝑡</m:t>
                          </m:r>
                        </m:e>
                      </m:d>
                      <m:r>
                        <a:rPr lang="en-US" altLang="ko-KR" sz="1400" i="1"/>
                        <m:t>−</m:t>
                      </m:r>
                      <m:sSup>
                        <m:sSupPr>
                          <m:ctrlPr>
                            <a:rPr lang="ko-KR" altLang="ko-KR" sz="1400" i="1"/>
                          </m:ctrlPr>
                        </m:sSupPr>
                        <m:e>
                          <m:r>
                            <a:rPr lang="en-US" altLang="ko-KR" sz="1400" i="1"/>
                            <m:t>𝑥</m:t>
                          </m:r>
                        </m:e>
                        <m:sup>
                          <m:r>
                            <a:rPr lang="en-US" altLang="ko-KR" sz="1400" i="1"/>
                            <m:t>𝑇</m:t>
                          </m:r>
                        </m:sup>
                      </m:sSup>
                      <m:r>
                        <a:rPr lang="en-US" altLang="ko-KR" sz="1400" i="1"/>
                        <m:t>𝜈</m:t>
                      </m:r>
                      <m:d>
                        <m:dPr>
                          <m:ctrlPr>
                            <a:rPr lang="ko-KR" altLang="ko-KR" sz="1400" i="1"/>
                          </m:ctrlPr>
                        </m:dPr>
                        <m:e>
                          <m:r>
                            <a:rPr lang="en-US" altLang="ko-KR" sz="1400" i="1"/>
                            <m:t>𝑡</m:t>
                          </m:r>
                        </m:e>
                      </m:d>
                      <m:r>
                        <a:rPr lang="en-US" altLang="ko-KR" sz="1400" i="1"/>
                        <m:t>+</m:t>
                      </m:r>
                      <m:r>
                        <a:rPr lang="en-US" altLang="ko-KR" sz="1400" i="1"/>
                        <m:t>𝑤</m:t>
                      </m:r>
                      <m:d>
                        <m:dPr>
                          <m:ctrlPr>
                            <a:rPr lang="ko-KR" altLang="ko-KR" sz="1400" i="1"/>
                          </m:ctrlPr>
                        </m:dPr>
                        <m:e>
                          <m:r>
                            <a:rPr lang="en-US" altLang="ko-KR" sz="1400" i="1"/>
                            <m:t>𝑡</m:t>
                          </m:r>
                        </m:e>
                      </m:d>
                    </m:oMath>
                  </m:oMathPara>
                </a14:m>
                <a:endParaRPr lang="ko-KR" altLang="ko-KR" sz="1400" dirty="0"/>
              </a:p>
              <a:p>
                <a:r>
                  <a:rPr lang="en-US" altLang="ko-KR" sz="1400" dirty="0"/>
                  <a:t>        where</a:t>
                </a:r>
                <a:endParaRPr lang="ko-KR" altLang="ko-KR" sz="1400" dirty="0"/>
              </a:p>
              <a:p>
                <a14:m>
                  <m:oMathPara xmlns:m="http://schemas.openxmlformats.org/officeDocument/2006/math">
                    <m:oMathParaPr>
                      <m:jc m:val="centerGroup"/>
                    </m:oMathParaPr>
                    <m:oMath xmlns:m="http://schemas.openxmlformats.org/officeDocument/2006/math">
                      <m:r>
                        <a:rPr lang="en-US" altLang="ko-KR" sz="1400" i="1"/>
                        <m:t>−</m:t>
                      </m:r>
                      <m:acc>
                        <m:accPr>
                          <m:chr m:val="̇"/>
                          <m:ctrlPr>
                            <a:rPr lang="ko-KR" altLang="ko-KR" sz="1400" i="1"/>
                          </m:ctrlPr>
                        </m:accPr>
                        <m:e>
                          <m:r>
                            <a:rPr lang="en-US" altLang="ko-KR" sz="1400" i="1"/>
                            <m:t>𝑤</m:t>
                          </m:r>
                        </m:e>
                      </m:acc>
                      <m:d>
                        <m:dPr>
                          <m:ctrlPr>
                            <a:rPr lang="ko-KR" altLang="ko-KR" sz="1400" i="1"/>
                          </m:ctrlPr>
                        </m:dPr>
                        <m:e>
                          <m:r>
                            <a:rPr lang="en-US" altLang="ko-KR" sz="1400" i="1"/>
                            <m:t>𝑡</m:t>
                          </m:r>
                        </m:e>
                      </m:d>
                      <m:r>
                        <a:rPr lang="en-US" altLang="ko-KR" sz="1400" i="1"/>
                        <m:t>=</m:t>
                      </m:r>
                      <m:f>
                        <m:fPr>
                          <m:ctrlPr>
                            <a:rPr lang="ko-KR" altLang="ko-KR" sz="1400" i="1"/>
                          </m:ctrlPr>
                        </m:fPr>
                        <m:num>
                          <m:r>
                            <a:rPr lang="en-US" altLang="ko-KR" sz="1400" i="1"/>
                            <m:t>1</m:t>
                          </m:r>
                        </m:num>
                        <m:den>
                          <m:r>
                            <a:rPr lang="en-US" altLang="ko-KR" sz="1400" i="1"/>
                            <m:t>2</m:t>
                          </m:r>
                        </m:den>
                      </m:f>
                      <m:sSup>
                        <m:sSupPr>
                          <m:ctrlPr>
                            <a:rPr lang="ko-KR" altLang="ko-KR" sz="1400" i="1"/>
                          </m:ctrlPr>
                        </m:sSupPr>
                        <m:e>
                          <m:r>
                            <a:rPr lang="en-US" altLang="ko-KR" sz="1400" i="1"/>
                            <m:t>𝑟</m:t>
                          </m:r>
                        </m:e>
                        <m:sup>
                          <m:r>
                            <a:rPr lang="en-US" altLang="ko-KR" sz="1400" i="1"/>
                            <m:t>𝑇</m:t>
                          </m:r>
                        </m:sup>
                      </m:sSup>
                      <m:r>
                        <a:rPr lang="en-US" altLang="ko-KR" sz="1400" i="1"/>
                        <m:t>𝑄𝑟</m:t>
                      </m:r>
                      <m:r>
                        <a:rPr lang="en-US" altLang="ko-KR" sz="1400" i="1"/>
                        <m:t>−</m:t>
                      </m:r>
                      <m:f>
                        <m:fPr>
                          <m:ctrlPr>
                            <a:rPr lang="ko-KR" altLang="ko-KR" sz="1400" i="1"/>
                          </m:ctrlPr>
                        </m:fPr>
                        <m:num>
                          <m:r>
                            <a:rPr lang="en-US" altLang="ko-KR" sz="1400" i="1"/>
                            <m:t>1</m:t>
                          </m:r>
                        </m:num>
                        <m:den>
                          <m:r>
                            <a:rPr lang="en-US" altLang="ko-KR" sz="1400" i="1"/>
                            <m:t>2</m:t>
                          </m:r>
                        </m:den>
                      </m:f>
                      <m:sSup>
                        <m:sSupPr>
                          <m:ctrlPr>
                            <a:rPr lang="ko-KR" altLang="ko-KR" sz="1400" i="1"/>
                          </m:ctrlPr>
                        </m:sSupPr>
                        <m:e>
                          <m:r>
                            <a:rPr lang="en-US" altLang="ko-KR" sz="1400" i="1"/>
                            <m:t>𝜈</m:t>
                          </m:r>
                        </m:e>
                        <m:sup>
                          <m:r>
                            <a:rPr lang="en-US" altLang="ko-KR" sz="1400" i="1"/>
                            <m:t>𝑇</m:t>
                          </m:r>
                        </m:sup>
                      </m:sSup>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𝜈</m:t>
                      </m:r>
                      <m:r>
                        <a:rPr lang="en-US" altLang="ko-KR" sz="1400" i="1"/>
                        <m:t> ,</m:t>
                      </m:r>
                      <m:r>
                        <a:rPr lang="en-US" altLang="ko-KR" sz="1400" b="0" i="1" smtClean="0">
                          <a:latin typeface="Cambria Math"/>
                        </a:rPr>
                        <m:t> </m:t>
                      </m:r>
                      <m:r>
                        <a:rPr lang="en-US" altLang="ko-KR" sz="1400" i="1"/>
                        <m:t> </m:t>
                      </m:r>
                      <m:r>
                        <a:rPr lang="en-US" altLang="ko-KR" sz="1400" i="1"/>
                        <m:t>𝑤</m:t>
                      </m:r>
                      <m:d>
                        <m:dPr>
                          <m:ctrlPr>
                            <a:rPr lang="ko-KR" altLang="ko-KR" sz="1400" i="1"/>
                          </m:ctrlPr>
                        </m:dPr>
                        <m:e>
                          <m:r>
                            <a:rPr lang="en-US" altLang="ko-KR" sz="1400" i="1"/>
                            <m:t>𝑇</m:t>
                          </m:r>
                        </m:e>
                      </m:d>
                      <m:r>
                        <a:rPr lang="en-US" altLang="ko-KR" sz="1400" i="1"/>
                        <m:t>=</m:t>
                      </m:r>
                      <m:f>
                        <m:fPr>
                          <m:ctrlPr>
                            <a:rPr lang="ko-KR" altLang="ko-KR" sz="1400" i="1"/>
                          </m:ctrlPr>
                        </m:fPr>
                        <m:num>
                          <m:r>
                            <a:rPr lang="en-US" altLang="ko-KR" sz="1400" i="1"/>
                            <m:t>1</m:t>
                          </m:r>
                        </m:num>
                        <m:den>
                          <m:r>
                            <a:rPr lang="en-US" altLang="ko-KR" sz="1400" i="1"/>
                            <m:t>2</m:t>
                          </m:r>
                        </m:den>
                      </m:f>
                      <m:sSup>
                        <m:sSupPr>
                          <m:ctrlPr>
                            <a:rPr lang="ko-KR" altLang="ko-KR" sz="1400" i="1"/>
                          </m:ctrlPr>
                        </m:sSupPr>
                        <m:e>
                          <m:r>
                            <a:rPr lang="en-US" altLang="ko-KR" sz="1400" i="1"/>
                            <m:t>𝑟</m:t>
                          </m:r>
                        </m:e>
                        <m:sup>
                          <m:r>
                            <a:rPr lang="en-US" altLang="ko-KR" sz="1400" i="1"/>
                            <m:t>𝑇</m:t>
                          </m:r>
                        </m:sup>
                      </m:sSup>
                      <m:r>
                        <m:rPr>
                          <m:sty m:val="p"/>
                        </m:rPr>
                        <a:rPr lang="en-US" altLang="ko-KR" sz="1400"/>
                        <m:t>Pr</m:t>
                      </m:r>
                      <m:r>
                        <a:rPr lang="en-US" altLang="ko-KR" sz="1400" i="1"/>
                        <m:t>(</m:t>
                      </m:r>
                      <m:r>
                        <a:rPr lang="en-US" altLang="ko-KR" sz="1400" i="1"/>
                        <m:t>𝑇</m:t>
                      </m:r>
                      <m:r>
                        <a:rPr lang="en-US" altLang="ko-KR" sz="1400" i="1"/>
                        <m:t>)     </m:t>
                      </m:r>
                      <m:d>
                        <m:dPr>
                          <m:ctrlPr>
                            <a:rPr lang="ko-KR" altLang="ko-KR" sz="1400" i="1"/>
                          </m:ctrlPr>
                        </m:dPr>
                        <m:e>
                          <m:r>
                            <a:rPr lang="en-US" altLang="ko-KR" sz="1400" i="1"/>
                            <m:t>4.1−15, 16</m:t>
                          </m:r>
                        </m:e>
                      </m:d>
                    </m:oMath>
                  </m:oMathPara>
                </a14:m>
                <a:endParaRPr lang="ko-KR" altLang="en-US" sz="1400" dirty="0"/>
              </a:p>
            </p:txBody>
          </p:sp>
        </mc:Choice>
        <mc:Fallback>
          <p:sp>
            <p:nvSpPr>
              <p:cNvPr id="2" name="TextBox 1"/>
              <p:cNvSpPr txBox="1">
                <a:spLocks noRot="1" noChangeAspect="1" noMove="1" noResize="1" noEditPoints="1" noAdjustHandles="1" noChangeArrowheads="1" noChangeShapeType="1" noTextEdit="1"/>
              </p:cNvSpPr>
              <p:nvPr/>
            </p:nvSpPr>
            <p:spPr>
              <a:xfrm>
                <a:off x="251520" y="1124744"/>
                <a:ext cx="7848872" cy="4456092"/>
              </a:xfrm>
              <a:prstGeom prst="rect">
                <a:avLst/>
              </a:prstGeom>
              <a:blipFill rotWithShape="1">
                <a:blip r:embed="rId2"/>
                <a:stretch>
                  <a:fillRect l="-155" t="-13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0777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4814"/>
            <a:ext cx="3744416" cy="369332"/>
          </a:xfrm>
          <a:prstGeom prst="rect">
            <a:avLst/>
          </a:prstGeom>
          <a:noFill/>
        </p:spPr>
        <p:txBody>
          <a:bodyPr wrap="square" rtlCol="0">
            <a:spAutoFit/>
          </a:bodyPr>
          <a:lstStyle/>
          <a:p>
            <a:r>
              <a:rPr lang="en-US" altLang="ko-KR" dirty="0" smtClean="0"/>
              <a:t>Optimal Control for CT systems</a:t>
            </a:r>
            <a:endParaRPr lang="ko-KR" altLang="en-US" dirty="0"/>
          </a:p>
        </p:txBody>
      </p:sp>
      <mc:AlternateContent xmlns:mc="http://schemas.openxmlformats.org/markup-compatibility/2006">
        <mc:Choice xmlns:a14="http://schemas.microsoft.com/office/drawing/2010/main" Requires="a14">
          <p:sp>
            <p:nvSpPr>
              <p:cNvPr id="3" name="직사각형 2"/>
              <p:cNvSpPr/>
              <p:nvPr/>
            </p:nvSpPr>
            <p:spPr>
              <a:xfrm>
                <a:off x="251520" y="1052736"/>
                <a:ext cx="7416824" cy="2654125"/>
              </a:xfrm>
              <a:prstGeom prst="rect">
                <a:avLst/>
              </a:prstGeom>
            </p:spPr>
            <p:txBody>
              <a:bodyPr wrap="square">
                <a:spAutoFit/>
              </a:bodyPr>
              <a:lstStyle/>
              <a:p>
                <a:pPr marL="285750" indent="-285750">
                  <a:buFont typeface="Wingdings" panose="05000000000000000000" pitchFamily="2" charset="2"/>
                  <a:buChar char="l"/>
                </a:pPr>
                <a:r>
                  <a:rPr lang="en-US" altLang="ko-KR" dirty="0" smtClean="0">
                    <a:latin typeface="Cambria Math"/>
                  </a:rPr>
                  <a:t>The Necessary conditions</a:t>
                </a:r>
              </a:p>
              <a:p>
                <a:pPr/>
                <a:endParaRPr lang="en-US" altLang="ko-KR" i="1" dirty="0">
                  <a:latin typeface="Cambria Math"/>
                </a:endParaRPr>
              </a:p>
              <a:p>
                <a:pPr/>
                <a14:m>
                  <m:oMathPara xmlns:m="http://schemas.openxmlformats.org/officeDocument/2006/math">
                    <m:oMathParaPr>
                      <m:jc m:val="centerGroup"/>
                    </m:oMathParaPr>
                    <m:oMath xmlns:m="http://schemas.openxmlformats.org/officeDocument/2006/math">
                      <m:acc>
                        <m:accPr>
                          <m:chr m:val="̇"/>
                          <m:ctrlPr>
                            <a:rPr lang="ko-KR" altLang="ko-KR" i="1">
                              <a:latin typeface="Cambria Math"/>
                            </a:rPr>
                          </m:ctrlPr>
                        </m:accPr>
                        <m:e>
                          <m:r>
                            <a:rPr lang="en-US" altLang="ko-KR" i="1">
                              <a:latin typeface="Cambria Math"/>
                            </a:rPr>
                            <m:t>𝑥</m:t>
                          </m:r>
                        </m:e>
                      </m:acc>
                      <m:r>
                        <m:rPr>
                          <m:aln/>
                        </m:rPr>
                        <a:rPr lang="en-US" altLang="ko-KR" i="1">
                          <a:latin typeface="Cambria Math"/>
                        </a:rPr>
                        <m:t>=</m:t>
                      </m:r>
                      <m:sSub>
                        <m:sSubPr>
                          <m:ctrlPr>
                            <a:rPr lang="ko-KR" altLang="ko-KR" i="1">
                              <a:latin typeface="Cambria Math"/>
                            </a:rPr>
                          </m:ctrlPr>
                        </m:sSubPr>
                        <m:e>
                          <m:r>
                            <a:rPr lang="en-US" altLang="ko-KR" i="1">
                              <a:latin typeface="Cambria Math"/>
                            </a:rPr>
                            <m:t>𝐻</m:t>
                          </m:r>
                        </m:e>
                        <m:sub>
                          <m:r>
                            <a:rPr lang="en-US" altLang="ko-KR" i="1">
                              <a:latin typeface="Cambria Math"/>
                            </a:rPr>
                            <m:t>𝜆</m:t>
                          </m:r>
                        </m:sub>
                      </m:sSub>
                      <m:r>
                        <a:rPr lang="en-US" altLang="ko-KR" i="1">
                          <a:latin typeface="Cambria Math"/>
                        </a:rPr>
                        <m:t>=</m:t>
                      </m:r>
                      <m:r>
                        <a:rPr lang="en-US" altLang="ko-KR" i="1">
                          <a:latin typeface="Cambria Math"/>
                        </a:rPr>
                        <m:t>𝐴𝑥</m:t>
                      </m:r>
                      <m:r>
                        <a:rPr lang="en-US" altLang="ko-KR" i="1">
                          <a:latin typeface="Cambria Math"/>
                        </a:rPr>
                        <m:t>+</m:t>
                      </m:r>
                      <m:r>
                        <a:rPr lang="en-US" altLang="ko-KR" i="1">
                          <a:latin typeface="Cambria Math"/>
                        </a:rPr>
                        <m:t>𝐵𝑢</m:t>
                      </m:r>
                      <m:r>
                        <a:rPr lang="en-US" altLang="ko-KR" i="1">
                          <a:latin typeface="Cambria Math"/>
                        </a:rPr>
                        <m:t>                                                </m:t>
                      </m:r>
                      <m:d>
                        <m:dPr>
                          <m:ctrlPr>
                            <a:rPr lang="ko-KR" altLang="ko-KR" i="1">
                              <a:latin typeface="Cambria Math"/>
                            </a:rPr>
                          </m:ctrlPr>
                        </m:dPr>
                        <m:e>
                          <m:r>
                            <a:rPr lang="en-US" altLang="ko-KR" i="1">
                              <a:latin typeface="Cambria Math"/>
                            </a:rPr>
                            <m:t>4.1−10</m:t>
                          </m:r>
                        </m:e>
                      </m:d>
                    </m:oMath>
                  </m:oMathPara>
                </a14:m>
                <a:endParaRPr lang="en-US" altLang="ko-KR" i="1" dirty="0" smtClean="0">
                  <a:latin typeface="Cambria Math"/>
                </a:endParaRPr>
              </a:p>
              <a:p>
                <a:pPr/>
                <a:r>
                  <a:rPr lang="en-US" altLang="ko-KR" i="1" dirty="0">
                    <a:latin typeface="Cambria Math"/>
                  </a:rPr>
                  <a:t/>
                </a:r>
                <a:br>
                  <a:rPr lang="en-US" altLang="ko-KR" i="1" dirty="0">
                    <a:latin typeface="Cambria Math"/>
                  </a:rPr>
                </a:br>
                <a14:m>
                  <m:oMathPara xmlns:m="http://schemas.openxmlformats.org/officeDocument/2006/math">
                    <m:oMathParaPr>
                      <m:jc m:val="centerGroup"/>
                    </m:oMathParaPr>
                    <m:oMath xmlns:m="http://schemas.openxmlformats.org/officeDocument/2006/math">
                      <m:r>
                        <a:rPr lang="en-US" altLang="ko-KR" i="1">
                          <a:latin typeface="Cambria Math"/>
                        </a:rPr>
                        <m:t>−</m:t>
                      </m:r>
                      <m:acc>
                        <m:accPr>
                          <m:chr m:val="̇"/>
                          <m:ctrlPr>
                            <a:rPr lang="ko-KR" altLang="ko-KR" i="1">
                              <a:latin typeface="Cambria Math"/>
                            </a:rPr>
                          </m:ctrlPr>
                        </m:accPr>
                        <m:e>
                          <m:r>
                            <a:rPr lang="en-US" altLang="ko-KR" i="1">
                              <a:latin typeface="Cambria Math"/>
                            </a:rPr>
                            <m:t>𝜆</m:t>
                          </m:r>
                        </m:e>
                      </m:acc>
                      <m:r>
                        <m:rPr>
                          <m:aln/>
                        </m:rPr>
                        <a:rPr lang="en-US" altLang="ko-KR" i="1">
                          <a:latin typeface="Cambria Math"/>
                        </a:rPr>
                        <m:t>=</m:t>
                      </m:r>
                      <m:sSub>
                        <m:sSubPr>
                          <m:ctrlPr>
                            <a:rPr lang="ko-KR" altLang="ko-KR" i="1">
                              <a:latin typeface="Cambria Math"/>
                            </a:rPr>
                          </m:ctrlPr>
                        </m:sSubPr>
                        <m:e>
                          <m:r>
                            <a:rPr lang="en-US" altLang="ko-KR" i="1">
                              <a:latin typeface="Cambria Math"/>
                            </a:rPr>
                            <m:t>𝐻</m:t>
                          </m:r>
                        </m:e>
                        <m:sub>
                          <m:r>
                            <a:rPr lang="en-US" altLang="ko-KR" i="1">
                              <a:latin typeface="Cambria Math"/>
                            </a:rPr>
                            <m:t>𝑥</m:t>
                          </m:r>
                        </m:sub>
                      </m:sSub>
                      <m:r>
                        <a:rPr lang="en-US" altLang="ko-KR" i="1">
                          <a:latin typeface="Cambria Math"/>
                        </a:rPr>
                        <m:t>=</m:t>
                      </m:r>
                      <m:f>
                        <m:fPr>
                          <m:ctrlPr>
                            <a:rPr lang="ko-KR" altLang="ko-KR" i="1">
                              <a:latin typeface="Cambria Math"/>
                            </a:rPr>
                          </m:ctrlPr>
                        </m:fPr>
                        <m:num>
                          <m:r>
                            <a:rPr lang="en-US" altLang="ko-KR" i="1">
                              <a:latin typeface="Cambria Math"/>
                            </a:rPr>
                            <m:t>𝜕</m:t>
                          </m:r>
                        </m:num>
                        <m:den>
                          <m:r>
                            <a:rPr lang="en-US" altLang="ko-KR" i="1">
                              <a:latin typeface="Cambria Math"/>
                            </a:rPr>
                            <m:t>𝜕</m:t>
                          </m:r>
                          <m:r>
                            <a:rPr lang="en-US" altLang="ko-KR" i="1">
                              <a:latin typeface="Cambria Math"/>
                            </a:rPr>
                            <m:t>𝑥</m:t>
                          </m:r>
                          <m:r>
                            <a:rPr lang="en-US" altLang="ko-KR" i="1">
                              <a:latin typeface="Cambria Math"/>
                            </a:rPr>
                            <m:t> </m:t>
                          </m:r>
                        </m:den>
                      </m:f>
                      <m:d>
                        <m:dPr>
                          <m:begChr m:val="{"/>
                          <m:endChr m:val="}"/>
                          <m:ctrlPr>
                            <a:rPr lang="ko-KR" altLang="ko-KR" i="1">
                              <a:latin typeface="Cambria Math"/>
                            </a:rPr>
                          </m:ctrlPr>
                        </m:dPr>
                        <m:e>
                          <m:sSup>
                            <m:sSupPr>
                              <m:ctrlPr>
                                <a:rPr lang="ko-KR" altLang="ko-KR" i="1">
                                  <a:latin typeface="Cambria Math"/>
                                </a:rPr>
                              </m:ctrlPr>
                            </m:sSupPr>
                            <m:e>
                              <m:f>
                                <m:fPr>
                                  <m:ctrlPr>
                                    <a:rPr lang="ko-KR" altLang="ko-KR" i="1">
                                      <a:latin typeface="Cambria Math"/>
                                    </a:rPr>
                                  </m:ctrlPr>
                                </m:fPr>
                                <m:num>
                                  <m:r>
                                    <a:rPr lang="en-US" altLang="ko-KR" i="1">
                                      <a:latin typeface="Cambria Math"/>
                                    </a:rPr>
                                    <m:t>1</m:t>
                                  </m:r>
                                </m:num>
                                <m:den>
                                  <m:r>
                                    <a:rPr lang="en-US" altLang="ko-KR" i="1">
                                      <a:latin typeface="Cambria Math"/>
                                    </a:rPr>
                                    <m:t>2</m:t>
                                  </m:r>
                                </m:den>
                              </m:f>
                              <m:d>
                                <m:dPr>
                                  <m:ctrlPr>
                                    <a:rPr lang="ko-KR" altLang="ko-KR" i="1">
                                      <a:latin typeface="Cambria Math"/>
                                    </a:rPr>
                                  </m:ctrlPr>
                                </m:dPr>
                                <m:e>
                                  <m:r>
                                    <a:rPr lang="en-US" altLang="ko-KR" i="1">
                                      <a:latin typeface="Cambria Math"/>
                                    </a:rPr>
                                    <m:t>𝐶𝑥</m:t>
                                  </m:r>
                                  <m:r>
                                    <a:rPr lang="en-US" altLang="ko-KR" i="1">
                                      <a:latin typeface="Cambria Math"/>
                                    </a:rPr>
                                    <m:t>−</m:t>
                                  </m:r>
                                  <m:r>
                                    <a:rPr lang="en-US" altLang="ko-KR" i="1">
                                      <a:latin typeface="Cambria Math"/>
                                    </a:rPr>
                                    <m:t>𝑟</m:t>
                                  </m:r>
                                </m:e>
                              </m:d>
                            </m:e>
                            <m:sup>
                              <m:r>
                                <a:rPr lang="en-US" altLang="ko-KR" i="1">
                                  <a:latin typeface="Cambria Math"/>
                                </a:rPr>
                                <m:t>𝑇</m:t>
                              </m:r>
                            </m:sup>
                          </m:sSup>
                          <m:r>
                            <a:rPr lang="en-US" altLang="ko-KR" i="1">
                              <a:latin typeface="Cambria Math"/>
                            </a:rPr>
                            <m:t>𝑄</m:t>
                          </m:r>
                          <m:d>
                            <m:dPr>
                              <m:ctrlPr>
                                <a:rPr lang="ko-KR" altLang="ko-KR" i="1">
                                  <a:latin typeface="Cambria Math"/>
                                </a:rPr>
                              </m:ctrlPr>
                            </m:dPr>
                            <m:e>
                              <m:r>
                                <a:rPr lang="en-US" altLang="ko-KR" i="1">
                                  <a:latin typeface="Cambria Math"/>
                                </a:rPr>
                                <m:t>𝐶𝑥</m:t>
                              </m:r>
                              <m:r>
                                <a:rPr lang="en-US" altLang="ko-KR" i="1">
                                  <a:latin typeface="Cambria Math"/>
                                </a:rPr>
                                <m:t>−</m:t>
                              </m:r>
                              <m:r>
                                <a:rPr lang="en-US" altLang="ko-KR" i="1">
                                  <a:latin typeface="Cambria Math"/>
                                </a:rPr>
                                <m:t>𝑟</m:t>
                              </m:r>
                            </m:e>
                          </m:d>
                          <m:r>
                            <a:rPr lang="en-US" altLang="ko-KR" i="1">
                              <a:latin typeface="Cambria Math"/>
                            </a:rPr>
                            <m:t>+</m:t>
                          </m:r>
                          <m:sSup>
                            <m:sSupPr>
                              <m:ctrlPr>
                                <a:rPr lang="ko-KR" altLang="ko-KR" i="1">
                                  <a:latin typeface="Cambria Math"/>
                                </a:rPr>
                              </m:ctrlPr>
                            </m:sSupPr>
                            <m:e>
                              <m:r>
                                <a:rPr lang="en-US" altLang="ko-KR" i="1">
                                  <a:latin typeface="Cambria Math"/>
                                </a:rPr>
                                <m:t>𝜆</m:t>
                              </m:r>
                            </m:e>
                            <m:sup>
                              <m:r>
                                <a:rPr lang="en-US" altLang="ko-KR" i="1">
                                  <a:latin typeface="Cambria Math"/>
                                </a:rPr>
                                <m:t>𝑇</m:t>
                              </m:r>
                            </m:sup>
                          </m:sSup>
                          <m:d>
                            <m:dPr>
                              <m:ctrlPr>
                                <a:rPr lang="ko-KR" altLang="ko-KR" i="1">
                                  <a:latin typeface="Cambria Math"/>
                                </a:rPr>
                              </m:ctrlPr>
                            </m:dPr>
                            <m:e>
                              <m:r>
                                <a:rPr lang="en-US" altLang="ko-KR" i="1">
                                  <a:latin typeface="Cambria Math"/>
                                </a:rPr>
                                <m:t>𝐴𝑥</m:t>
                              </m:r>
                              <m:r>
                                <a:rPr lang="en-US" altLang="ko-KR" i="1">
                                  <a:latin typeface="Cambria Math"/>
                                </a:rPr>
                                <m:t>+</m:t>
                              </m:r>
                              <m:r>
                                <a:rPr lang="en-US" altLang="ko-KR" i="1">
                                  <a:latin typeface="Cambria Math"/>
                                </a:rPr>
                                <m:t>𝐵𝑢</m:t>
                              </m:r>
                            </m:e>
                          </m:d>
                        </m:e>
                      </m:d>
                    </m:oMath>
                    <m:oMath xmlns:m="http://schemas.openxmlformats.org/officeDocument/2006/math">
                      <m:r>
                        <m:rPr>
                          <m:aln/>
                        </m:rPr>
                        <a:rPr lang="en-US" altLang="ko-KR">
                          <a:latin typeface="Cambria Math"/>
                        </a:rPr>
                        <m:t>=</m:t>
                      </m:r>
                      <m:sSup>
                        <m:sSupPr>
                          <m:ctrlPr>
                            <a:rPr lang="ko-KR" altLang="ko-KR" i="1">
                              <a:latin typeface="Cambria Math"/>
                            </a:rPr>
                          </m:ctrlPr>
                        </m:sSupPr>
                        <m:e>
                          <m:r>
                            <m:rPr>
                              <m:sty m:val="p"/>
                            </m:rPr>
                            <a:rPr lang="en-US" altLang="ko-KR">
                              <a:latin typeface="Cambria Math"/>
                            </a:rPr>
                            <m:t>A</m:t>
                          </m:r>
                        </m:e>
                        <m:sup>
                          <m:r>
                            <m:rPr>
                              <m:sty m:val="p"/>
                            </m:rPr>
                            <a:rPr lang="en-US" altLang="ko-KR">
                              <a:latin typeface="Cambria Math"/>
                            </a:rPr>
                            <m:t>T</m:t>
                          </m:r>
                        </m:sup>
                      </m:sSup>
                      <m:r>
                        <a:rPr lang="en-US" altLang="ko-KR" i="1">
                          <a:latin typeface="Cambria Math"/>
                        </a:rPr>
                        <m:t>𝜆</m:t>
                      </m:r>
                      <m:r>
                        <a:rPr lang="en-US" altLang="ko-KR" i="1">
                          <a:latin typeface="Cambria Math"/>
                        </a:rPr>
                        <m:t>+ </m:t>
                      </m:r>
                      <m:sSup>
                        <m:sSupPr>
                          <m:ctrlPr>
                            <a:rPr lang="ko-KR" altLang="ko-KR" i="1">
                              <a:latin typeface="Cambria Math"/>
                            </a:rPr>
                          </m:ctrlPr>
                        </m:sSupPr>
                        <m:e>
                          <m:r>
                            <m:rPr>
                              <m:sty m:val="p"/>
                            </m:rPr>
                            <a:rPr lang="en-US" altLang="ko-KR">
                              <a:latin typeface="Cambria Math"/>
                            </a:rPr>
                            <m:t>C</m:t>
                          </m:r>
                        </m:e>
                        <m:sup>
                          <m:r>
                            <m:rPr>
                              <m:sty m:val="p"/>
                            </m:rPr>
                            <a:rPr lang="en-US" altLang="ko-KR">
                              <a:latin typeface="Cambria Math"/>
                            </a:rPr>
                            <m:t>T</m:t>
                          </m:r>
                        </m:sup>
                      </m:sSup>
                      <m:r>
                        <a:rPr lang="en-US" altLang="ko-KR" i="1">
                          <a:latin typeface="Cambria Math"/>
                        </a:rPr>
                        <m:t>𝑄</m:t>
                      </m:r>
                      <m:d>
                        <m:dPr>
                          <m:ctrlPr>
                            <a:rPr lang="ko-KR" altLang="ko-KR" i="1">
                              <a:latin typeface="Cambria Math"/>
                            </a:rPr>
                          </m:ctrlPr>
                        </m:dPr>
                        <m:e>
                          <m:r>
                            <a:rPr lang="en-US" altLang="ko-KR" i="1">
                              <a:latin typeface="Cambria Math"/>
                            </a:rPr>
                            <m:t>𝐶𝑥</m:t>
                          </m:r>
                          <m:r>
                            <a:rPr lang="en-US" altLang="ko-KR" i="1">
                              <a:latin typeface="Cambria Math"/>
                            </a:rPr>
                            <m:t>−</m:t>
                          </m:r>
                          <m:r>
                            <a:rPr lang="en-US" altLang="ko-KR" i="1">
                              <a:latin typeface="Cambria Math"/>
                            </a:rPr>
                            <m:t>𝑟</m:t>
                          </m:r>
                        </m:e>
                      </m:d>
                      <m:r>
                        <a:rPr lang="en-US" altLang="ko-KR">
                          <a:latin typeface="Cambria Math"/>
                        </a:rPr>
                        <m:t>                                   (4.1</m:t>
                      </m:r>
                      <m:r>
                        <a:rPr lang="en-US" altLang="ko-KR" i="1">
                          <a:latin typeface="Cambria Math"/>
                        </a:rPr>
                        <m:t>−</m:t>
                      </m:r>
                      <m:r>
                        <a:rPr lang="en-US" altLang="ko-KR">
                          <a:latin typeface="Cambria Math"/>
                        </a:rPr>
                        <m:t>11)</m:t>
                      </m:r>
                    </m:oMath>
                  </m:oMathPara>
                </a14:m>
                <a:endParaRPr lang="en-US" altLang="ko-KR" dirty="0" smtClean="0">
                  <a:latin typeface="Cambria Math"/>
                </a:endParaRPr>
              </a:p>
              <a:p>
                <a:pPr/>
                <a:r>
                  <a:rPr lang="en-US" altLang="ko-KR" dirty="0">
                    <a:latin typeface="Cambria Math"/>
                  </a:rPr>
                  <a:t/>
                </a:r>
                <a:br>
                  <a:rPr lang="en-US" altLang="ko-KR" dirty="0">
                    <a:latin typeface="Cambria Math"/>
                  </a:rPr>
                </a:br>
                <a14:m>
                  <m:oMathPara xmlns:m="http://schemas.openxmlformats.org/officeDocument/2006/math">
                    <m:oMathParaPr>
                      <m:jc m:val="centerGroup"/>
                    </m:oMathParaPr>
                    <m:oMath xmlns:m="http://schemas.openxmlformats.org/officeDocument/2006/math">
                      <m:r>
                        <a:rPr lang="en-US" altLang="ko-KR">
                          <a:latin typeface="Cambria Math"/>
                        </a:rPr>
                        <m:t>0= </m:t>
                      </m:r>
                      <m:sSub>
                        <m:sSubPr>
                          <m:ctrlPr>
                            <a:rPr lang="ko-KR" altLang="ko-KR" i="1">
                              <a:latin typeface="Cambria Math"/>
                            </a:rPr>
                          </m:ctrlPr>
                        </m:sSubPr>
                        <m:e>
                          <m:r>
                            <m:rPr>
                              <m:sty m:val="p"/>
                            </m:rPr>
                            <a:rPr lang="en-US" altLang="ko-KR">
                              <a:latin typeface="Cambria Math"/>
                            </a:rPr>
                            <m:t>H</m:t>
                          </m:r>
                        </m:e>
                        <m:sub>
                          <m:r>
                            <m:rPr>
                              <m:sty m:val="p"/>
                            </m:rPr>
                            <a:rPr lang="en-US" altLang="ko-KR">
                              <a:latin typeface="Cambria Math"/>
                            </a:rPr>
                            <m:t>u</m:t>
                          </m:r>
                        </m:sub>
                      </m:sSub>
                      <m:r>
                        <a:rPr lang="en-US" altLang="ko-KR">
                          <a:latin typeface="Cambria Math"/>
                        </a:rPr>
                        <m:t>=</m:t>
                      </m:r>
                      <m:r>
                        <m:rPr>
                          <m:sty m:val="p"/>
                        </m:rPr>
                        <a:rPr lang="en-US" altLang="ko-KR">
                          <a:latin typeface="Cambria Math"/>
                        </a:rPr>
                        <m:t>Ru</m:t>
                      </m:r>
                      <m:r>
                        <a:rPr lang="en-US" altLang="ko-KR" i="1">
                          <a:latin typeface="Cambria Math"/>
                        </a:rPr>
                        <m:t>−</m:t>
                      </m:r>
                      <m:sSup>
                        <m:sSupPr>
                          <m:ctrlPr>
                            <a:rPr lang="ko-KR" altLang="ko-KR" i="1">
                              <a:latin typeface="Cambria Math"/>
                            </a:rPr>
                          </m:ctrlPr>
                        </m:sSupPr>
                        <m:e>
                          <m:r>
                            <a:rPr lang="en-US" altLang="ko-KR" i="1">
                              <a:latin typeface="Cambria Math"/>
                            </a:rPr>
                            <m:t>𝐵</m:t>
                          </m:r>
                        </m:e>
                        <m:sup>
                          <m:r>
                            <a:rPr lang="en-US" altLang="ko-KR" i="1">
                              <a:latin typeface="Cambria Math"/>
                            </a:rPr>
                            <m:t>𝑇</m:t>
                          </m:r>
                        </m:sup>
                      </m:sSup>
                      <m:r>
                        <a:rPr lang="en-US" altLang="ko-KR" i="1">
                          <a:latin typeface="Cambria Math"/>
                        </a:rPr>
                        <m:t>𝜆</m:t>
                      </m:r>
                      <m:r>
                        <a:rPr lang="en-US" altLang="ko-KR" i="1">
                          <a:latin typeface="Cambria Math"/>
                        </a:rPr>
                        <m:t>                                           (4.1−12)</m:t>
                      </m:r>
                    </m:oMath>
                  </m:oMathPara>
                </a14:m>
                <a:endParaRPr lang="en-US" altLang="ko-KR" dirty="0"/>
              </a:p>
            </p:txBody>
          </p:sp>
        </mc:Choice>
        <mc:Fallback>
          <p:sp>
            <p:nvSpPr>
              <p:cNvPr id="3" name="직사각형 2"/>
              <p:cNvSpPr>
                <a:spLocks noRot="1" noChangeAspect="1" noMove="1" noResize="1" noEditPoints="1" noAdjustHandles="1" noChangeArrowheads="1" noChangeShapeType="1" noTextEdit="1"/>
              </p:cNvSpPr>
              <p:nvPr/>
            </p:nvSpPr>
            <p:spPr>
              <a:xfrm>
                <a:off x="251520" y="1052736"/>
                <a:ext cx="7416824" cy="2654125"/>
              </a:xfrm>
              <a:prstGeom prst="rect">
                <a:avLst/>
              </a:prstGeom>
              <a:blipFill rotWithShape="1">
                <a:blip r:embed="rId2"/>
                <a:stretch>
                  <a:fillRect l="-493" t="-1379" b="-137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63462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4814"/>
            <a:ext cx="3744416" cy="369332"/>
          </a:xfrm>
          <a:prstGeom prst="rect">
            <a:avLst/>
          </a:prstGeom>
          <a:noFill/>
        </p:spPr>
        <p:txBody>
          <a:bodyPr wrap="square" rtlCol="0">
            <a:spAutoFit/>
          </a:bodyPr>
          <a:lstStyle/>
          <a:p>
            <a:r>
              <a:rPr lang="en-US" altLang="ko-KR" dirty="0" smtClean="0"/>
              <a:t>Optimal Control for CT systems</a:t>
            </a:r>
            <a:endParaRPr lang="ko-KR" altLang="en-US" dirty="0"/>
          </a:p>
        </p:txBody>
      </p:sp>
      <mc:AlternateContent xmlns:mc="http://schemas.openxmlformats.org/markup-compatibility/2006">
        <mc:Choice xmlns:a14="http://schemas.microsoft.com/office/drawing/2010/main" Requires="a14">
          <p:sp>
            <p:nvSpPr>
              <p:cNvPr id="4" name="직사각형 3"/>
              <p:cNvSpPr/>
              <p:nvPr/>
            </p:nvSpPr>
            <p:spPr>
              <a:xfrm>
                <a:off x="251520" y="908720"/>
                <a:ext cx="7704856" cy="5931175"/>
              </a:xfrm>
              <a:prstGeom prst="rect">
                <a:avLst/>
              </a:prstGeom>
            </p:spPr>
            <p:txBody>
              <a:bodyPr wrap="square">
                <a:spAutoFit/>
              </a:bodyPr>
              <a:lstStyle/>
              <a:p>
                <a:pPr marL="285750" lvl="0" indent="-285750">
                  <a:buFont typeface="Wingdings" panose="05000000000000000000" pitchFamily="2" charset="2"/>
                  <a:buChar char="l"/>
                </a:pPr>
                <a:r>
                  <a:rPr lang="en-US" altLang="ko-KR" sz="1400" dirty="0"/>
                  <a:t>Derive the optimal controller law using </a:t>
                </a:r>
                <a:r>
                  <a:rPr lang="en-US" altLang="ko-KR" sz="1400" b="1" dirty="0"/>
                  <a:t>sweep </a:t>
                </a:r>
                <a:r>
                  <a:rPr lang="en-US" altLang="ko-KR" sz="1400" b="1" dirty="0" smtClean="0"/>
                  <a:t>method</a:t>
                </a:r>
              </a:p>
              <a:p>
                <a:pPr lvl="0"/>
                <a:endParaRPr lang="ko-KR" altLang="ko-KR" sz="1400" dirty="0"/>
              </a:p>
              <a:p>
                <a14:m>
                  <m:oMathPara xmlns:m="http://schemas.openxmlformats.org/officeDocument/2006/math">
                    <m:oMathParaPr>
                      <m:jc m:val="centerGroup"/>
                    </m:oMathParaPr>
                    <m:oMath xmlns:m="http://schemas.openxmlformats.org/officeDocument/2006/math">
                      <m:r>
                        <a:rPr lang="en-US" altLang="ko-KR" sz="1400" i="1"/>
                        <m:t>−</m:t>
                      </m:r>
                      <m:acc>
                        <m:accPr>
                          <m:chr m:val="̇"/>
                          <m:ctrlPr>
                            <a:rPr lang="ko-KR" altLang="ko-KR" sz="1400" i="1"/>
                          </m:ctrlPr>
                        </m:accPr>
                        <m:e>
                          <m:r>
                            <a:rPr lang="en-US" altLang="ko-KR" sz="1400" i="1"/>
                            <m:t>𝜆</m:t>
                          </m:r>
                        </m:e>
                      </m:acc>
                      <m:r>
                        <a:rPr lang="en-US" altLang="ko-KR" sz="1400" i="1"/>
                        <m:t>=</m:t>
                      </m:r>
                      <m:sSup>
                        <m:sSupPr>
                          <m:ctrlPr>
                            <a:rPr lang="ko-KR" altLang="ko-KR" sz="1400" i="1"/>
                          </m:ctrlPr>
                        </m:sSupPr>
                        <m:e>
                          <m:r>
                            <a:rPr lang="en-US" altLang="ko-KR" sz="1400" i="1"/>
                            <m:t>𝐴</m:t>
                          </m:r>
                        </m:e>
                        <m:sup>
                          <m:r>
                            <a:rPr lang="en-US" altLang="ko-KR" sz="1400" i="1"/>
                            <m:t>𝑇</m:t>
                          </m:r>
                        </m:sup>
                      </m:sSup>
                      <m:r>
                        <a:rPr lang="en-US" altLang="ko-KR" sz="1400" i="1"/>
                        <m:t>𝜆</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𝑄𝐶𝑥</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𝑄𝑟</m:t>
                      </m:r>
                    </m:oMath>
                  </m:oMathPara>
                </a14:m>
                <a:endParaRPr lang="en-US" altLang="ko-KR" sz="1400" dirty="0" smtClean="0"/>
              </a:p>
              <a:p>
                <a:endParaRPr lang="ko-KR" altLang="ko-KR" sz="1400" dirty="0"/>
              </a:p>
              <a:p>
                <a:r>
                  <a:rPr lang="en-US" altLang="ko-KR" sz="1400" dirty="0"/>
                  <a:t>And the boundary condition at the final time </a:t>
                </a:r>
                <a14:m>
                  <m:oMath xmlns:m="http://schemas.openxmlformats.org/officeDocument/2006/math">
                    <m:r>
                      <m:rPr>
                        <m:sty m:val="p"/>
                      </m:rPr>
                      <a:rPr lang="en-US" altLang="ko-KR" sz="1400"/>
                      <m:t>t</m:t>
                    </m:r>
                    <m:r>
                      <a:rPr lang="en-US" altLang="ko-KR" sz="1400"/>
                      <m:t>=</m:t>
                    </m:r>
                    <m:r>
                      <m:rPr>
                        <m:sty m:val="p"/>
                      </m:rPr>
                      <a:rPr lang="en-US" altLang="ko-KR" sz="1400"/>
                      <m:t>T</m:t>
                    </m:r>
                  </m:oMath>
                </a14:m>
                <a:endParaRPr lang="ko-KR" altLang="ko-KR" sz="1400" dirty="0"/>
              </a:p>
              <a:p>
                <a14:m>
                  <m:oMathPara xmlns:m="http://schemas.openxmlformats.org/officeDocument/2006/math">
                    <m:oMathParaPr>
                      <m:jc m:val="centerGroup"/>
                    </m:oMathParaPr>
                    <m:oMath xmlns:m="http://schemas.openxmlformats.org/officeDocument/2006/math">
                      <m:r>
                        <a:rPr lang="en-US" altLang="ko-KR" sz="1400" i="1"/>
                        <m:t>𝜆</m:t>
                      </m:r>
                      <m:r>
                        <a:rPr lang="en-US" altLang="ko-KR" sz="1400" i="1"/>
                        <m:t>=</m:t>
                      </m:r>
                      <m:sSup>
                        <m:sSupPr>
                          <m:ctrlPr>
                            <a:rPr lang="ko-KR" altLang="ko-KR" sz="1400" i="1"/>
                          </m:ctrlPr>
                        </m:sSupPr>
                        <m:e>
                          <m:r>
                            <m:rPr>
                              <m:sty m:val="p"/>
                            </m:rPr>
                            <a:rPr lang="en-US" altLang="ko-KR" sz="1400"/>
                            <m:t>C</m:t>
                          </m:r>
                        </m:e>
                        <m:sup>
                          <m:r>
                            <m:rPr>
                              <m:sty m:val="p"/>
                            </m:rPr>
                            <a:rPr lang="en-US" altLang="ko-KR" sz="1400"/>
                            <m:t>T</m:t>
                          </m:r>
                        </m:sup>
                      </m:sSup>
                      <m:r>
                        <a:rPr lang="en-US" altLang="ko-KR" sz="1400" i="1"/>
                        <m:t>𝑃𝐶𝑥</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𝑃</m:t>
                      </m:r>
                      <m:r>
                        <a:rPr lang="en-US" altLang="ko-KR" sz="1400" i="1"/>
                        <m:t> </m:t>
                      </m:r>
                      <m:r>
                        <a:rPr lang="en-US" altLang="ko-KR" sz="1400" i="1"/>
                        <m:t>𝑟</m:t>
                      </m:r>
                    </m:oMath>
                  </m:oMathPara>
                </a14:m>
                <a:endParaRPr lang="ko-KR" altLang="ko-KR" sz="1400" dirty="0"/>
              </a:p>
              <a:p>
                <a:r>
                  <a:rPr lang="en-US" altLang="ko-KR" sz="1400" dirty="0"/>
                  <a:t>Now we may assume </a:t>
                </a:r>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λ</m:t>
                      </m:r>
                      <m:r>
                        <a:rPr lang="en-US" altLang="ko-KR" sz="1400"/>
                        <m:t>=</m:t>
                      </m:r>
                      <m:r>
                        <m:rPr>
                          <m:sty m:val="p"/>
                        </m:rPr>
                        <a:rPr lang="en-US" altLang="ko-KR" sz="1400"/>
                        <m:t>Sx</m:t>
                      </m:r>
                      <m:r>
                        <a:rPr lang="en-US" altLang="ko-KR" sz="1400" i="1"/>
                        <m:t>−</m:t>
                      </m:r>
                      <m:r>
                        <m:rPr>
                          <m:sty m:val="p"/>
                        </m:rPr>
                        <a:rPr lang="en-US" altLang="ko-KR" sz="1400"/>
                        <m:t>ν</m:t>
                      </m:r>
                      <m:r>
                        <a:rPr lang="en-US" altLang="ko-KR" sz="1400"/>
                        <m:t>                        (</m:t>
                      </m:r>
                      <m:r>
                        <m:rPr>
                          <m:sty m:val="p"/>
                        </m:rPr>
                        <a:rPr lang="en-US" altLang="ko-KR" sz="1400"/>
                        <m:t>a</m:t>
                      </m:r>
                      <m:r>
                        <a:rPr lang="en-US" altLang="ko-KR" sz="1400"/>
                        <m:t>)</m:t>
                      </m:r>
                    </m:oMath>
                  </m:oMathPara>
                </a14:m>
                <a:endParaRPr lang="en-US" altLang="ko-KR" sz="1400" dirty="0" smtClean="0"/>
              </a:p>
              <a:p>
                <a:endParaRPr lang="ko-KR" altLang="ko-KR" sz="1400" dirty="0"/>
              </a:p>
              <a:p>
                <a:r>
                  <a:rPr lang="en-US" altLang="ko-KR" sz="1400" dirty="0"/>
                  <a:t>Then from the stationary condition (4.1-12) and the state equation (4.1-10</a:t>
                </a:r>
                <a:r>
                  <a:rPr lang="en-US" altLang="ko-KR" sz="1400" dirty="0" smtClean="0"/>
                  <a:t>)</a:t>
                </a:r>
              </a:p>
              <a:p>
                <a:endParaRPr lang="ko-KR" altLang="ko-KR" sz="1400" dirty="0"/>
              </a:p>
              <a:p>
                <a:pPr/>
                <a:r>
                  <a:rPr lang="en-US" altLang="ko-KR" sz="1400" dirty="0" smtClean="0"/>
                  <a:t>                          </a:t>
                </a:r>
                <a14:m>
                  <m:oMath xmlns:m="http://schemas.openxmlformats.org/officeDocument/2006/math">
                    <m:r>
                      <m:rPr>
                        <m:sty m:val="p"/>
                      </m:rPr>
                      <a:rPr lang="en-US" altLang="ko-KR" sz="1400"/>
                      <m:t>u</m:t>
                    </m:r>
                    <m:r>
                      <a:rPr lang="en-US" altLang="ko-KR" sz="1400"/>
                      <m:t>=</m:t>
                    </m:r>
                    <m:r>
                      <a:rPr lang="en-US" altLang="ko-KR" sz="1400" i="1"/>
                      <m:t>−</m:t>
                    </m:r>
                    <m:sSup>
                      <m:sSupPr>
                        <m:ctrlPr>
                          <a:rPr lang="ko-KR" altLang="ko-KR" sz="1400" i="1"/>
                        </m:ctrlPr>
                      </m:sSupPr>
                      <m:e>
                        <m:r>
                          <m:rPr>
                            <m:sty m:val="p"/>
                          </m:rPr>
                          <a:rPr lang="en-US" altLang="ko-KR" sz="1400"/>
                          <m:t>R</m:t>
                        </m:r>
                      </m:e>
                      <m:sup>
                        <m:r>
                          <a:rPr lang="en-US" altLang="ko-KR" sz="1400" i="1"/>
                          <m:t>−</m:t>
                        </m:r>
                        <m:r>
                          <a:rPr lang="en-US" altLang="ko-KR" sz="1400"/>
                          <m:t>1</m:t>
                        </m:r>
                      </m:sup>
                    </m:sSup>
                    <m:sSup>
                      <m:sSupPr>
                        <m:ctrlPr>
                          <a:rPr lang="ko-KR" altLang="ko-KR" sz="1400" i="1"/>
                        </m:ctrlPr>
                      </m:sSupPr>
                      <m:e>
                        <m:r>
                          <a:rPr lang="en-US" altLang="ko-KR" sz="1400" i="1"/>
                          <m:t>𝐵</m:t>
                        </m:r>
                      </m:e>
                      <m:sup>
                        <m:r>
                          <a:rPr lang="en-US" altLang="ko-KR" sz="1400" i="1"/>
                          <m:t>𝑇</m:t>
                        </m:r>
                      </m:sup>
                    </m:sSup>
                    <m:d>
                      <m:dPr>
                        <m:ctrlPr>
                          <a:rPr lang="ko-KR" altLang="ko-KR" sz="1400" i="1"/>
                        </m:ctrlPr>
                      </m:dPr>
                      <m:e>
                        <m:r>
                          <a:rPr lang="en-US" altLang="ko-KR" sz="1400" i="1"/>
                          <m:t>𝑆𝑥</m:t>
                        </m:r>
                        <m:r>
                          <a:rPr lang="en-US" altLang="ko-KR" sz="1400" i="1"/>
                          <m:t>−</m:t>
                        </m:r>
                        <m:r>
                          <a:rPr lang="en-US" altLang="ko-KR" sz="1400" i="1"/>
                          <m:t>𝜈</m:t>
                        </m:r>
                      </m:e>
                    </m:d>
                  </m:oMath>
                </a14:m>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a:rPr lang="en-US" altLang="ko-KR" sz="1400" i="1"/>
                        <m:t>=</m:t>
                      </m:r>
                      <m:r>
                        <a:rPr lang="en-US" altLang="ko-KR" sz="1400" i="1"/>
                        <m:t>𝐴𝑥</m:t>
                      </m:r>
                      <m:r>
                        <a:rPr lang="en-US" altLang="ko-KR" sz="1400" i="1"/>
                        <m:t>−</m:t>
                      </m:r>
                      <m:r>
                        <a:rPr lang="en-US" altLang="ko-KR" sz="1400" i="1"/>
                        <m:t>𝐵</m:t>
                      </m:r>
                      <m:sSup>
                        <m:sSupPr>
                          <m:ctrlPr>
                            <a:rPr lang="ko-KR" altLang="ko-KR" sz="1400" i="1"/>
                          </m:ctrlPr>
                        </m:sSupPr>
                        <m:e>
                          <m:r>
                            <m:rPr>
                              <m:sty m:val="p"/>
                            </m:rPr>
                            <a:rPr lang="en-US" altLang="ko-KR" sz="1400"/>
                            <m:t>R</m:t>
                          </m:r>
                        </m:e>
                        <m:sup>
                          <m:r>
                            <a:rPr lang="en-US" altLang="ko-KR" sz="1400" i="1"/>
                            <m:t>−</m:t>
                          </m:r>
                          <m:r>
                            <a:rPr lang="en-US" altLang="ko-KR" sz="1400"/>
                            <m:t>1</m:t>
                          </m:r>
                        </m:sup>
                      </m:sSup>
                      <m:sSup>
                        <m:sSupPr>
                          <m:ctrlPr>
                            <a:rPr lang="ko-KR" altLang="ko-KR" sz="1400" i="1"/>
                          </m:ctrlPr>
                        </m:sSupPr>
                        <m:e>
                          <m:r>
                            <a:rPr lang="en-US" altLang="ko-KR" sz="1400" i="1"/>
                            <m:t>𝐵</m:t>
                          </m:r>
                        </m:e>
                        <m:sup>
                          <m:r>
                            <a:rPr lang="en-US" altLang="ko-KR" sz="1400" i="1"/>
                            <m:t>𝑇</m:t>
                          </m:r>
                        </m:sup>
                      </m:sSup>
                      <m:d>
                        <m:dPr>
                          <m:ctrlPr>
                            <a:rPr lang="ko-KR" altLang="ko-KR" sz="1400" i="1"/>
                          </m:ctrlPr>
                        </m:dPr>
                        <m:e>
                          <m:r>
                            <a:rPr lang="en-US" altLang="ko-KR" sz="1400" i="1"/>
                            <m:t>𝑆𝑥</m:t>
                          </m:r>
                          <m:r>
                            <a:rPr lang="en-US" altLang="ko-KR" sz="1400" i="1"/>
                            <m:t>−</m:t>
                          </m:r>
                          <m:r>
                            <a:rPr lang="en-US" altLang="ko-KR" sz="1400" i="1"/>
                            <m:t>𝜈</m:t>
                          </m:r>
                        </m:e>
                      </m:d>
                      <m:r>
                        <a:rPr lang="en-US" altLang="ko-KR" sz="1400" i="1"/>
                        <m:t>=</m:t>
                      </m:r>
                      <m:d>
                        <m:dPr>
                          <m:ctrlPr>
                            <a:rPr lang="ko-KR" altLang="ko-KR" sz="1400" i="1"/>
                          </m:ctrlPr>
                        </m:dPr>
                        <m:e>
                          <m:r>
                            <a:rPr lang="en-US" altLang="ko-KR" sz="1400" i="1"/>
                            <m:t>𝐴</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e>
                      </m:d>
                      <m:r>
                        <a:rPr lang="en-US" altLang="ko-KR" sz="1400" i="1"/>
                        <m:t>𝑥</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𝜈</m:t>
                      </m:r>
                    </m:oMath>
                  </m:oMathPara>
                </a14:m>
                <a:endParaRPr lang="en-US" altLang="ko-KR" sz="1400" dirty="0" smtClean="0"/>
              </a:p>
              <a:p>
                <a:endParaRPr lang="ko-KR" altLang="ko-KR" sz="1400" dirty="0"/>
              </a:p>
              <a:p>
                <a:r>
                  <a:rPr lang="en-US" altLang="ko-KR" sz="1400" dirty="0"/>
                  <a:t>Now from the assumption (a), differentiate at both sides</a:t>
                </a:r>
                <a:endParaRPr lang="ko-KR" altLang="ko-KR" sz="1400" dirty="0"/>
              </a:p>
              <a:p>
                <a14:m>
                  <m:oMathPara xmlns:m="http://schemas.openxmlformats.org/officeDocument/2006/math">
                    <m:oMathParaPr>
                      <m:jc m:val="centerGroup"/>
                    </m:oMathParaPr>
                    <m:oMath xmlns:m="http://schemas.openxmlformats.org/officeDocument/2006/math">
                      <m:r>
                        <a:rPr lang="en-US" altLang="ko-KR" sz="1400" i="1"/>
                        <m:t>−</m:t>
                      </m:r>
                      <m:acc>
                        <m:accPr>
                          <m:chr m:val="̇"/>
                          <m:ctrlPr>
                            <a:rPr lang="ko-KR" altLang="ko-KR" sz="1400" i="1"/>
                          </m:ctrlPr>
                        </m:accPr>
                        <m:e>
                          <m:r>
                            <a:rPr lang="en-US" altLang="ko-KR" sz="1400" i="1"/>
                            <m:t>𝜆</m:t>
                          </m:r>
                        </m:e>
                      </m:acc>
                      <m:r>
                        <a:rPr lang="en-US" altLang="ko-KR" sz="1400"/>
                        <m:t>=</m:t>
                      </m:r>
                      <m:r>
                        <a:rPr lang="en-US" altLang="ko-KR" sz="1400" i="1"/>
                        <m:t>−</m:t>
                      </m:r>
                      <m:acc>
                        <m:accPr>
                          <m:chr m:val="̇"/>
                          <m:ctrlPr>
                            <a:rPr lang="ko-KR" altLang="ko-KR" sz="1400" i="1"/>
                          </m:ctrlPr>
                        </m:accPr>
                        <m:e>
                          <m:r>
                            <a:rPr lang="en-US" altLang="ko-KR" sz="1400" i="1"/>
                            <m:t>(</m:t>
                          </m:r>
                          <m:r>
                            <a:rPr lang="en-US" altLang="ko-KR" sz="1400" i="1"/>
                            <m:t>𝑆𝑥</m:t>
                          </m:r>
                          <m:r>
                            <a:rPr lang="en-US" altLang="ko-KR" sz="1400" i="1"/>
                            <m:t> </m:t>
                          </m:r>
                        </m:e>
                      </m:acc>
                      <m:r>
                        <a:rPr lang="en-US" altLang="ko-KR" sz="1400" i="1"/>
                        <m:t>+</m:t>
                      </m:r>
                      <m:r>
                        <a:rPr lang="en-US" altLang="ko-KR" sz="1400" i="1"/>
                        <m:t>𝑆</m:t>
                      </m:r>
                      <m:acc>
                        <m:accPr>
                          <m:chr m:val="̇"/>
                          <m:ctrlPr>
                            <a:rPr lang="ko-KR" altLang="ko-KR" sz="1400" i="1"/>
                          </m:ctrlPr>
                        </m:accPr>
                        <m:e>
                          <m:r>
                            <a:rPr lang="en-US" altLang="ko-KR" sz="1400" i="1"/>
                            <m:t>𝑥</m:t>
                          </m:r>
                        </m:e>
                      </m:acc>
                      <m:r>
                        <a:rPr lang="en-US" altLang="ko-KR" sz="1400" i="1"/>
                        <m:t>)+</m:t>
                      </m:r>
                      <m:acc>
                        <m:accPr>
                          <m:chr m:val="̇"/>
                          <m:ctrlPr>
                            <a:rPr lang="ko-KR" altLang="ko-KR" sz="1400" i="1"/>
                          </m:ctrlPr>
                        </m:accPr>
                        <m:e>
                          <m:r>
                            <a:rPr lang="en-US" altLang="ko-KR" sz="1400" i="1"/>
                            <m:t>𝜈</m:t>
                          </m:r>
                        </m:e>
                      </m:acc>
                      <m:r>
                        <a:rPr lang="en-US" altLang="ko-KR" sz="1400" i="1"/>
                        <m:t>=</m:t>
                      </m:r>
                      <m:sSup>
                        <m:sSupPr>
                          <m:ctrlPr>
                            <a:rPr lang="ko-KR" altLang="ko-KR" sz="1400" i="1"/>
                          </m:ctrlPr>
                        </m:sSupPr>
                        <m:e>
                          <m:r>
                            <a:rPr lang="en-US" altLang="ko-KR" sz="1400" i="1"/>
                            <m:t>𝐴</m:t>
                          </m:r>
                        </m:e>
                        <m:sup>
                          <m:r>
                            <a:rPr lang="en-US" altLang="ko-KR" sz="1400" i="1"/>
                            <m:t>𝑇</m:t>
                          </m:r>
                        </m:sup>
                      </m:sSup>
                      <m:d>
                        <m:dPr>
                          <m:ctrlPr>
                            <a:rPr lang="ko-KR" altLang="ko-KR" sz="1400" i="1"/>
                          </m:ctrlPr>
                        </m:dPr>
                        <m:e>
                          <m:r>
                            <a:rPr lang="en-US" altLang="ko-KR" sz="1400" i="1"/>
                            <m:t>𝑆𝑥</m:t>
                          </m:r>
                          <m:r>
                            <a:rPr lang="en-US" altLang="ko-KR" sz="1400" i="1"/>
                            <m:t>−</m:t>
                          </m:r>
                          <m:r>
                            <a:rPr lang="en-US" altLang="ko-KR" sz="1400" i="1"/>
                            <m:t>𝜈</m:t>
                          </m:r>
                        </m:e>
                      </m:d>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𝑄𝐶𝑥</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𝑄𝑟</m:t>
                      </m:r>
                    </m:oMath>
                  </m:oMathPara>
                </a14:m>
                <a:endParaRPr lang="en-US" altLang="ko-KR" sz="1400" dirty="0" smtClean="0"/>
              </a:p>
              <a:p>
                <a:endParaRPr lang="ko-KR" altLang="ko-KR" sz="1400" dirty="0"/>
              </a:p>
              <a:p>
                <a:r>
                  <a:rPr lang="en-US" altLang="ko-KR" sz="1400" dirty="0"/>
                  <a:t>Rearrange it</a:t>
                </a:r>
                <a:endParaRPr lang="ko-KR" altLang="ko-KR" sz="1400" dirty="0"/>
              </a:p>
              <a:p>
                <a14:m>
                  <m:oMathPara xmlns:m="http://schemas.openxmlformats.org/officeDocument/2006/math">
                    <m:oMathParaPr>
                      <m:jc m:val="centerGroup"/>
                    </m:oMathParaPr>
                    <m:oMath xmlns:m="http://schemas.openxmlformats.org/officeDocument/2006/math">
                      <m:r>
                        <a:rPr lang="en-US" altLang="ko-KR" sz="1400" i="1"/>
                        <m:t>−</m:t>
                      </m:r>
                      <m:r>
                        <a:rPr lang="en-US" altLang="ko-KR" sz="1400"/>
                        <m:t>(</m:t>
                      </m:r>
                      <m:acc>
                        <m:accPr>
                          <m:chr m:val="̇"/>
                          <m:ctrlPr>
                            <a:rPr lang="ko-KR" altLang="ko-KR" sz="1400" i="1"/>
                          </m:ctrlPr>
                        </m:accPr>
                        <m:e>
                          <m:r>
                            <a:rPr lang="en-US" altLang="ko-KR" sz="1400" i="1"/>
                            <m:t>𝑆</m:t>
                          </m:r>
                        </m:e>
                      </m:acc>
                      <m:r>
                        <a:rPr lang="en-US" altLang="ko-KR" sz="1400" i="1"/>
                        <m:t>𝑥</m:t>
                      </m:r>
                      <m:r>
                        <a:rPr lang="en-US" altLang="ko-KR" sz="1400" i="1"/>
                        <m:t>+</m:t>
                      </m:r>
                      <m:r>
                        <a:rPr lang="en-US" altLang="ko-KR" sz="1400" i="1"/>
                        <m:t>𝑆</m:t>
                      </m:r>
                      <m:d>
                        <m:dPr>
                          <m:ctrlPr>
                            <a:rPr lang="ko-KR" altLang="ko-KR" sz="1400" i="1"/>
                          </m:ctrlPr>
                        </m:dPr>
                        <m:e>
                          <m:r>
                            <a:rPr lang="en-US" altLang="ko-KR" sz="1400" i="1"/>
                            <m:t>𝐴𝑥</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𝑆𝑥</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𝜈</m:t>
                          </m:r>
                        </m:e>
                      </m:d>
                      <m:r>
                        <a:rPr lang="en-US" altLang="ko-KR" sz="1400" i="1"/>
                        <m:t>−</m:t>
                      </m:r>
                      <m:acc>
                        <m:accPr>
                          <m:chr m:val="̇"/>
                          <m:ctrlPr>
                            <a:rPr lang="ko-KR" altLang="ko-KR" sz="1400" i="1"/>
                          </m:ctrlPr>
                        </m:accPr>
                        <m:e>
                          <m:r>
                            <a:rPr lang="en-US" altLang="ko-KR" sz="1400" i="1"/>
                            <m:t>𝜈</m:t>
                          </m:r>
                        </m:e>
                      </m:acc>
                      <m:r>
                        <a:rPr lang="en-US" altLang="ko-KR" sz="1400" i="1"/>
                        <m:t>)=</m:t>
                      </m:r>
                      <m:sSup>
                        <m:sSupPr>
                          <m:ctrlPr>
                            <a:rPr lang="ko-KR" altLang="ko-KR" sz="1400" i="1"/>
                          </m:ctrlPr>
                        </m:sSupPr>
                        <m:e>
                          <m:r>
                            <a:rPr lang="en-US" altLang="ko-KR" sz="1400" i="1"/>
                            <m:t>𝐴</m:t>
                          </m:r>
                        </m:e>
                        <m:sup>
                          <m:r>
                            <a:rPr lang="en-US" altLang="ko-KR" sz="1400" i="1"/>
                            <m:t>𝑇</m:t>
                          </m:r>
                        </m:sup>
                      </m:sSup>
                      <m:d>
                        <m:dPr>
                          <m:ctrlPr>
                            <a:rPr lang="ko-KR" altLang="ko-KR" sz="1400" i="1"/>
                          </m:ctrlPr>
                        </m:dPr>
                        <m:e>
                          <m:r>
                            <a:rPr lang="en-US" altLang="ko-KR" sz="1400" i="1"/>
                            <m:t>𝑆𝑥</m:t>
                          </m:r>
                          <m:r>
                            <a:rPr lang="en-US" altLang="ko-KR" sz="1400" i="1"/>
                            <m:t>−</m:t>
                          </m:r>
                          <m:r>
                            <a:rPr lang="en-US" altLang="ko-KR" sz="1400" i="1"/>
                            <m:t>𝜈</m:t>
                          </m:r>
                        </m:e>
                      </m:d>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𝑄𝐶𝑥</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𝑄𝑟</m:t>
                      </m:r>
                    </m:oMath>
                  </m:oMathPara>
                </a14:m>
                <a:endParaRPr lang="en-US" altLang="ko-KR" sz="1400" dirty="0" smtClean="0"/>
              </a:p>
              <a:p>
                <a:endParaRPr lang="ko-KR" altLang="ko-KR" sz="1400" dirty="0"/>
              </a:p>
              <a:p>
                <a:r>
                  <a:rPr lang="en-US" altLang="ko-KR" sz="1400" dirty="0"/>
                  <a:t>Since this satisfy for all </a:t>
                </a:r>
                <a14:m>
                  <m:oMath xmlns:m="http://schemas.openxmlformats.org/officeDocument/2006/math">
                    <m:r>
                      <m:rPr>
                        <m:sty m:val="p"/>
                      </m:rPr>
                      <a:rPr lang="en-US" altLang="ko-KR" sz="1400"/>
                      <m:t>x</m:t>
                    </m:r>
                    <m:r>
                      <a:rPr lang="en-US" altLang="ko-KR" sz="1400"/>
                      <m:t>(</m:t>
                    </m:r>
                    <m:r>
                      <m:rPr>
                        <m:sty m:val="p"/>
                      </m:rPr>
                      <a:rPr lang="en-US" altLang="ko-KR" sz="1400"/>
                      <m:t>t</m:t>
                    </m:r>
                    <m:r>
                      <a:rPr lang="en-US" altLang="ko-KR" sz="1400"/>
                      <m:t>)</m:t>
                    </m:r>
                  </m:oMath>
                </a14:m>
                <a:r>
                  <a:rPr lang="en-US" altLang="ko-KR" sz="1400" dirty="0"/>
                  <a:t>, </a:t>
                </a:r>
                <a:endParaRPr lang="ko-KR" altLang="ko-KR" sz="1400" dirty="0"/>
              </a:p>
              <a:p>
                <a14:m>
                  <m:oMathPara xmlns:m="http://schemas.openxmlformats.org/officeDocument/2006/math">
                    <m:oMathParaPr>
                      <m:jc m:val="centerGroup"/>
                    </m:oMathParaPr>
                    <m:oMath xmlns:m="http://schemas.openxmlformats.org/officeDocument/2006/math">
                      <m:d>
                        <m:dPr>
                          <m:ctrlPr>
                            <a:rPr lang="ko-KR" altLang="ko-KR" sz="1400" i="1"/>
                          </m:ctrlPr>
                        </m:dPr>
                        <m:e>
                          <m:r>
                            <a:rPr lang="en-US" altLang="ko-KR" sz="1400" i="1"/>
                            <m:t>−</m:t>
                          </m:r>
                          <m:acc>
                            <m:accPr>
                              <m:chr m:val="̇"/>
                              <m:ctrlPr>
                                <a:rPr lang="ko-KR" altLang="ko-KR" sz="1400" i="1"/>
                              </m:ctrlPr>
                            </m:accPr>
                            <m:e>
                              <m:r>
                                <a:rPr lang="en-US" altLang="ko-KR" sz="1400" i="1"/>
                                <m:t>𝑆</m:t>
                              </m:r>
                            </m:e>
                          </m:acc>
                          <m:r>
                            <a:rPr lang="en-US" altLang="ko-KR" sz="1400" i="1"/>
                            <m:t>−</m:t>
                          </m:r>
                          <m:r>
                            <a:rPr lang="en-US" altLang="ko-KR" sz="1400" i="1"/>
                            <m:t>𝑆𝐴</m:t>
                          </m:r>
                          <m:r>
                            <a:rPr lang="en-US" altLang="ko-KR" sz="1400" i="1"/>
                            <m:t>+</m:t>
                          </m:r>
                          <m:r>
                            <a:rPr lang="en-US" altLang="ko-KR" sz="1400" i="1"/>
                            <m:t>𝑆𝐵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m:t>
                          </m:r>
                          <m:sSup>
                            <m:sSupPr>
                              <m:ctrlPr>
                                <a:rPr lang="ko-KR" altLang="ko-KR" sz="1400" i="1"/>
                              </m:ctrlPr>
                            </m:sSupPr>
                            <m:e>
                              <m:r>
                                <a:rPr lang="en-US" altLang="ko-KR" sz="1400" i="1"/>
                                <m:t>𝐴</m:t>
                              </m:r>
                            </m:e>
                            <m:sup>
                              <m:r>
                                <a:rPr lang="en-US" altLang="ko-KR" sz="1400" i="1"/>
                                <m:t>𝑇</m:t>
                              </m:r>
                            </m:sup>
                          </m:sSup>
                          <m:r>
                            <a:rPr lang="en-US" altLang="ko-KR" sz="1400" i="1"/>
                            <m:t>𝑆</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𝑄𝐶</m:t>
                          </m:r>
                        </m:e>
                      </m:d>
                      <m:r>
                        <a:rPr lang="en-US" altLang="ko-KR" sz="1400" i="1"/>
                        <m:t>𝑥</m:t>
                      </m:r>
                      <m:r>
                        <a:rPr lang="en-US" altLang="ko-KR" sz="1400" i="1"/>
                        <m:t>=0</m:t>
                      </m:r>
                    </m:oMath>
                  </m:oMathPara>
                </a14:m>
                <a:endParaRPr lang="ko-KR" altLang="ko-KR" sz="1400" dirty="0"/>
              </a:p>
              <a:p>
                <a:r>
                  <a:rPr lang="en-US" altLang="ko-KR" sz="1400" dirty="0"/>
                  <a:t>so that the </a:t>
                </a:r>
                <a:r>
                  <a:rPr lang="en-US" altLang="ko-KR" sz="1400" dirty="0" err="1"/>
                  <a:t>Riccati</a:t>
                </a:r>
                <a:r>
                  <a:rPr lang="en-US" altLang="ko-KR" sz="1400" dirty="0"/>
                  <a:t> Equation with the final value</a:t>
                </a:r>
                <a:endParaRPr lang="ko-KR" altLang="ko-KR" sz="1400" dirty="0"/>
              </a:p>
              <a:p>
                <a14:m>
                  <m:oMathPara xmlns:m="http://schemas.openxmlformats.org/officeDocument/2006/math">
                    <m:oMathParaPr>
                      <m:jc m:val="centerGroup"/>
                    </m:oMathParaPr>
                    <m:oMath xmlns:m="http://schemas.openxmlformats.org/officeDocument/2006/math">
                      <m:d>
                        <m:dPr>
                          <m:ctrlPr>
                            <a:rPr lang="ko-KR" altLang="ko-KR" sz="1400" i="1"/>
                          </m:ctrlPr>
                        </m:dPr>
                        <m:e>
                          <m:r>
                            <a:rPr lang="en-US" altLang="ko-KR" sz="1400" i="1"/>
                            <m:t>−</m:t>
                          </m:r>
                          <m:acc>
                            <m:accPr>
                              <m:chr m:val="̇"/>
                              <m:ctrlPr>
                                <a:rPr lang="ko-KR" altLang="ko-KR" sz="1400" i="1"/>
                              </m:ctrlPr>
                            </m:accPr>
                            <m:e>
                              <m:r>
                                <a:rPr lang="en-US" altLang="ko-KR" sz="1400" i="1"/>
                                <m:t>𝑆</m:t>
                              </m:r>
                            </m:e>
                          </m:acc>
                          <m:r>
                            <a:rPr lang="en-US" altLang="ko-KR" sz="1400" i="1"/>
                            <m:t>−</m:t>
                          </m:r>
                          <m:r>
                            <a:rPr lang="en-US" altLang="ko-KR" sz="1400" i="1"/>
                            <m:t>𝑆𝐴</m:t>
                          </m:r>
                          <m:r>
                            <a:rPr lang="en-US" altLang="ko-KR" sz="1400" i="1"/>
                            <m:t>+</m:t>
                          </m:r>
                          <m:r>
                            <a:rPr lang="en-US" altLang="ko-KR" sz="1400" i="1"/>
                            <m:t>𝑆𝐵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m:t>
                          </m:r>
                          <m:sSup>
                            <m:sSupPr>
                              <m:ctrlPr>
                                <a:rPr lang="ko-KR" altLang="ko-KR" sz="1400" i="1"/>
                              </m:ctrlPr>
                            </m:sSupPr>
                            <m:e>
                              <m:r>
                                <a:rPr lang="en-US" altLang="ko-KR" sz="1400" i="1"/>
                                <m:t>𝐴</m:t>
                              </m:r>
                            </m:e>
                            <m:sup>
                              <m:r>
                                <a:rPr lang="en-US" altLang="ko-KR" sz="1400" i="1"/>
                                <m:t>𝑇</m:t>
                              </m:r>
                            </m:sup>
                          </m:sSup>
                          <m:r>
                            <a:rPr lang="en-US" altLang="ko-KR" sz="1400" i="1"/>
                            <m:t>𝑆</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𝑄𝐶</m:t>
                          </m:r>
                        </m:e>
                      </m:d>
                      <m:r>
                        <a:rPr lang="en-US" altLang="ko-KR" sz="1400" i="1"/>
                        <m:t>=0, </m:t>
                      </m:r>
                      <m:r>
                        <a:rPr lang="en-US" altLang="ko-KR" sz="1400" i="1"/>
                        <m:t>𝑆</m:t>
                      </m:r>
                      <m:d>
                        <m:dPr>
                          <m:ctrlPr>
                            <a:rPr lang="ko-KR" altLang="ko-KR" sz="1400" i="1"/>
                          </m:ctrlPr>
                        </m:dPr>
                        <m:e>
                          <m:r>
                            <a:rPr lang="en-US" altLang="ko-KR" sz="1400" i="1"/>
                            <m:t>𝑇</m:t>
                          </m:r>
                        </m:e>
                      </m:d>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𝑃</m:t>
                      </m:r>
                      <m:r>
                        <a:rPr lang="en-US" altLang="ko-KR" sz="1400" i="1"/>
                        <m:t> </m:t>
                      </m:r>
                      <m:r>
                        <a:rPr lang="en-US" altLang="ko-KR" sz="1400" i="1"/>
                        <m:t>𝐶</m:t>
                      </m:r>
                    </m:oMath>
                  </m:oMathPara>
                </a14:m>
                <a:endParaRPr lang="ko-KR" altLang="ko-KR" sz="1400" dirty="0"/>
              </a:p>
              <a:p>
                <a:r>
                  <a:rPr lang="en-US" altLang="ko-KR" sz="1400" dirty="0"/>
                  <a:t>And </a:t>
                </a:r>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𝜈</m:t>
                          </m:r>
                        </m:e>
                      </m:acc>
                      <m:r>
                        <a:rPr lang="en-US" altLang="ko-KR" sz="1400" i="1"/>
                        <m:t>=−</m:t>
                      </m:r>
                      <m:sSup>
                        <m:sSupPr>
                          <m:ctrlPr>
                            <a:rPr lang="ko-KR" altLang="ko-KR" sz="1400" i="1"/>
                          </m:ctrlPr>
                        </m:sSupPr>
                        <m:e>
                          <m:r>
                            <m:rPr>
                              <m:sty m:val="p"/>
                            </m:rPr>
                            <a:rPr lang="en-US" altLang="ko-KR" sz="1400"/>
                            <m:t>A</m:t>
                          </m:r>
                        </m:e>
                        <m:sup>
                          <m:r>
                            <m:rPr>
                              <m:sty m:val="p"/>
                            </m:rPr>
                            <a:rPr lang="en-US" altLang="ko-KR" sz="1400"/>
                            <m:t>T</m:t>
                          </m:r>
                        </m:sup>
                      </m:sSup>
                      <m:r>
                        <a:rPr lang="en-US" altLang="ko-KR" sz="1400" i="1"/>
                        <m:t>𝑣</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𝜈</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𝑄𝑟</m:t>
                      </m:r>
                      <m:r>
                        <a:rPr lang="en-US" altLang="ko-KR" sz="1400" i="1"/>
                        <m:t> ,     </m:t>
                      </m:r>
                      <m:r>
                        <a:rPr lang="en-US" altLang="ko-KR" sz="1400" i="1"/>
                        <m:t>𝜈</m:t>
                      </m:r>
                      <m:d>
                        <m:dPr>
                          <m:ctrlPr>
                            <a:rPr lang="ko-KR" altLang="ko-KR" sz="1400" i="1"/>
                          </m:ctrlPr>
                        </m:dPr>
                        <m:e>
                          <m:r>
                            <a:rPr lang="en-US" altLang="ko-KR" sz="1400" i="1"/>
                            <m:t>𝑇</m:t>
                          </m:r>
                        </m:e>
                      </m:d>
                      <m:r>
                        <a:rPr lang="en-US" altLang="ko-KR" sz="1400" i="1"/>
                        <m:t>=</m:t>
                      </m:r>
                      <m:sSup>
                        <m:sSupPr>
                          <m:ctrlPr>
                            <a:rPr lang="ko-KR" altLang="ko-KR" sz="1400" i="1"/>
                          </m:ctrlPr>
                        </m:sSupPr>
                        <m:e>
                          <m:r>
                            <a:rPr lang="en-US" altLang="ko-KR" sz="1400" i="1"/>
                            <m:t>𝐶</m:t>
                          </m:r>
                        </m:e>
                        <m:sup>
                          <m:r>
                            <a:rPr lang="en-US" altLang="ko-KR" sz="1400" i="1"/>
                            <m:t>𝑇</m:t>
                          </m:r>
                        </m:sup>
                      </m:sSup>
                      <m:r>
                        <m:rPr>
                          <m:sty m:val="p"/>
                        </m:rPr>
                        <a:rPr lang="en-US" altLang="ko-KR" sz="1400"/>
                        <m:t>P</m:t>
                      </m:r>
                      <m:r>
                        <a:rPr lang="en-US" altLang="ko-KR" sz="1400"/>
                        <m:t> </m:t>
                      </m:r>
                      <m:r>
                        <m:rPr>
                          <m:sty m:val="p"/>
                        </m:rPr>
                        <a:rPr lang="en-US" altLang="ko-KR" sz="1400"/>
                        <m:t>r</m:t>
                      </m:r>
                      <m:r>
                        <a:rPr lang="en-US" altLang="ko-KR" sz="1400"/>
                        <m:t>(</m:t>
                      </m:r>
                      <m:r>
                        <m:rPr>
                          <m:sty m:val="p"/>
                        </m:rPr>
                        <a:rPr lang="en-US" altLang="ko-KR" sz="1400"/>
                        <m:t>T</m:t>
                      </m:r>
                      <m:r>
                        <a:rPr lang="en-US" altLang="ko-KR" sz="1400"/>
                        <m:t>)</m:t>
                      </m:r>
                      <m:r>
                        <a:rPr lang="en-US" altLang="ko-KR" sz="1400" i="1"/>
                        <m:t> </m:t>
                      </m:r>
                    </m:oMath>
                  </m:oMathPara>
                </a14:m>
                <a:endParaRPr lang="ko-KR" altLang="ko-KR" sz="1400" dirty="0"/>
              </a:p>
            </p:txBody>
          </p:sp>
        </mc:Choice>
        <mc:Fallback>
          <p:sp>
            <p:nvSpPr>
              <p:cNvPr id="4" name="직사각형 3"/>
              <p:cNvSpPr>
                <a:spLocks noRot="1" noChangeAspect="1" noMove="1" noResize="1" noEditPoints="1" noAdjustHandles="1" noChangeArrowheads="1" noChangeShapeType="1" noTextEdit="1"/>
              </p:cNvSpPr>
              <p:nvPr/>
            </p:nvSpPr>
            <p:spPr>
              <a:xfrm>
                <a:off x="251520" y="908720"/>
                <a:ext cx="7704856" cy="5931175"/>
              </a:xfrm>
              <a:prstGeom prst="rect">
                <a:avLst/>
              </a:prstGeom>
              <a:blipFill rotWithShape="1">
                <a:blip r:embed="rId2"/>
                <a:stretch>
                  <a:fillRect l="-158" t="-10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33073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4814"/>
            <a:ext cx="3744416" cy="369332"/>
          </a:xfrm>
          <a:prstGeom prst="rect">
            <a:avLst/>
          </a:prstGeom>
          <a:noFill/>
        </p:spPr>
        <p:txBody>
          <a:bodyPr wrap="square" rtlCol="0">
            <a:spAutoFit/>
          </a:bodyPr>
          <a:lstStyle/>
          <a:p>
            <a:r>
              <a:rPr lang="en-US" altLang="ko-KR" dirty="0" smtClean="0"/>
              <a:t>Optimal Control for CT systems</a:t>
            </a:r>
            <a:endParaRPr lang="ko-KR" altLang="en-US" dirty="0"/>
          </a:p>
        </p:txBody>
      </p:sp>
      <mc:AlternateContent xmlns:mc="http://schemas.openxmlformats.org/markup-compatibility/2006">
        <mc:Choice xmlns:a14="http://schemas.microsoft.com/office/drawing/2010/main" Requires="a14">
          <p:sp>
            <p:nvSpPr>
              <p:cNvPr id="4" name="직사각형 3"/>
              <p:cNvSpPr/>
              <p:nvPr/>
            </p:nvSpPr>
            <p:spPr>
              <a:xfrm>
                <a:off x="251520" y="908720"/>
                <a:ext cx="7704856" cy="2732479"/>
              </a:xfrm>
              <a:prstGeom prst="rect">
                <a:avLst/>
              </a:prstGeom>
            </p:spPr>
            <p:txBody>
              <a:bodyPr wrap="square">
                <a:spAutoFit/>
              </a:bodyPr>
              <a:lstStyle/>
              <a:p>
                <a:endParaRPr lang="ko-KR" altLang="ko-KR" sz="1400" dirty="0"/>
              </a:p>
              <a:p>
                <a:r>
                  <a:rPr lang="en-US" altLang="ko-KR" sz="1400" dirty="0" smtClean="0"/>
                  <a:t>Continue…</a:t>
                </a:r>
              </a:p>
              <a:p>
                <a:endParaRPr lang="en-US" altLang="ko-KR" sz="1400" dirty="0" smtClean="0"/>
              </a:p>
              <a:p>
                <a:r>
                  <a:rPr lang="en-US" altLang="ko-KR" sz="1400" dirty="0" smtClean="0"/>
                  <a:t>so </a:t>
                </a:r>
                <a:r>
                  <a:rPr lang="en-US" altLang="ko-KR" sz="1400" dirty="0"/>
                  <a:t>that the </a:t>
                </a:r>
                <a:r>
                  <a:rPr lang="en-US" altLang="ko-KR" sz="1400" dirty="0" err="1"/>
                  <a:t>Riccati</a:t>
                </a:r>
                <a:r>
                  <a:rPr lang="en-US" altLang="ko-KR" sz="1400" dirty="0"/>
                  <a:t> Equation with the final value</a:t>
                </a:r>
                <a:endParaRPr lang="ko-KR" altLang="ko-KR" sz="1400" dirty="0"/>
              </a:p>
              <a:p>
                <a14:m>
                  <m:oMathPara xmlns:m="http://schemas.openxmlformats.org/officeDocument/2006/math">
                    <m:oMathParaPr>
                      <m:jc m:val="centerGroup"/>
                    </m:oMathParaPr>
                    <m:oMath xmlns:m="http://schemas.openxmlformats.org/officeDocument/2006/math">
                      <m:d>
                        <m:dPr>
                          <m:ctrlPr>
                            <a:rPr lang="ko-KR" altLang="ko-KR" sz="1400" i="1"/>
                          </m:ctrlPr>
                        </m:dPr>
                        <m:e>
                          <m:r>
                            <a:rPr lang="en-US" altLang="ko-KR" sz="1400" i="1"/>
                            <m:t>−</m:t>
                          </m:r>
                          <m:acc>
                            <m:accPr>
                              <m:chr m:val="̇"/>
                              <m:ctrlPr>
                                <a:rPr lang="ko-KR" altLang="ko-KR" sz="1400" i="1"/>
                              </m:ctrlPr>
                            </m:accPr>
                            <m:e>
                              <m:r>
                                <a:rPr lang="en-US" altLang="ko-KR" sz="1400" i="1"/>
                                <m:t>𝑆</m:t>
                              </m:r>
                            </m:e>
                          </m:acc>
                          <m:r>
                            <a:rPr lang="en-US" altLang="ko-KR" sz="1400" i="1"/>
                            <m:t>−</m:t>
                          </m:r>
                          <m:r>
                            <a:rPr lang="en-US" altLang="ko-KR" sz="1400" i="1"/>
                            <m:t>𝑆𝐴</m:t>
                          </m:r>
                          <m:r>
                            <a:rPr lang="en-US" altLang="ko-KR" sz="1400" i="1"/>
                            <m:t>+</m:t>
                          </m:r>
                          <m:r>
                            <a:rPr lang="en-US" altLang="ko-KR" sz="1400" i="1"/>
                            <m:t>𝑆𝐵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𝑆</m:t>
                          </m:r>
                          <m:r>
                            <a:rPr lang="en-US" altLang="ko-KR" sz="1400" i="1"/>
                            <m:t>−</m:t>
                          </m:r>
                          <m:sSup>
                            <m:sSupPr>
                              <m:ctrlPr>
                                <a:rPr lang="ko-KR" altLang="ko-KR" sz="1400" i="1"/>
                              </m:ctrlPr>
                            </m:sSupPr>
                            <m:e>
                              <m:r>
                                <a:rPr lang="en-US" altLang="ko-KR" sz="1400" i="1"/>
                                <m:t>𝐴</m:t>
                              </m:r>
                            </m:e>
                            <m:sup>
                              <m:r>
                                <a:rPr lang="en-US" altLang="ko-KR" sz="1400" i="1"/>
                                <m:t>𝑇</m:t>
                              </m:r>
                            </m:sup>
                          </m:sSup>
                          <m:r>
                            <a:rPr lang="en-US" altLang="ko-KR" sz="1400" i="1"/>
                            <m:t>𝑆</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𝑄𝐶</m:t>
                          </m:r>
                        </m:e>
                      </m:d>
                      <m:r>
                        <a:rPr lang="en-US" altLang="ko-KR" sz="1400" i="1"/>
                        <m:t>=0, </m:t>
                      </m:r>
                      <m:r>
                        <a:rPr lang="en-US" altLang="ko-KR" sz="1400" i="1"/>
                        <m:t>𝑆</m:t>
                      </m:r>
                      <m:d>
                        <m:dPr>
                          <m:ctrlPr>
                            <a:rPr lang="ko-KR" altLang="ko-KR" sz="1400" i="1"/>
                          </m:ctrlPr>
                        </m:dPr>
                        <m:e>
                          <m:r>
                            <a:rPr lang="en-US" altLang="ko-KR" sz="1400" i="1"/>
                            <m:t>𝑇</m:t>
                          </m:r>
                        </m:e>
                      </m:d>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𝑃</m:t>
                      </m:r>
                      <m:r>
                        <a:rPr lang="en-US" altLang="ko-KR" sz="1400" i="1"/>
                        <m:t> </m:t>
                      </m:r>
                      <m:r>
                        <a:rPr lang="en-US" altLang="ko-KR" sz="1400" i="1"/>
                        <m:t>𝐶</m:t>
                      </m:r>
                    </m:oMath>
                  </m:oMathPara>
                </a14:m>
                <a:endParaRPr lang="ko-KR" altLang="ko-KR" sz="1400" dirty="0"/>
              </a:p>
              <a:p>
                <a:r>
                  <a:rPr lang="en-US" altLang="ko-KR" sz="1400" dirty="0"/>
                  <a:t>And </a:t>
                </a:r>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𝜈</m:t>
                          </m:r>
                        </m:e>
                      </m:acc>
                      <m:r>
                        <a:rPr lang="en-US" altLang="ko-KR" sz="1400" i="1"/>
                        <m:t>=−</m:t>
                      </m:r>
                      <m:sSup>
                        <m:sSupPr>
                          <m:ctrlPr>
                            <a:rPr lang="ko-KR" altLang="ko-KR" sz="1400" i="1"/>
                          </m:ctrlPr>
                        </m:sSupPr>
                        <m:e>
                          <m:r>
                            <m:rPr>
                              <m:sty m:val="p"/>
                            </m:rPr>
                            <a:rPr lang="en-US" altLang="ko-KR" sz="1400"/>
                            <m:t>A</m:t>
                          </m:r>
                        </m:e>
                        <m:sup>
                          <m:r>
                            <m:rPr>
                              <m:sty m:val="p"/>
                            </m:rPr>
                            <a:rPr lang="en-US" altLang="ko-KR" sz="1400"/>
                            <m:t>T</m:t>
                          </m:r>
                        </m:sup>
                      </m:sSup>
                      <m:r>
                        <a:rPr lang="en-US" altLang="ko-KR" sz="1400" i="1"/>
                        <m:t>𝑣</m:t>
                      </m:r>
                      <m:r>
                        <a:rPr lang="en-US" altLang="ko-KR" sz="1400" i="1"/>
                        <m:t>+</m:t>
                      </m:r>
                      <m:r>
                        <a:rPr lang="en-US" altLang="ko-KR" sz="1400" i="1"/>
                        <m:t>𝐵</m:t>
                      </m:r>
                      <m:sSup>
                        <m:sSupPr>
                          <m:ctrlPr>
                            <a:rPr lang="ko-KR" altLang="ko-KR" sz="1400" i="1"/>
                          </m:ctrlPr>
                        </m:sSupPr>
                        <m:e>
                          <m:r>
                            <a:rPr lang="en-US" altLang="ko-KR" sz="1400" i="1"/>
                            <m:t>𝑅</m:t>
                          </m:r>
                        </m:e>
                        <m:sup>
                          <m:r>
                            <a:rPr lang="en-US" altLang="ko-KR" sz="1400" i="1"/>
                            <m:t>−1</m:t>
                          </m:r>
                        </m:sup>
                      </m:sSup>
                      <m:sSup>
                        <m:sSupPr>
                          <m:ctrlPr>
                            <a:rPr lang="ko-KR" altLang="ko-KR" sz="1400" i="1"/>
                          </m:ctrlPr>
                        </m:sSupPr>
                        <m:e>
                          <m:r>
                            <a:rPr lang="en-US" altLang="ko-KR" sz="1400" i="1"/>
                            <m:t>𝐵</m:t>
                          </m:r>
                        </m:e>
                        <m:sup>
                          <m:r>
                            <a:rPr lang="en-US" altLang="ko-KR" sz="1400" i="1"/>
                            <m:t>𝑇</m:t>
                          </m:r>
                        </m:sup>
                      </m:sSup>
                      <m:r>
                        <a:rPr lang="en-US" altLang="ko-KR" sz="1400" i="1"/>
                        <m:t>𝜈</m:t>
                      </m:r>
                      <m:r>
                        <a:rPr lang="en-US" altLang="ko-KR" sz="1400" i="1"/>
                        <m:t>−</m:t>
                      </m:r>
                      <m:sSup>
                        <m:sSupPr>
                          <m:ctrlPr>
                            <a:rPr lang="ko-KR" altLang="ko-KR" sz="1400" i="1"/>
                          </m:ctrlPr>
                        </m:sSupPr>
                        <m:e>
                          <m:r>
                            <a:rPr lang="en-US" altLang="ko-KR" sz="1400" i="1"/>
                            <m:t>𝐶</m:t>
                          </m:r>
                        </m:e>
                        <m:sup>
                          <m:r>
                            <a:rPr lang="en-US" altLang="ko-KR" sz="1400" i="1"/>
                            <m:t>𝑇</m:t>
                          </m:r>
                        </m:sup>
                      </m:sSup>
                      <m:r>
                        <a:rPr lang="en-US" altLang="ko-KR" sz="1400" i="1"/>
                        <m:t>𝑄𝑟</m:t>
                      </m:r>
                      <m:r>
                        <a:rPr lang="en-US" altLang="ko-KR" sz="1400" i="1"/>
                        <m:t> ,     </m:t>
                      </m:r>
                      <m:r>
                        <a:rPr lang="en-US" altLang="ko-KR" sz="1400" i="1"/>
                        <m:t>𝜈</m:t>
                      </m:r>
                      <m:d>
                        <m:dPr>
                          <m:ctrlPr>
                            <a:rPr lang="ko-KR" altLang="ko-KR" sz="1400" i="1"/>
                          </m:ctrlPr>
                        </m:dPr>
                        <m:e>
                          <m:r>
                            <a:rPr lang="en-US" altLang="ko-KR" sz="1400" i="1"/>
                            <m:t>𝑇</m:t>
                          </m:r>
                        </m:e>
                      </m:d>
                      <m:r>
                        <a:rPr lang="en-US" altLang="ko-KR" sz="1400" i="1"/>
                        <m:t>=</m:t>
                      </m:r>
                      <m:sSup>
                        <m:sSupPr>
                          <m:ctrlPr>
                            <a:rPr lang="ko-KR" altLang="ko-KR" sz="1400" i="1"/>
                          </m:ctrlPr>
                        </m:sSupPr>
                        <m:e>
                          <m:r>
                            <a:rPr lang="en-US" altLang="ko-KR" sz="1400" i="1"/>
                            <m:t>𝐶</m:t>
                          </m:r>
                        </m:e>
                        <m:sup>
                          <m:r>
                            <a:rPr lang="en-US" altLang="ko-KR" sz="1400" i="1"/>
                            <m:t>𝑇</m:t>
                          </m:r>
                        </m:sup>
                      </m:sSup>
                      <m:r>
                        <m:rPr>
                          <m:sty m:val="p"/>
                        </m:rPr>
                        <a:rPr lang="en-US" altLang="ko-KR" sz="1400"/>
                        <m:t>P</m:t>
                      </m:r>
                      <m:r>
                        <a:rPr lang="en-US" altLang="ko-KR" sz="1400"/>
                        <m:t> </m:t>
                      </m:r>
                      <m:r>
                        <m:rPr>
                          <m:sty m:val="p"/>
                        </m:rPr>
                        <a:rPr lang="en-US" altLang="ko-KR" sz="1400"/>
                        <m:t>r</m:t>
                      </m:r>
                      <m:r>
                        <a:rPr lang="en-US" altLang="ko-KR" sz="1400"/>
                        <m:t>(</m:t>
                      </m:r>
                      <m:r>
                        <m:rPr>
                          <m:sty m:val="p"/>
                        </m:rPr>
                        <a:rPr lang="en-US" altLang="ko-KR" sz="1400"/>
                        <m:t>T</m:t>
                      </m:r>
                      <m:r>
                        <a:rPr lang="en-US" altLang="ko-KR" sz="1400"/>
                        <m:t>)</m:t>
                      </m:r>
                      <m:r>
                        <a:rPr lang="en-US" altLang="ko-KR" sz="1400" i="1"/>
                        <m:t> </m:t>
                      </m:r>
                    </m:oMath>
                  </m:oMathPara>
                </a14:m>
                <a:endParaRPr lang="en-US" altLang="ko-KR" sz="1400" dirty="0" smtClean="0"/>
              </a:p>
              <a:p>
                <a:endParaRPr lang="en-US" altLang="ko-KR" sz="1400" dirty="0"/>
              </a:p>
              <a:p>
                <a:r>
                  <a:rPr lang="en-US" altLang="ko-KR" sz="1400" dirty="0" smtClean="0"/>
                  <a:t>                                                                             - QED - </a:t>
                </a:r>
                <a:endParaRPr lang="ko-KR" altLang="ko-KR" sz="1400" dirty="0"/>
              </a:p>
              <a:p>
                <a:r>
                  <a:rPr lang="en-US" altLang="ko-KR" sz="1400" dirty="0"/>
                  <a:t>Let us think of the assumption. Since Hamiltonian differential equation is difficult to solve it, Somebody(?) may assume (a).Then he got the solution. !! the method is called as the sweep method to get rid of the various attempts to solve it. “Sweep” the attempts.</a:t>
                </a:r>
                <a:endParaRPr lang="ko-KR" altLang="ko-KR" sz="1400" dirty="0"/>
              </a:p>
            </p:txBody>
          </p:sp>
        </mc:Choice>
        <mc:Fallback>
          <p:sp>
            <p:nvSpPr>
              <p:cNvPr id="4" name="직사각형 3"/>
              <p:cNvSpPr>
                <a:spLocks noRot="1" noChangeAspect="1" noMove="1" noResize="1" noEditPoints="1" noAdjustHandles="1" noChangeArrowheads="1" noChangeShapeType="1" noTextEdit="1"/>
              </p:cNvSpPr>
              <p:nvPr/>
            </p:nvSpPr>
            <p:spPr>
              <a:xfrm>
                <a:off x="251520" y="908720"/>
                <a:ext cx="7704856" cy="2732479"/>
              </a:xfrm>
              <a:prstGeom prst="rect">
                <a:avLst/>
              </a:prstGeom>
              <a:blipFill rotWithShape="1">
                <a:blip r:embed="rId2"/>
                <a:stretch>
                  <a:fillRect l="-158" r="-870" b="-133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27895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1" y="188640"/>
            <a:ext cx="37988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6" name="TextBox 5"/>
              <p:cNvSpPr txBox="1"/>
              <p:nvPr/>
            </p:nvSpPr>
            <p:spPr>
              <a:xfrm>
                <a:off x="107504" y="908720"/>
                <a:ext cx="7416824" cy="4889737"/>
              </a:xfrm>
              <a:prstGeom prst="rect">
                <a:avLst/>
              </a:prstGeom>
              <a:noFill/>
            </p:spPr>
            <p:txBody>
              <a:bodyPr wrap="square" rtlCol="0">
                <a:spAutoFit/>
              </a:bodyPr>
              <a:lstStyle/>
              <a:p>
                <a:pPr marL="285750" lvl="0" indent="-285750">
                  <a:buFont typeface="Wingdings" panose="05000000000000000000" pitchFamily="2" charset="2"/>
                  <a:buChar char="l"/>
                </a:pPr>
                <a:r>
                  <a:rPr lang="en-US" altLang="ko-KR" sz="1400" dirty="0" smtClean="0"/>
                  <a:t>Ex.4.1-1 </a:t>
                </a:r>
                <a:r>
                  <a:rPr lang="en-US" altLang="ko-KR" sz="1400" dirty="0"/>
                  <a:t>Scalar </a:t>
                </a:r>
                <a:endParaRPr lang="ko-KR" altLang="ko-KR" sz="1400" dirty="0"/>
              </a:p>
              <a:p>
                <a14:m>
                  <m:oMathPara xmlns:m="http://schemas.openxmlformats.org/officeDocument/2006/math">
                    <m:oMathParaPr>
                      <m:jc m:val="centerGroup"/>
                    </m:oMathParaPr>
                    <m:oMath xmlns:m="http://schemas.openxmlformats.org/officeDocument/2006/math">
                      <m:acc>
                        <m:accPr>
                          <m:chr m:val="̇"/>
                          <m:ctrlPr>
                            <a:rPr lang="ko-KR" altLang="ko-KR" sz="1400" i="1"/>
                          </m:ctrlPr>
                        </m:accPr>
                        <m:e>
                          <m:r>
                            <a:rPr lang="en-US" altLang="ko-KR" sz="1400" i="1"/>
                            <m:t>𝑥</m:t>
                          </m:r>
                        </m:e>
                      </m:acc>
                      <m:r>
                        <a:rPr lang="en-US" altLang="ko-KR" sz="1400" i="1"/>
                        <m:t>=</m:t>
                      </m:r>
                      <m:r>
                        <a:rPr lang="en-US" altLang="ko-KR" sz="1400" i="1"/>
                        <m:t>𝑎𝑥</m:t>
                      </m:r>
                      <m:r>
                        <a:rPr lang="en-US" altLang="ko-KR" sz="1400" i="1"/>
                        <m:t>+</m:t>
                      </m:r>
                      <m:r>
                        <a:rPr lang="en-US" altLang="ko-KR" sz="1400" i="1"/>
                        <m:t>𝑏𝑟</m:t>
                      </m:r>
                    </m:oMath>
                  </m:oMathPara>
                </a14:m>
                <a:endParaRPr lang="ko-KR" altLang="ko-KR" sz="1400" dirty="0"/>
              </a:p>
              <a:p>
                <a14:m>
                  <m:oMathPara xmlns:m="http://schemas.openxmlformats.org/officeDocument/2006/math">
                    <m:oMathParaPr>
                      <m:jc m:val="centerGroup"/>
                    </m:oMathParaPr>
                    <m:oMath xmlns:m="http://schemas.openxmlformats.org/officeDocument/2006/math">
                      <m:r>
                        <m:rPr>
                          <m:sty m:val="p"/>
                        </m:rPr>
                        <a:rPr lang="en-US" altLang="ko-KR" sz="1400"/>
                        <m:t>J</m:t>
                      </m:r>
                      <m:d>
                        <m:dPr>
                          <m:ctrlPr>
                            <a:rPr lang="ko-KR" altLang="ko-KR" sz="1400" i="1"/>
                          </m:ctrlPr>
                        </m:dPr>
                        <m:e>
                          <m:r>
                            <a:rPr lang="en-US" altLang="ko-KR" sz="1400"/>
                            <m:t>0</m:t>
                          </m:r>
                        </m:e>
                      </m:d>
                      <m:r>
                        <a:rPr lang="en-US" altLang="ko-KR" sz="1400" i="1"/>
                        <m:t>=</m:t>
                      </m:r>
                      <m:f>
                        <m:fPr>
                          <m:ctrlPr>
                            <a:rPr lang="ko-KR" altLang="ko-KR" sz="1400" i="1"/>
                          </m:ctrlPr>
                        </m:fPr>
                        <m:num>
                          <m:r>
                            <a:rPr lang="en-US" altLang="ko-KR" sz="1400" i="1"/>
                            <m:t>1</m:t>
                          </m:r>
                        </m:num>
                        <m:den>
                          <m:r>
                            <a:rPr lang="en-US" altLang="ko-KR" sz="1400" i="1"/>
                            <m:t>2</m:t>
                          </m:r>
                        </m:den>
                      </m:f>
                      <m:r>
                        <a:rPr lang="en-US" altLang="ko-KR" sz="1400" i="1"/>
                        <m:t>𝑝</m:t>
                      </m:r>
                      <m:sSup>
                        <m:sSupPr>
                          <m:ctrlPr>
                            <a:rPr lang="ko-KR" altLang="ko-KR" sz="1400" i="1"/>
                          </m:ctrlPr>
                        </m:sSupPr>
                        <m:e>
                          <m:d>
                            <m:dPr>
                              <m:ctrlPr>
                                <a:rPr lang="ko-KR" altLang="ko-KR" sz="1400" i="1"/>
                              </m:ctrlPr>
                            </m:dPr>
                            <m:e>
                              <m:r>
                                <a:rPr lang="en-US" altLang="ko-KR" sz="1400" i="1"/>
                                <m:t>𝑥</m:t>
                              </m:r>
                              <m:d>
                                <m:dPr>
                                  <m:ctrlPr>
                                    <a:rPr lang="ko-KR" altLang="ko-KR" sz="1400" i="1"/>
                                  </m:ctrlPr>
                                </m:dPr>
                                <m:e>
                                  <m:r>
                                    <a:rPr lang="en-US" altLang="ko-KR" sz="1400" i="1"/>
                                    <m:t>𝑇</m:t>
                                  </m:r>
                                </m:e>
                              </m:d>
                              <m:r>
                                <a:rPr lang="en-US" altLang="ko-KR" sz="1400" i="1"/>
                                <m:t>−</m:t>
                              </m:r>
                              <m:r>
                                <a:rPr lang="en-US" altLang="ko-KR" sz="1400" i="1"/>
                                <m:t>𝑟</m:t>
                              </m:r>
                              <m:d>
                                <m:dPr>
                                  <m:ctrlPr>
                                    <a:rPr lang="ko-KR" altLang="ko-KR" sz="1400" i="1"/>
                                  </m:ctrlPr>
                                </m:dPr>
                                <m:e>
                                  <m:r>
                                    <a:rPr lang="en-US" altLang="ko-KR" sz="1400" i="1"/>
                                    <m:t>𝑇</m:t>
                                  </m:r>
                                </m:e>
                              </m:d>
                            </m:e>
                          </m:d>
                        </m:e>
                        <m:sup>
                          <m:r>
                            <a:rPr lang="en-US" altLang="ko-KR" sz="1400" i="1"/>
                            <m:t>2</m:t>
                          </m:r>
                        </m:sup>
                      </m:sSup>
                      <m:r>
                        <a:rPr lang="en-US" altLang="ko-KR" sz="1400" i="1"/>
                        <m:t>+</m:t>
                      </m:r>
                      <m:f>
                        <m:fPr>
                          <m:ctrlPr>
                            <a:rPr lang="ko-KR" altLang="ko-KR" sz="1400" i="1"/>
                          </m:ctrlPr>
                        </m:fPr>
                        <m:num>
                          <m:r>
                            <a:rPr lang="en-US" altLang="ko-KR" sz="1400" i="1"/>
                            <m:t>1</m:t>
                          </m:r>
                        </m:num>
                        <m:den>
                          <m:r>
                            <a:rPr lang="en-US" altLang="ko-KR" sz="1400" i="1"/>
                            <m:t>2</m:t>
                          </m:r>
                        </m:den>
                      </m:f>
                      <m:nary>
                        <m:naryPr>
                          <m:limLoc m:val="subSup"/>
                          <m:ctrlPr>
                            <a:rPr lang="ko-KR" altLang="ko-KR" sz="1400" i="1"/>
                          </m:ctrlPr>
                        </m:naryPr>
                        <m:sub>
                          <m:r>
                            <a:rPr lang="en-US" altLang="ko-KR" sz="1400" i="1"/>
                            <m:t>0</m:t>
                          </m:r>
                        </m:sub>
                        <m:sup>
                          <m:r>
                            <a:rPr lang="en-US" altLang="ko-KR" sz="1400" i="1"/>
                            <m:t>𝑇</m:t>
                          </m:r>
                        </m:sup>
                        <m:e>
                          <m:r>
                            <a:rPr lang="en-US" altLang="ko-KR" sz="1400" i="1"/>
                            <m:t>(</m:t>
                          </m:r>
                          <m:r>
                            <a:rPr lang="en-US" altLang="ko-KR" sz="1400" i="1"/>
                            <m:t>𝑞</m:t>
                          </m:r>
                          <m:sSup>
                            <m:sSupPr>
                              <m:ctrlPr>
                                <a:rPr lang="ko-KR" altLang="ko-KR" sz="1400" i="1"/>
                              </m:ctrlPr>
                            </m:sSupPr>
                            <m:e>
                              <m:d>
                                <m:dPr>
                                  <m:ctrlPr>
                                    <a:rPr lang="ko-KR" altLang="ko-KR" sz="1400" i="1"/>
                                  </m:ctrlPr>
                                </m:dPr>
                                <m:e>
                                  <m:r>
                                    <a:rPr lang="en-US" altLang="ko-KR" sz="1400" i="1"/>
                                    <m:t>𝑥</m:t>
                                  </m:r>
                                  <m:r>
                                    <a:rPr lang="en-US" altLang="ko-KR" sz="1400" i="1"/>
                                    <m:t>−</m:t>
                                  </m:r>
                                  <m:r>
                                    <a:rPr lang="en-US" altLang="ko-KR" sz="1400" i="1"/>
                                    <m:t>𝑟</m:t>
                                  </m:r>
                                </m:e>
                              </m:d>
                            </m:e>
                            <m:sup>
                              <m:r>
                                <a:rPr lang="en-US" altLang="ko-KR" sz="1400" i="1"/>
                                <m:t>2</m:t>
                              </m:r>
                            </m:sup>
                          </m:sSup>
                          <m:r>
                            <a:rPr lang="en-US" altLang="ko-KR" sz="1400" i="1"/>
                            <m:t>+</m:t>
                          </m:r>
                          <m:r>
                            <a:rPr lang="en-US" altLang="ko-KR" sz="1400" i="1"/>
                            <m:t>𝑅</m:t>
                          </m:r>
                          <m:sSup>
                            <m:sSupPr>
                              <m:ctrlPr>
                                <a:rPr lang="ko-KR" altLang="ko-KR" sz="1400" i="1"/>
                              </m:ctrlPr>
                            </m:sSupPr>
                            <m:e>
                              <m:r>
                                <a:rPr lang="en-US" altLang="ko-KR" sz="1400" i="1"/>
                                <m:t>𝑢</m:t>
                              </m:r>
                            </m:e>
                            <m:sup>
                              <m:r>
                                <a:rPr lang="en-US" altLang="ko-KR" sz="1400" i="1"/>
                                <m:t>2</m:t>
                              </m:r>
                            </m:sup>
                          </m:sSup>
                        </m:e>
                      </m:nary>
                      <m:r>
                        <a:rPr lang="en-US" altLang="ko-KR" sz="1400" i="1"/>
                        <m:t>) </m:t>
                      </m:r>
                      <m:r>
                        <a:rPr lang="en-US" altLang="ko-KR" sz="1400" i="1"/>
                        <m:t>𝑑𝑢</m:t>
                      </m:r>
                    </m:oMath>
                  </m:oMathPara>
                </a14:m>
                <a:endParaRPr lang="ko-KR" altLang="ko-KR" sz="1400" dirty="0"/>
              </a:p>
              <a:p>
                <a:r>
                  <a:rPr lang="en-US" altLang="ko-KR" sz="1400" dirty="0"/>
                  <a:t>If </a:t>
                </a:r>
                <a14:m>
                  <m:oMath xmlns:m="http://schemas.openxmlformats.org/officeDocument/2006/math">
                    <m:r>
                      <m:rPr>
                        <m:sty m:val="p"/>
                      </m:rPr>
                      <a:rPr lang="en-US" altLang="ko-KR" sz="1400"/>
                      <m:t>a</m:t>
                    </m:r>
                    <m:r>
                      <a:rPr lang="en-US" altLang="ko-KR" sz="1400"/>
                      <m:t>=1,</m:t>
                    </m:r>
                    <m:r>
                      <m:rPr>
                        <m:sty m:val="p"/>
                      </m:rPr>
                      <a:rPr lang="en-US" altLang="ko-KR" sz="1400"/>
                      <m:t>b</m:t>
                    </m:r>
                    <m:r>
                      <a:rPr lang="en-US" altLang="ko-KR" sz="1400"/>
                      <m:t>=1, </m:t>
                    </m:r>
                    <m:r>
                      <m:rPr>
                        <m:sty m:val="p"/>
                      </m:rPr>
                      <a:rPr lang="en-US" altLang="ko-KR" sz="1400"/>
                      <m:t>T</m:t>
                    </m:r>
                    <m:r>
                      <a:rPr lang="en-US" altLang="ko-KR" sz="1400"/>
                      <m:t>=10, </m:t>
                    </m:r>
                    <m:r>
                      <m:rPr>
                        <m:sty m:val="p"/>
                      </m:rPr>
                      <a:rPr lang="en-US" altLang="ko-KR" sz="1400"/>
                      <m:t>P</m:t>
                    </m:r>
                    <m:r>
                      <a:rPr lang="en-US" altLang="ko-KR" sz="1400"/>
                      <m:t>=10, </m:t>
                    </m:r>
                    <m:r>
                      <m:rPr>
                        <m:sty m:val="p"/>
                      </m:rPr>
                      <a:rPr lang="en-US" altLang="ko-KR" sz="1400"/>
                      <m:t>R</m:t>
                    </m:r>
                    <m:r>
                      <a:rPr lang="en-US" altLang="ko-KR" sz="1400"/>
                      <m:t>=1</m:t>
                    </m:r>
                  </m:oMath>
                </a14:m>
                <a:endParaRPr lang="ko-KR" altLang="ko-KR" sz="1400" dirty="0"/>
              </a:p>
              <a:p>
                <a:pPr lvl="0"/>
                <a:r>
                  <a:rPr lang="en-US" altLang="ko-KR" sz="1400" dirty="0" smtClean="0"/>
                  <a:t>  1) </a:t>
                </a:r>
                <a14:m>
                  <m:oMath xmlns:m="http://schemas.openxmlformats.org/officeDocument/2006/math">
                    <m:r>
                      <m:rPr>
                        <m:sty m:val="p"/>
                      </m:rPr>
                      <a:rPr lang="en-US" altLang="ko-KR" sz="1400"/>
                      <m:t>r</m:t>
                    </m:r>
                    <m:d>
                      <m:dPr>
                        <m:ctrlPr>
                          <a:rPr lang="ko-KR" altLang="ko-KR" sz="1400" i="1"/>
                        </m:ctrlPr>
                      </m:dPr>
                      <m:e>
                        <m:r>
                          <m:rPr>
                            <m:sty m:val="p"/>
                          </m:rPr>
                          <a:rPr lang="en-US" altLang="ko-KR" sz="1400"/>
                          <m:t>t</m:t>
                        </m:r>
                      </m:e>
                    </m:d>
                    <m:r>
                      <a:rPr lang="en-US" altLang="ko-KR" sz="1400" i="1"/>
                      <m:t>=</m:t>
                    </m:r>
                    <m:r>
                      <a:rPr lang="en-US" altLang="ko-KR" sz="1400" i="1"/>
                      <m:t>𝑠𝑖𝑛𝑡</m:t>
                    </m:r>
                    <m:r>
                      <a:rPr lang="en-US" altLang="ko-KR" sz="1400" i="1"/>
                      <m:t> (</m:t>
                    </m:r>
                    <m:r>
                      <a:rPr lang="en-US" altLang="ko-KR" sz="1400" i="1"/>
                      <m:t>𝑡</m:t>
                    </m:r>
                    <m:r>
                      <a:rPr lang="en-US" altLang="ko-KR" sz="1400" i="1"/>
                      <m:t>), </m:t>
                    </m:r>
                    <m:r>
                      <a:rPr lang="en-US" altLang="ko-KR" sz="1400" i="1"/>
                      <m:t>𝑞</m:t>
                    </m:r>
                    <m:r>
                      <a:rPr lang="en-US" altLang="ko-KR" sz="1400" i="1"/>
                      <m:t>=10</m:t>
                    </m:r>
                  </m:oMath>
                </a14:m>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en-US" altLang="ko-KR" sz="1400" dirty="0" smtClean="0"/>
              </a:p>
              <a:p>
                <a:pPr lvl="0"/>
                <a:endParaRPr lang="en-US" altLang="ko-KR" sz="1400" dirty="0"/>
              </a:p>
              <a:p>
                <a:pPr lvl="0"/>
                <a:r>
                  <a:rPr lang="en-US" altLang="ko-KR" sz="1400" dirty="0"/>
                  <a:t> </a:t>
                </a:r>
                <a:r>
                  <a:rPr lang="en-US" altLang="ko-KR" sz="1400" dirty="0" smtClean="0"/>
                  <a:t> 2) </a:t>
                </a:r>
                <a14:m>
                  <m:oMath xmlns:m="http://schemas.openxmlformats.org/officeDocument/2006/math">
                    <m:r>
                      <m:rPr>
                        <m:sty m:val="p"/>
                      </m:rPr>
                      <a:rPr lang="en-US" altLang="ko-KR" sz="1400"/>
                      <m:t>r</m:t>
                    </m:r>
                    <m:d>
                      <m:dPr>
                        <m:ctrlPr>
                          <a:rPr lang="ko-KR" altLang="ko-KR" sz="1400" i="1"/>
                        </m:ctrlPr>
                      </m:dPr>
                      <m:e>
                        <m:r>
                          <m:rPr>
                            <m:sty m:val="p"/>
                          </m:rPr>
                          <a:rPr lang="en-US" altLang="ko-KR" sz="1400"/>
                          <m:t>t</m:t>
                        </m:r>
                      </m:e>
                    </m:d>
                    <m:r>
                      <a:rPr lang="en-US" altLang="ko-KR" sz="1400" i="1"/>
                      <m:t>=</m:t>
                    </m:r>
                    <m:r>
                      <a:rPr lang="en-US" altLang="ko-KR" sz="1400" i="1"/>
                      <m:t>𝑠𝑡𝑒𝑝</m:t>
                    </m:r>
                    <m:r>
                      <a:rPr lang="en-US" altLang="ko-KR" sz="1400" i="1"/>
                      <m:t> </m:t>
                    </m:r>
                  </m:oMath>
                </a14:m>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ko-KR" altLang="ko-KR" sz="1400" dirty="0"/>
              </a:p>
              <a:p>
                <a:r>
                  <a:rPr lang="en-US" altLang="ko-KR" sz="1400" dirty="0"/>
                  <a:t> </a:t>
                </a:r>
                <a:endParaRPr lang="ko-KR" altLang="ko-KR" sz="1400" dirty="0"/>
              </a:p>
              <a:p>
                <a:endParaRPr lang="en-US" altLang="ko-KR" sz="1400" dirty="0" smtClean="0"/>
              </a:p>
              <a:p>
                <a14:m>
                  <m:oMathPara xmlns:m="http://schemas.openxmlformats.org/officeDocument/2006/math">
                    <m:oMathParaPr>
                      <m:jc m:val="centerGroup"/>
                    </m:oMathParaPr>
                    <m:oMath xmlns:m="http://schemas.openxmlformats.org/officeDocument/2006/math">
                      <m:r>
                        <a:rPr lang="en-US" altLang="ko-KR" sz="1400" b="0" i="1" smtClean="0">
                          <a:latin typeface="Cambria Math"/>
                        </a:rPr>
                        <m:t>      </m:t>
                      </m:r>
                    </m:oMath>
                  </m:oMathPara>
                </a14:m>
                <a:endParaRPr lang="ko-KR" alt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107504" y="908720"/>
                <a:ext cx="7416824" cy="4889737"/>
              </a:xfrm>
              <a:prstGeom prst="rect">
                <a:avLst/>
              </a:prstGeom>
              <a:blipFill rotWithShape="1">
                <a:blip r:embed="rId3"/>
                <a:stretch>
                  <a:fillRect l="-247" t="-125"/>
                </a:stretch>
              </a:blipFill>
            </p:spPr>
            <p:txBody>
              <a:bodyPr/>
              <a:lstStyle/>
              <a:p>
                <a:r>
                  <a:rPr lang="ko-KR" altLang="en-US">
                    <a:noFill/>
                  </a:rPr>
                  <a:t> </a:t>
                </a:r>
              </a:p>
            </p:txBody>
          </p:sp>
        </mc:Fallback>
      </mc:AlternateContent>
      <p:pic>
        <p:nvPicPr>
          <p:cNvPr id="8" name="그림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2607766"/>
            <a:ext cx="1999615" cy="1493520"/>
          </a:xfrm>
          <a:prstGeom prst="rect">
            <a:avLst/>
          </a:prstGeom>
          <a:noFill/>
          <a:ln>
            <a:noFill/>
          </a:ln>
        </p:spPr>
      </p:pic>
      <p:pic>
        <p:nvPicPr>
          <p:cNvPr id="9" name="그림 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541" y="2652534"/>
            <a:ext cx="1877060" cy="1405890"/>
          </a:xfrm>
          <a:prstGeom prst="rect">
            <a:avLst/>
          </a:prstGeom>
          <a:noFill/>
          <a:ln>
            <a:noFill/>
          </a:ln>
        </p:spPr>
      </p:pic>
      <p:pic>
        <p:nvPicPr>
          <p:cNvPr id="10" name="그림 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960" y="2607765"/>
            <a:ext cx="2235835" cy="1407795"/>
          </a:xfrm>
          <a:prstGeom prst="rect">
            <a:avLst/>
          </a:prstGeom>
          <a:noFill/>
          <a:ln>
            <a:noFill/>
          </a:ln>
        </p:spPr>
      </p:pic>
      <p:pic>
        <p:nvPicPr>
          <p:cNvPr id="11" name="그림 10"/>
          <p:cNvPicPr/>
          <p:nvPr/>
        </p:nvPicPr>
        <p:blipFill>
          <a:blip r:embed="rId7" cstate="print">
            <a:extLst>
              <a:ext uri="{28A0092B-C50C-407E-A947-70E740481C1C}">
                <a14:useLocalDpi xmlns:a14="http://schemas.microsoft.com/office/drawing/2010/main" val="0"/>
              </a:ext>
            </a:extLst>
          </a:blip>
          <a:stretch>
            <a:fillRect/>
          </a:stretch>
        </p:blipFill>
        <p:spPr>
          <a:xfrm>
            <a:off x="336751" y="4653136"/>
            <a:ext cx="3479165" cy="1376045"/>
          </a:xfrm>
          <a:prstGeom prst="rect">
            <a:avLst/>
          </a:prstGeom>
        </p:spPr>
      </p:pic>
      <p:pic>
        <p:nvPicPr>
          <p:cNvPr id="12" name="그림 11"/>
          <p:cNvPicPr/>
          <p:nvPr/>
        </p:nvPicPr>
        <p:blipFill>
          <a:blip r:embed="rId8" cstate="print">
            <a:extLst>
              <a:ext uri="{28A0092B-C50C-407E-A947-70E740481C1C}">
                <a14:useLocalDpi xmlns:a14="http://schemas.microsoft.com/office/drawing/2010/main" val="0"/>
              </a:ext>
            </a:extLst>
          </a:blip>
          <a:stretch>
            <a:fillRect/>
          </a:stretch>
        </p:blipFill>
        <p:spPr>
          <a:xfrm>
            <a:off x="4355976" y="4653136"/>
            <a:ext cx="1821180" cy="1402715"/>
          </a:xfrm>
          <a:prstGeom prst="rect">
            <a:avLst/>
          </a:prstGeom>
        </p:spPr>
      </p:pic>
    </p:spTree>
    <p:extLst>
      <p:ext uri="{BB962C8B-B14F-4D97-AF65-F5344CB8AC3E}">
        <p14:creationId xmlns:p14="http://schemas.microsoft.com/office/powerpoint/2010/main" val="4033398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4814"/>
            <a:ext cx="3744416" cy="369332"/>
          </a:xfrm>
          <a:prstGeom prst="rect">
            <a:avLst/>
          </a:prstGeom>
          <a:noFill/>
        </p:spPr>
        <p:txBody>
          <a:bodyPr wrap="square" rtlCol="0">
            <a:spAutoFit/>
          </a:bodyPr>
          <a:lstStyle/>
          <a:p>
            <a:r>
              <a:rPr lang="en-US" altLang="ko-KR" dirty="0" smtClean="0"/>
              <a:t>CT – Final State Fixed </a:t>
            </a:r>
            <a:endParaRPr lang="ko-KR"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6417915" cy="2045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44" y="3118760"/>
            <a:ext cx="6500018" cy="213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797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4814"/>
            <a:ext cx="3744416" cy="369332"/>
          </a:xfrm>
          <a:prstGeom prst="rect">
            <a:avLst/>
          </a:prstGeom>
          <a:noFill/>
        </p:spPr>
        <p:txBody>
          <a:bodyPr wrap="square" rtlCol="0">
            <a:spAutoFit/>
          </a:bodyPr>
          <a:lstStyle/>
          <a:p>
            <a:r>
              <a:rPr lang="en-US" altLang="ko-KR" dirty="0" smtClean="0"/>
              <a:t>CT – Final State Fixed </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839392"/>
            <a:ext cx="7737872" cy="5749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499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3462</TotalTime>
  <Words>1921</Words>
  <Application>Microsoft Office PowerPoint</Application>
  <PresentationFormat>화면 슬라이드 쇼(4:3)</PresentationFormat>
  <Paragraphs>241</Paragraphs>
  <Slides>15</Slides>
  <Notes>0</Notes>
  <HiddenSlides>3</HiddenSlides>
  <MMClips>0</MMClips>
  <ScaleCrop>false</ScaleCrop>
  <HeadingPairs>
    <vt:vector size="4" baseType="variant">
      <vt:variant>
        <vt:lpstr>테마</vt:lpstr>
      </vt:variant>
      <vt:variant>
        <vt:i4>3</vt:i4>
      </vt:variant>
      <vt:variant>
        <vt:lpstr>슬라이드 제목</vt:lpstr>
      </vt:variant>
      <vt:variant>
        <vt:i4>15</vt:i4>
      </vt:variant>
    </vt:vector>
  </HeadingPairs>
  <TitlesOfParts>
    <vt:vector size="18" baseType="lpstr">
      <vt:lpstr>Office 테마</vt:lpstr>
      <vt:lpstr>1_디자인 사용자 지정</vt:lpstr>
      <vt:lpstr>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김태욱</dc:creator>
  <cp:lastModifiedBy>김태욱</cp:lastModifiedBy>
  <cp:revision>84</cp:revision>
  <dcterms:created xsi:type="dcterms:W3CDTF">2022-04-07T05:00:11Z</dcterms:created>
  <dcterms:modified xsi:type="dcterms:W3CDTF">2022-06-16T04:59:29Z</dcterms:modified>
</cp:coreProperties>
</file>