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35"/>
  </p:notesMasterIdLst>
  <p:sldIdLst>
    <p:sldId id="385" r:id="rId4"/>
    <p:sldId id="386" r:id="rId5"/>
    <p:sldId id="387" r:id="rId6"/>
    <p:sldId id="388" r:id="rId7"/>
    <p:sldId id="389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348" r:id="rId18"/>
    <p:sldId id="367" r:id="rId19"/>
    <p:sldId id="384" r:id="rId20"/>
    <p:sldId id="368" r:id="rId21"/>
    <p:sldId id="370" r:id="rId22"/>
    <p:sldId id="371" r:id="rId23"/>
    <p:sldId id="369" r:id="rId24"/>
    <p:sldId id="377" r:id="rId25"/>
    <p:sldId id="378" r:id="rId26"/>
    <p:sldId id="364" r:id="rId27"/>
    <p:sldId id="380" r:id="rId28"/>
    <p:sldId id="382" r:id="rId29"/>
    <p:sldId id="381" r:id="rId30"/>
    <p:sldId id="400" r:id="rId31"/>
    <p:sldId id="383" r:id="rId32"/>
    <p:sldId id="401" r:id="rId33"/>
    <p:sldId id="402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1" autoAdjust="0"/>
    <p:restoredTop sz="94301" autoAdjust="0"/>
  </p:normalViewPr>
  <p:slideViewPr>
    <p:cSldViewPr>
      <p:cViewPr>
        <p:scale>
          <a:sx n="80" d="100"/>
          <a:sy n="80" d="100"/>
        </p:scale>
        <p:origin x="-114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88EEA-7A45-4D78-8B41-D6D3C3FC763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2C63-2A3C-4565-94E3-58BCB75E0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3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9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06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C2C63-2A3C-4565-94E3-58BCB75E08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2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9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5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52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7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4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889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2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71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48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9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1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07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8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70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44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47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98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31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8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6696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879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61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79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0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565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3F038E-9CD8-41AB-AD4C-D6D2CA31C110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CFC6C7-A13E-472E-A29D-8F9378117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5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7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73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2E78-001F-4581-BD6B-75028020EC2B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BC67-E928-4633-87CE-0AEEF07F0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01C4D-3042-4F91-85B9-2689B17B5754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4343-4238-4472-8CDE-2B0970DD7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8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238" y="1003370"/>
            <a:ext cx="8142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K-NN(nearest neighbor)</a:t>
            </a:r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Linear Model – Regression </a:t>
            </a:r>
          </a:p>
          <a:p>
            <a:endParaRPr lang="en-US" altLang="ko-KR" dirty="0"/>
          </a:p>
          <a:p>
            <a:r>
              <a:rPr lang="en-US" altLang="ko-KR" dirty="0" smtClean="0"/>
              <a:t>  1)  OLS / Ridge / Lasso </a:t>
            </a:r>
          </a:p>
          <a:p>
            <a:endParaRPr lang="en-US" altLang="ko-KR" dirty="0"/>
          </a:p>
          <a:p>
            <a:r>
              <a:rPr lang="en-US" altLang="ko-KR" dirty="0" smtClean="0"/>
              <a:t>  2) Classification </a:t>
            </a:r>
            <a:endParaRPr lang="en-US" altLang="ko-KR" dirty="0"/>
          </a:p>
          <a:p>
            <a:r>
              <a:rPr lang="en-US" altLang="ko-KR" dirty="0" smtClean="0"/>
              <a:t>      Support Vector machine(SVM)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Decision Tree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1) Regression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58" y="836712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2. Aggregation </a:t>
            </a:r>
          </a:p>
          <a:p>
            <a:endParaRPr lang="en-US" altLang="ko-KR" dirty="0"/>
          </a:p>
          <a:p>
            <a:r>
              <a:rPr lang="en-US" altLang="ko-KR" dirty="0" smtClean="0"/>
              <a:t>     At each tree, the predicted output are decided as “Decision Tree”</a:t>
            </a:r>
          </a:p>
          <a:p>
            <a:r>
              <a:rPr lang="en-US" altLang="ko-KR" dirty="0" smtClean="0"/>
              <a:t>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The aggregate (majority vote) the outputs to get the prediction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Random Forest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032" y="1196751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Example (p.84)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-5 trees</a:t>
            </a:r>
          </a:p>
          <a:p>
            <a:endParaRPr lang="en-US" altLang="ko-KR" dirty="0"/>
          </a:p>
          <a:p>
            <a:r>
              <a:rPr lang="en-US" altLang="ko-KR" dirty="0" smtClean="0"/>
              <a:t>-average  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Random Forest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35" y="2708920"/>
            <a:ext cx="5581016" cy="317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251" y="908720"/>
            <a:ext cx="2460597" cy="162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19" y="836712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Gradient Boosting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boosting : (google) an ensemble learning method that combines a set of weak learners into a strong learner to minimize training error.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** bagging (random forest)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bootstapping</a:t>
            </a:r>
            <a:r>
              <a:rPr lang="en-US" altLang="ko-KR" dirty="0" smtClean="0"/>
              <a:t> (sampling)  and aggregation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P.91</a:t>
            </a:r>
          </a:p>
          <a:p>
            <a:endParaRPr lang="en-US" altLang="ko-KR" dirty="0"/>
          </a:p>
          <a:p>
            <a:r>
              <a:rPr lang="en-US" altLang="ko-KR" dirty="0" smtClean="0"/>
              <a:t>“ Gradient Boosted Decision </a:t>
            </a:r>
          </a:p>
          <a:p>
            <a:r>
              <a:rPr lang="en-US" altLang="ko-KR" dirty="0" smtClean="0"/>
              <a:t>Most powerful and widely used models</a:t>
            </a:r>
          </a:p>
          <a:p>
            <a:r>
              <a:rPr lang="en-US" altLang="ko-KR" dirty="0" smtClean="0"/>
              <a:t>For supervised learning”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Gradient Boosting Tree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447" y="3429000"/>
            <a:ext cx="4346765" cy="267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8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052736"/>
                <a:ext cx="8820472" cy="445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b="0" dirty="0" smtClean="0"/>
                  <a:t>Step 1 : initialize model with a constant value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: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Step 2:  for m=1 to M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(A)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𝑖𝑚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=1,…,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Fit a regression tree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 values and create terminal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𝑗𝑚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  <m:r>
                      <a:rPr lang="en-US" altLang="ko-KR" b="0" i="1" smtClean="0">
                        <a:latin typeface="Cambria Math"/>
                      </a:rPr>
                      <m:t>=1..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  <m:r>
                      <a:rPr lang="en-US" altLang="ko-KR" b="0" i="1" smtClean="0">
                        <a:latin typeface="Cambria Math"/>
                      </a:rPr>
                      <m:t>=1,…,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𝑗𝑚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𝛾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𝜈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_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𝑗𝑚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%%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𝑀</m:t>
                    </m:r>
                    <m:r>
                      <a:rPr lang="en-US" altLang="ko-KR" b="0" i="1" smtClean="0">
                        <a:latin typeface="Cambria Math"/>
                      </a:rPr>
                      <m:t> :# </m:t>
                    </m:r>
                    <m:r>
                      <a:rPr lang="en-US" altLang="ko-KR" b="0" i="1" smtClean="0">
                        <a:latin typeface="Cambria Math"/>
                      </a:rPr>
                      <m:t>𝑜𝑓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𝑡𝑟𝑒𝑒𝑠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2736"/>
                <a:ext cx="8820472" cy="4459169"/>
              </a:xfrm>
              <a:prstGeom prst="rect">
                <a:avLst/>
              </a:prstGeom>
              <a:blipFill rotWithShape="1">
                <a:blip r:embed="rId2"/>
                <a:stretch>
                  <a:fillRect l="-622" t="-9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Gradient Boosting Tree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4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Non-linear SVM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1141189"/>
                <a:ext cx="8820472" cy="342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Kernelized Support Vector Machine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r>
                  <a:rPr lang="en-US" altLang="ko-KR" dirty="0" smtClean="0"/>
                  <a:t>  Linear SVM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 b="0" i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Kernelized</a:t>
                </a:r>
                <a:r>
                  <a:rPr lang="en-US" altLang="ko-KR" dirty="0" smtClean="0"/>
                  <a:t> SVM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𝑑</m:t>
                    </m:r>
                    <m:r>
                      <a:rPr lang="en-US" altLang="ko-KR" i="1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exp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⁡(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𝛾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ko-KR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41189"/>
                <a:ext cx="8820472" cy="3423758"/>
              </a:xfrm>
              <a:prstGeom prst="rect">
                <a:avLst/>
              </a:prstGeom>
              <a:blipFill rotWithShape="1">
                <a:blip r:embed="rId2"/>
                <a:stretch>
                  <a:fillRect l="-484" t="-8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76872"/>
            <a:ext cx="4830209" cy="35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4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82" y="908720"/>
            <a:ext cx="1800200" cy="23975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https://en.wikipedia.org/wiki/Neural_network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28291" y="1052736"/>
            <a:ext cx="6503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Neural Network(Neural Science)  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==Deep Learning(Except Neural Science)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Nomenclature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branch(synapse) </a:t>
            </a:r>
          </a:p>
          <a:p>
            <a:r>
              <a:rPr lang="en-US" altLang="ko-KR" dirty="0" smtClean="0"/>
              <a:t>    Node (Neuron)</a:t>
            </a:r>
          </a:p>
          <a:p>
            <a:r>
              <a:rPr lang="en-US" altLang="ko-KR" dirty="0" smtClean="0"/>
              <a:t>    Layer : Input – Hidden – Output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62" y="3730392"/>
            <a:ext cx="1830820" cy="221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3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https://en.wikipedia.org/wiki/Neural_network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92384" y="980728"/>
                <a:ext cx="6051823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Linear Model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- linear model</a:t>
                </a:r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+,….+</m:t>
                    </m:r>
                    <m:r>
                      <a:rPr lang="en-US" altLang="ko-KR" i="1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Nonlinear model – NN (DL)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</a:rPr>
                      <m:t>𝑏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here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 :</m:t>
                    </m:r>
                    <m:r>
                      <a:rPr lang="en-US" altLang="ko-KR" b="0" i="1" smtClean="0">
                        <a:latin typeface="Cambria Math"/>
                      </a:rPr>
                      <m:t>𝑎𝑐𝑡𝑖𝑣𝑎𝑡𝑖𝑜𝑛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𝑓𝑢𝑛𝑐𝑡𝑖𝑜𝑛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4" y="980728"/>
                <a:ext cx="6051823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604" t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008906"/>
            <a:ext cx="1830820" cy="221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18720"/>
            <a:ext cx="2629398" cy="200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1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https://en.wikipedia.org/wiki/Neural_network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92384" y="980728"/>
                <a:ext cx="9076160" cy="3280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Activation Function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(aka, also known as, rectifying non-linear Unit)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𝑟𝑒𝑙𝑢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0,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84" y="980728"/>
                <a:ext cx="9076160" cy="3280129"/>
              </a:xfrm>
              <a:prstGeom prst="rect">
                <a:avLst/>
              </a:prstGeom>
              <a:blipFill rotWithShape="1">
                <a:blip r:embed="rId3"/>
                <a:stretch>
                  <a:fillRect l="-403" t="-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91" y="2852936"/>
            <a:ext cx="4309492" cy="3194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aka: also known as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93711" y="764704"/>
            <a:ext cx="4645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(p106)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1) L :  100 hidden nodes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R :  10 hidden nodes  </a:t>
            </a:r>
            <a:r>
              <a:rPr lang="en-US" altLang="ko-KR" dirty="0" smtClean="0">
                <a:sym typeface="Wingdings" panose="05000000000000000000" pitchFamily="2" charset="2"/>
              </a:rPr>
              <a:t> more ragged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" y="2060848"/>
            <a:ext cx="4537911" cy="337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70" y="1972013"/>
            <a:ext cx="4532730" cy="355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aka: also known as</a:t>
            </a:r>
            <a:endParaRPr lang="ko-KR" altLang="en-US" sz="11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7" y="3073496"/>
            <a:ext cx="4248472" cy="32777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57" y="3152583"/>
            <a:ext cx="4131736" cy="31195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3710" y="764704"/>
            <a:ext cx="5602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Ex. (p106)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2 hidden layers 10 hidden units</a:t>
            </a:r>
            <a:endParaRPr lang="en-US" altLang="ko-KR" dirty="0"/>
          </a:p>
          <a:p>
            <a:r>
              <a:rPr lang="en-US" altLang="ko-KR" dirty="0" smtClean="0"/>
              <a:t> - activation function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L :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(x)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R : </a:t>
            </a:r>
            <a:r>
              <a:rPr lang="en-US" altLang="ko-KR" dirty="0" err="1" smtClean="0"/>
              <a:t>tanh</a:t>
            </a:r>
            <a:r>
              <a:rPr lang="en-US" altLang="ko-KR" dirty="0" smtClean="0"/>
              <a:t>(x)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8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0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71" y="1199546"/>
            <a:ext cx="3625776" cy="287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i="1">
                              <a:latin typeface="Cambria Math"/>
                            </a:rPr>
                            <m:t> 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0" y="1204069"/>
                <a:ext cx="3885679" cy="488660"/>
              </a:xfrm>
              <a:prstGeom prst="rect">
                <a:avLst/>
              </a:prstGeom>
              <a:blipFill rotWithShape="1">
                <a:blip r:embed="rId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102" y="908720"/>
            <a:ext cx="44719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Hard Margin SVM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Soft Margin SVM </a:t>
            </a:r>
          </a:p>
          <a:p>
            <a:endParaRPr lang="en-US" altLang="ko-KR" dirty="0"/>
          </a:p>
          <a:p>
            <a:r>
              <a:rPr lang="en-US" altLang="ko-KR" dirty="0" smtClean="0"/>
              <a:t>  - to regulate the incorrect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, </m:t>
                          </m:r>
                        </m:e>
                      </m:func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/>
                        </a:rPr>
                        <m:t>𝑡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/>
                              <a:sym typeface="Wingdings" panose="05000000000000000000" pitchFamily="2" charset="2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𝑊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  <a:sym typeface="Wingdings" panose="05000000000000000000" pitchFamily="2" charset="2"/>
                        </a:rPr>
                        <m:t>≥1</m:t>
                      </m:r>
                    </m:oMath>
                  </m:oMathPara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     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𝑑𝑖𝑠𝑡𝑎𝑛𝑐𝑒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𝑏𝑒𝑡𝑤𝑒𝑒𝑛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𝑖𝑛𝑐𝑜𝑟𝑟𝑒𝑐𝑙𝑦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𝑐𝑙𝑎𝑠𝑠𝑖𝑓𝑖𝑒𝑑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𝑑𝑎𝑡𝑎</m:t>
                    </m:r>
                  </m:oMath>
                </a14:m>
                <a:endParaRPr lang="en-US" altLang="ko-KR" i="1" dirty="0" smtClean="0">
                  <a:latin typeface="Cambria Math"/>
                  <a:sym typeface="Wingdings" panose="05000000000000000000" pitchFamily="2" charset="2"/>
                </a:endParaRPr>
              </a:p>
              <a:p>
                <a:endParaRPr lang="en-US" altLang="ko-KR" i="1" dirty="0">
                  <a:latin typeface="Cambria Math"/>
                  <a:sym typeface="Wingdings" panose="05000000000000000000" pitchFamily="2" charset="2"/>
                </a:endParaRPr>
              </a:p>
              <a:p>
                <a:r>
                  <a:rPr lang="en-US" altLang="ko-KR" i="1" dirty="0" smtClean="0">
                    <a:latin typeface="Cambria Math"/>
                    <a:sym typeface="Wingdings" panose="05000000000000000000" pitchFamily="2" charset="2"/>
                  </a:rPr>
                  <a:t>    c: weighting factor</a:t>
                </a: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23557"/>
                <a:ext cx="7272808" cy="1679562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Neural Network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aka: also known as</a:t>
            </a:r>
            <a:endParaRPr lang="ko-KR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6" y="1268760"/>
            <a:ext cx="8705208" cy="446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944" y="763588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Various cases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7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389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Unsupervised Learning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537" y="6516538"/>
            <a:ext cx="588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aka: also known as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174238" y="1124744"/>
            <a:ext cx="85022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Introduction : in contrast to “Supervised learning”, No supervise.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Data is only input.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ym typeface="Wingdings" panose="05000000000000000000" pitchFamily="2" charset="2"/>
              </a:rPr>
              <a:t>Application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: transformation of dataset i.e.,  dimension reduction,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finding parts of components of data, i.e., the topic extraction on text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clustering algorithm, images are grouped into a same person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(face detection , digit identification)</a:t>
            </a:r>
          </a:p>
          <a:p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3"/>
          <a:stretch/>
        </p:blipFill>
        <p:spPr bwMode="auto">
          <a:xfrm>
            <a:off x="503387" y="3793103"/>
            <a:ext cx="3456384" cy="305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93103"/>
            <a:ext cx="3168352" cy="302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6804" y="980728"/>
                <a:ext cx="6993507" cy="2895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Principle component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Dimension Reduction 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𝑑𝑖𝑚𝑒𝑠𝑖𝑜𝑛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−→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−→</m:t>
                    </m:r>
                    <m:r>
                      <a:rPr lang="en-US" altLang="ko-KR" b="0" i="1" smtClean="0">
                        <a:latin typeface="Cambria Math"/>
                      </a:rPr>
                      <m:t>𝑑𝑖𝑚𝑒𝑛𝑠𝑖𝑜𝑛</m:t>
                    </m:r>
                    <m:r>
                      <a:rPr lang="en-US" altLang="ko-KR" b="0" i="1" smtClean="0">
                        <a:latin typeface="Cambria Math"/>
                      </a:rPr>
                      <m:t> 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4" y="980728"/>
                <a:ext cx="6993507" cy="2895473"/>
              </a:xfrm>
              <a:prstGeom prst="rect">
                <a:avLst/>
              </a:prstGeom>
              <a:blipFill rotWithShape="1">
                <a:blip r:embed="rId5"/>
                <a:stretch>
                  <a:fillRect l="-523" t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450" y="1442393"/>
                <a:ext cx="7171541" cy="64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,    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=0,   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&gt;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principle component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50" y="1442393"/>
                <a:ext cx="7171541" cy="649665"/>
              </a:xfrm>
              <a:prstGeom prst="rect">
                <a:avLst/>
              </a:prstGeom>
              <a:blipFill rotWithShape="1">
                <a:blip r:embed="rId6"/>
                <a:stretch>
                  <a:fillRect l="-68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6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72200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239" y="188966"/>
            <a:ext cx="25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6804" y="980728"/>
                <a:ext cx="7713588" cy="5412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Principle component Analysis</a:t>
                </a:r>
              </a:p>
              <a:p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𝑑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+,…+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   ,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,  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=0, </m:t>
                      </m:r>
                      <m:r>
                        <a:rPr lang="en-US" altLang="ko-KR" b="0" i="1" smtClean="0">
                          <a:latin typeface="Cambria Math"/>
                        </a:rPr>
                        <m:t>𝑖</m:t>
                      </m:r>
                      <m:r>
                        <a:rPr lang="en-US" altLang="ko-KR" b="0" i="1" smtClean="0">
                          <a:latin typeface="Cambria Math"/>
                        </a:rPr>
                        <m:t>≠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altLang="ko-K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1</a:t>
                </a:r>
                <a:r>
                  <a:rPr lang="en-US" altLang="ko-KR" baseline="30000" dirty="0" smtClean="0"/>
                  <a:t>st</a:t>
                </a:r>
                <a:r>
                  <a:rPr lang="en-US" altLang="ko-KR" dirty="0" smtClean="0"/>
                  <a:t> Principle component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2</a:t>
                </a:r>
                <a:r>
                  <a:rPr lang="en-US" altLang="ko-KR" baseline="30000" dirty="0" smtClean="0"/>
                  <a:t>nd</a:t>
                </a:r>
                <a:r>
                  <a:rPr lang="en-US" altLang="ko-KR" dirty="0" smtClean="0"/>
                  <a:t>  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 smtClean="0"/>
                  <a:t>…..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𝑑</m:t>
                    </m:r>
                    <m:r>
                      <a:rPr lang="en-US" altLang="ko-KR" b="0" i="1" smtClean="0">
                        <a:latin typeface="Cambria Math"/>
                      </a:rPr>
                      <m:t> ~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       </m:t>
                    </m:r>
                    <m:r>
                      <a:rPr lang="en-US" altLang="ko-KR" b="0" i="1" smtClean="0">
                        <a:latin typeface="Cambria Math"/>
                      </a:rPr>
                      <m:t>𝑘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(PCA is a SVD ,singular value decomposition) </a:t>
                </a: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Application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Vision : face recognition / digit identification,…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r>
                  <a:rPr lang="en-US" altLang="ko-KR" dirty="0" smtClean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4" y="980728"/>
                <a:ext cx="7713588" cy="5412315"/>
              </a:xfrm>
              <a:prstGeom prst="rect">
                <a:avLst/>
              </a:prstGeom>
              <a:blipFill rotWithShape="1">
                <a:blip r:embed="rId3"/>
                <a:stretch>
                  <a:fillRect l="-474" t="-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979411"/>
                <a:ext cx="7920880" cy="595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Principal Component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Problem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Given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find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+,…,+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b="0" dirty="0" smtClean="0"/>
                  <a:t> 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𝐴𝑋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b="0" dirty="0" smtClean="0"/>
                  <a:t> 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Find s.t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&gt; 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𝑖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+,…,+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2. Concept to get the solution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eigenvector is orthogonal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 covariance matrix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is symmetric and its eigenvector is orthogonal !!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79411"/>
                <a:ext cx="7920880" cy="5951373"/>
              </a:xfrm>
              <a:prstGeom prst="rect">
                <a:avLst/>
              </a:prstGeom>
              <a:blipFill rotWithShape="1">
                <a:blip r:embed="rId3"/>
                <a:stretch>
                  <a:fillRect l="-769" t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979411"/>
                <a:ext cx="7920880" cy="446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Whitening process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Given data D (as a random variable) 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Σ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The transformed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is called whitened if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𝑊𝑋</m:t>
                    </m:r>
                    <m:r>
                      <a:rPr lang="en-US" altLang="ko-KR" b="0" i="1" smtClean="0">
                        <a:latin typeface="Cambria Math"/>
                      </a:rPr>
                      <m:t> 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   i.e.,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b="0" dirty="0" smtClean="0"/>
                  <a:t>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Here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  <a:sym typeface="Wingdings" panose="05000000000000000000" pitchFamily="2" charset="2"/>
                      </a:rPr>
                      <m:t>D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Then e-vectors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/>
                  <a:t> are orthogonal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79411"/>
                <a:ext cx="7920880" cy="4467826"/>
              </a:xfrm>
              <a:prstGeom prst="rect">
                <a:avLst/>
              </a:prstGeom>
              <a:blipFill rotWithShape="1">
                <a:blip r:embed="rId3"/>
                <a:stretch>
                  <a:fillRect l="-462" t="-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9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979411"/>
                <a:ext cx="792088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Procedure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1. Delete the bias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2. Whitening Process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ko-KR" dirty="0" smtClean="0"/>
                  <a:t>   (e-values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ko-KR" dirty="0" smtClean="0"/>
                  <a:t> is equivalent to that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3. Find eigenvectors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+,…+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4. choose PCA up to k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~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 …+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79411"/>
                <a:ext cx="7920880" cy="5355312"/>
              </a:xfrm>
              <a:prstGeom prst="rect">
                <a:avLst/>
              </a:prstGeom>
              <a:blipFill rotWithShape="1">
                <a:blip r:embed="rId3"/>
                <a:stretch>
                  <a:fillRect l="-462" t="-5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79208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Face identification : Example (p.146)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pixel : 87x65 </a:t>
            </a:r>
            <a:r>
              <a:rPr lang="en-US" altLang="ko-KR" dirty="0" smtClean="0">
                <a:sym typeface="Wingdings" panose="05000000000000000000" pitchFamily="2" charset="2"/>
              </a:rPr>
              <a:t> at least 65 x 65 eigenvectors = 4225 (dimensions! )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Reduce the dimension </a:t>
            </a:r>
            <a:endParaRPr lang="en-US" altLang="ko-KR" dirty="0"/>
          </a:p>
          <a:p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6431632" cy="382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4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Face identification (p.153):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04695" cy="186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908720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Face identification : Example (p.153)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8980"/>
            <a:ext cx="5870228" cy="50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3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758632"/>
                <a:ext cx="806489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Entropy 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𝐸𝑛𝑡𝑟𝑜𝑝𝑦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altLang="ko-KR" dirty="0" smtClean="0"/>
                  <a:t> , where log base is 2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-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dirty="0" smtClean="0"/>
                  <a:t>is large  , more uncertainty, less information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Entropy ~ complexity : </a:t>
                </a:r>
              </a:p>
              <a:p>
                <a:pPr marL="285750" indent="-285750">
                  <a:buFont typeface="Wingdings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More complex  more uncertain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- Less Entropy (less complexity)   less uncertainty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58632"/>
                <a:ext cx="8064896" cy="5632311"/>
              </a:xfrm>
              <a:prstGeom prst="rect">
                <a:avLst/>
              </a:prstGeom>
              <a:blipFill rotWithShape="1">
                <a:blip r:embed="rId2"/>
                <a:stretch>
                  <a:fillRect l="-529" t="-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- 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Entropy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17" y="1268760"/>
            <a:ext cx="267955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8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908720"/>
                <a:ext cx="7920880" cy="566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Signal Decomposition / Approximation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r>
                  <a:rPr lang="en-US" altLang="ko-KR" dirty="0" smtClean="0"/>
                  <a:t>PCA :  orthogonal basis 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=0  </m:t>
                    </m:r>
                    <m:r>
                      <a:rPr lang="en-US" altLang="ko-KR" b="0" i="1" smtClean="0">
                        <a:latin typeface="Cambria Math"/>
                      </a:rPr>
                      <m:t>𝑖𝑛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𝐸h𝑐𝑙𝑖𝑑𝑒𝑛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𝑆𝑝𝑎𝑐𝑒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Fourier :  orthogonal basis,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,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,…, 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 ,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,…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/>
                  <a:buChar char="à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Signal decomposition </a:t>
                </a:r>
              </a:p>
              <a:p>
                <a:pPr marL="285750" indent="-285750">
                  <a:buFont typeface="Wingdings"/>
                  <a:buChar char="à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                                                            observed sum of these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                                                 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decomposition 3 signals 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7920880" cy="5669501"/>
              </a:xfrm>
              <a:prstGeom prst="rect">
                <a:avLst/>
              </a:prstGeom>
              <a:blipFill rotWithShape="1">
                <a:blip r:embed="rId3"/>
                <a:stretch>
                  <a:fillRect l="-693"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>
            <a:off x="971600" y="371703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83568" y="436510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1600" y="472514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3568" y="537321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83829" y="5805264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95797" y="645333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/>
          <p:cNvSpPr/>
          <p:nvPr/>
        </p:nvSpPr>
        <p:spPr>
          <a:xfrm>
            <a:off x="971600" y="4149080"/>
            <a:ext cx="129614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267744" y="4146401"/>
            <a:ext cx="1296144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5013176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39777" y="5018484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20455" y="5013176"/>
            <a:ext cx="5040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다리꼴 12"/>
          <p:cNvSpPr/>
          <p:nvPr/>
        </p:nvSpPr>
        <p:spPr>
          <a:xfrm>
            <a:off x="983829" y="6165304"/>
            <a:ext cx="491827" cy="2880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/>
          <p:cNvSpPr/>
          <p:nvPr/>
        </p:nvSpPr>
        <p:spPr>
          <a:xfrm>
            <a:off x="1483866" y="6152120"/>
            <a:ext cx="491827" cy="2880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/>
          <p:cNvSpPr/>
          <p:nvPr/>
        </p:nvSpPr>
        <p:spPr>
          <a:xfrm>
            <a:off x="2021830" y="6152120"/>
            <a:ext cx="491827" cy="2880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4716016" y="3861048"/>
            <a:ext cx="360040" cy="2448272"/>
          </a:xfrm>
          <a:prstGeom prst="rightBrace">
            <a:avLst>
              <a:gd name="adj1" fmla="val 8333"/>
              <a:gd name="adj2" fmla="val 531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4238" y="188966"/>
            <a:ext cx="533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Dimensionality Reduction ,Feature Extraction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908720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ICA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Independent Component Analysis </a:t>
            </a:r>
          </a:p>
          <a:p>
            <a:endParaRPr lang="en-US" altLang="ko-KR" dirty="0"/>
          </a:p>
          <a:p>
            <a:r>
              <a:rPr lang="en-US" altLang="ko-KR" dirty="0" smtClean="0"/>
              <a:t>  the signals summed with different sources may be decomposed into </a:t>
            </a:r>
          </a:p>
          <a:p>
            <a:endParaRPr lang="en-US" altLang="ko-KR" dirty="0"/>
          </a:p>
          <a:p>
            <a:r>
              <a:rPr lang="en-US" altLang="ko-KR" dirty="0" smtClean="0"/>
              <a:t>  each source, using “non-Gaussian” property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Blind Source Separation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4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809824"/>
                <a:ext cx="8064896" cy="549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Ex. 1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 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 smtClean="0"/>
                  <a:t> 1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: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 =+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/>
                          </a:rPr>
                          <m:t>=0.38 </m:t>
                        </m:r>
                      </m:e>
                    </m:func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−→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h𝑎𝑠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𝑙𝑒𝑠𝑠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𝑐𝑜𝑚𝑝𝑙𝑒𝑥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𝑡h𝑎𝑛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/>
                          </a:rPr>
                          <m:t>,…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ko-KR" i="1">
                        <a:latin typeface="Cambria Math"/>
                      </a:rPr>
                      <m:t>   :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=−</m:t>
                    </m:r>
                    <m:r>
                      <a:rPr lang="en-US" altLang="ko-KR" b="0" i="1" smtClean="0">
                        <a:latin typeface="Cambria Math"/>
                      </a:rPr>
                      <m:t>6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ko-KR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2.5850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 −→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h𝑎𝑠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𝑙𝑒𝑠𝑠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𝑐𝑜𝑚𝑝𝑙𝑒𝑥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𝑡h𝑎𝑛</m:t>
                    </m:r>
                    <m:r>
                      <a:rPr lang="en-US" altLang="ko-KR" i="1">
                        <a:latin typeface="Cambria Math"/>
                        <a:sym typeface="Wingdings" panose="05000000000000000000" pitchFamily="2" charset="2"/>
                      </a:rPr>
                      <m:t>   </m:t>
                    </m:r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Separation :  {Parent set}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{Child}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Wingdings" panose="05000000000000000000" pitchFamily="2" charset="2"/>
                      </a:rPr>
                      <m:t>∪ 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Child</m:t>
                    </m:r>
                    <m:r>
                      <m:rPr>
                        <m:nor/>
                      </m:rPr>
                      <a:rPr lang="en-US" altLang="ko-KR" dirty="0">
                        <a:sym typeface="Wingdings" panose="05000000000000000000" pitchFamily="2" charset="2"/>
                      </a:rPr>
                      <m:t>} 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decrease complexity </a:t>
                </a: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Information gain = E[P]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dirty="0">
                  <a:solidFill>
                    <a:prstClr val="black"/>
                  </a:solidFill>
                </a:endParaRPr>
              </a:p>
              <a:p>
                <a:endParaRPr lang="en-US" altLang="ko-KR" b="0" dirty="0" smtClean="0">
                  <a:solidFill>
                    <a:prstClr val="black"/>
                  </a:solidFill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09824"/>
                <a:ext cx="8064896" cy="5490927"/>
              </a:xfrm>
              <a:prstGeom prst="rect">
                <a:avLst/>
              </a:prstGeom>
              <a:blipFill rotWithShape="1"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- Entropy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11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Entropy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7544" y="3356992"/>
                <a:ext cx="5602496" cy="1614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Entropy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=3.4170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56992"/>
                <a:ext cx="5602496" cy="1614866"/>
              </a:xfrm>
              <a:prstGeom prst="rect">
                <a:avLst/>
              </a:prstGeom>
              <a:blipFill rotWithShape="1">
                <a:blip r:embed="rId2"/>
                <a:stretch>
                  <a:fillRect l="-762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724660" y="1556792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34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3548" y="291902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03748" y="2919028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0680" y="2919028"/>
            <a:ext cx="708992" cy="504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2416518" y="2919028"/>
            <a:ext cx="1214619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7136680" y="3040112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66945" y="3005336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66945" y="3153544"/>
            <a:ext cx="1440160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 </a:t>
            </a:r>
          </a:p>
          <a:p>
            <a:pPr algn="ctr"/>
            <a:r>
              <a:rPr lang="en-US" altLang="ko-KR" sz="2800" dirty="0" smtClean="0"/>
              <a:t>+ + +  -</a:t>
            </a:r>
            <a:endParaRPr lang="ko-KR" altLang="en-US" sz="2800" dirty="0"/>
          </a:p>
        </p:txBody>
      </p:sp>
      <p:sp>
        <p:nvSpPr>
          <p:cNvPr id="23" name="직사각형 22"/>
          <p:cNvSpPr/>
          <p:nvPr/>
        </p:nvSpPr>
        <p:spPr>
          <a:xfrm>
            <a:off x="7137093" y="3171056"/>
            <a:ext cx="1439747" cy="86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 - -</a:t>
            </a:r>
          </a:p>
          <a:p>
            <a:pPr algn="ctr"/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749234" y="4243166"/>
                <a:ext cx="3334567" cy="190436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7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    </m:t>
                        </m:r>
                      </m:e>
                    </m:d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r>
                  <a:rPr lang="en-US" altLang="ko-KR" sz="1600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{−3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 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log</m:t>
                    </m:r>
                    <m:r>
                      <a:rPr lang="en-US" altLang="ko-KR" sz="1600" b="0" i="1" smtClean="0">
                        <a:latin typeface="Cambria Math"/>
                      </a:rPr>
                      <m:t>⁡(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)}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600" dirty="0"/>
                  <a:t> =</a:t>
                </a:r>
                <a:r>
                  <a:rPr lang="en-US" altLang="ko-KR" sz="1600" dirty="0" smtClean="0"/>
                  <a:t>2.5994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IG  = E[P]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=3.4170 – 2.5994=0.8176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4" y="4243166"/>
                <a:ext cx="3334567" cy="1904367"/>
              </a:xfrm>
              <a:prstGeom prst="rect">
                <a:avLst/>
              </a:prstGeom>
              <a:blipFill rotWithShape="1">
                <a:blip r:embed="rId3"/>
                <a:stretch>
                  <a:fillRect l="-6011" t="-15605" r="-729" b="-2101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560251" y="4328299"/>
                <a:ext cx="4233531" cy="181421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sz="16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ko-KR" sz="1600" i="1">
                            <a:latin typeface="Cambria Math"/>
                          </a:rPr>
                          <m:t>7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  <m:r>
                          <a:rPr lang="en-US" altLang="ko-KR" sz="1600" b="0" i="1" smtClean="0">
                            <a:latin typeface="Cambria Math"/>
                          </a:rPr>
                          <m:t> −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ko-KR" sz="1600" b="0" i="1" dirty="0" smtClean="0">
                  <a:latin typeface="Cambria Math"/>
                </a:endParaRPr>
              </a:p>
              <a:p>
                <a:r>
                  <a:rPr lang="en-US" altLang="ko-KR" sz="1600" b="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ko-KR" sz="1600" b="0" i="1" smtClean="0">
                        <a:latin typeface="Cambria Math"/>
                      </a:rPr>
                      <m:t>{−3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600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ko-KR" sz="1600" dirty="0" smtClean="0"/>
              </a:p>
              <a:p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 =1.7549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IG  = E[P]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</a:p>
              <a:p>
                <a:r>
                  <a:rPr lang="en-US" altLang="ko-KR" sz="1600" dirty="0"/>
                  <a:t>     =3.4170 – </a:t>
                </a:r>
                <a:r>
                  <a:rPr lang="en-US" altLang="ko-KR" sz="1600" dirty="0" smtClean="0"/>
                  <a:t>1.7549=1.6621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51" y="4328299"/>
                <a:ext cx="4233531" cy="1814215"/>
              </a:xfrm>
              <a:prstGeom prst="rect">
                <a:avLst/>
              </a:prstGeom>
              <a:blipFill rotWithShape="1">
                <a:blip r:embed="rId4"/>
                <a:stretch>
                  <a:fillRect l="-4591" t="-16333" b="-1733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79512" y="908720"/>
            <a:ext cx="487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Decision boundary : information Gain(IG)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37721" y="1278052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5576039" y="1250804"/>
            <a:ext cx="1852293" cy="1512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-</a:t>
            </a:r>
          </a:p>
          <a:p>
            <a:pPr algn="ctr"/>
            <a:r>
              <a:rPr lang="en-US" altLang="ko-KR" sz="2800" dirty="0" smtClean="0"/>
              <a:t>+++</a:t>
            </a:r>
          </a:p>
          <a:p>
            <a:pPr algn="ctr"/>
            <a:r>
              <a:rPr lang="en-US" altLang="ko-KR" sz="2800" dirty="0" smtClean="0"/>
              <a:t>-  -  -</a:t>
            </a:r>
            <a:endParaRPr lang="ko-KR" altLang="en-US" sz="28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78809" y="1772816"/>
            <a:ext cx="29523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999217" y="2204864"/>
            <a:ext cx="295232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1520" y="17728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39123" y="20341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8342" y="6268670"/>
            <a:ext cx="329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Boundary B is better than A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7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5863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Example – w/o code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08280"/>
            <a:ext cx="3263194" cy="2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08280"/>
            <a:ext cx="4402054" cy="168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62" y="2806328"/>
            <a:ext cx="4231228" cy="150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530" y="3212976"/>
            <a:ext cx="4573910" cy="2017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7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032" y="1196752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Pros and Cons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1) Pro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easily visualized and understood (at least for small trees)</a:t>
            </a:r>
          </a:p>
          <a:p>
            <a:endParaRPr lang="en-US" altLang="ko-KR" dirty="0"/>
          </a:p>
          <a:p>
            <a:r>
              <a:rPr lang="en-US" altLang="ko-KR" dirty="0" smtClean="0"/>
              <a:t>   - invariant to scaling of the data, </a:t>
            </a:r>
            <a:r>
              <a:rPr lang="en-US" altLang="ko-KR" b="1" dirty="0" smtClean="0"/>
              <a:t>continuous, discrete, binary features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2) Cons</a:t>
            </a:r>
          </a:p>
          <a:p>
            <a:endParaRPr lang="en-US" altLang="ko-KR" dirty="0"/>
          </a:p>
          <a:p>
            <a:r>
              <a:rPr lang="en-US" altLang="ko-KR" dirty="0" smtClean="0"/>
              <a:t>  - Over fitted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Tree- Decision Boundary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0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908720"/>
            <a:ext cx="80648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Concepts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1. Build trees randomly – bootstrap sampling</a:t>
            </a:r>
          </a:p>
          <a:p>
            <a:endParaRPr lang="en-US" altLang="ko-KR" dirty="0"/>
          </a:p>
          <a:p>
            <a:r>
              <a:rPr lang="en-US" altLang="ko-KR" dirty="0" smtClean="0"/>
              <a:t>    Given the data set, build several trees using “Bootstrap sampling” </a:t>
            </a:r>
            <a:endParaRPr lang="en-US" altLang="ko-KR" dirty="0"/>
          </a:p>
          <a:p>
            <a:r>
              <a:rPr lang="en-US" altLang="ko-KR" dirty="0" smtClean="0"/>
              <a:t>    i.e., To randomly select samples so that  each tree is a little bit different </a:t>
            </a:r>
          </a:p>
          <a:p>
            <a:endParaRPr lang="en-US" altLang="ko-KR" dirty="0"/>
          </a:p>
          <a:p>
            <a:r>
              <a:rPr lang="en-US" altLang="ko-KR" dirty="0" smtClean="0"/>
              <a:t>** bootstrapping : </a:t>
            </a:r>
            <a:r>
              <a:rPr lang="en-US" altLang="ko-KR" dirty="0"/>
              <a:t>a self-starting process that is supposed to continue or grow without external input.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1) example: [ a, </a:t>
            </a:r>
            <a:r>
              <a:rPr lang="en-US" altLang="ko-KR" dirty="0" err="1" smtClean="0"/>
              <a:t>b,c</a:t>
            </a:r>
            <a:r>
              <a:rPr lang="en-US" altLang="ko-KR" dirty="0" smtClean="0"/>
              <a:t>, d]                  2)  build another tree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[ b]                                         [</a:t>
            </a:r>
            <a:r>
              <a:rPr lang="en-US" altLang="ko-KR" dirty="0" err="1" smtClean="0">
                <a:sym typeface="Wingdings" panose="05000000000000000000" pitchFamily="2" charset="2"/>
              </a:rPr>
              <a:t>b,b,a,c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[ </a:t>
            </a:r>
            <a:r>
              <a:rPr lang="en-US" altLang="ko-KR" dirty="0" err="1" smtClean="0">
                <a:sym typeface="Wingdings" panose="05000000000000000000" pitchFamily="2" charset="2"/>
              </a:rPr>
              <a:t>b,a</a:t>
            </a:r>
            <a:r>
              <a:rPr lang="en-US" altLang="ko-KR" dirty="0" smtClean="0">
                <a:sym typeface="Wingdings" panose="05000000000000000000" pitchFamily="2" charset="2"/>
              </a:rPr>
              <a:t> ]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[ b, a, b]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     [</a:t>
            </a:r>
            <a:r>
              <a:rPr lang="en-US" altLang="ko-KR" dirty="0" err="1" smtClean="0">
                <a:sym typeface="Wingdings" panose="05000000000000000000" pitchFamily="2" charset="2"/>
              </a:rPr>
              <a:t>b,a,b,c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087025" y="188966"/>
            <a:ext cx="27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Supervised Learning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519" y="260648"/>
            <a:ext cx="54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Decision Tree - Random Forest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4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2390</Words>
  <Application>Microsoft Office PowerPoint</Application>
  <PresentationFormat>화면 슬라이드 쇼(4:3)</PresentationFormat>
  <Paragraphs>475</Paragraphs>
  <Slides>31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Office 테마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김태욱</dc:creator>
  <cp:lastModifiedBy>김태욱</cp:lastModifiedBy>
  <cp:revision>207</cp:revision>
  <dcterms:created xsi:type="dcterms:W3CDTF">2022-04-07T05:00:11Z</dcterms:created>
  <dcterms:modified xsi:type="dcterms:W3CDTF">2022-06-17T21:14:29Z</dcterms:modified>
</cp:coreProperties>
</file>