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notesMasterIdLst>
    <p:notesMasterId r:id="rId33"/>
  </p:notesMasterIdLst>
  <p:sldIdLst>
    <p:sldId id="332" r:id="rId4"/>
    <p:sldId id="272" r:id="rId5"/>
    <p:sldId id="333" r:id="rId6"/>
    <p:sldId id="281" r:id="rId7"/>
    <p:sldId id="282" r:id="rId8"/>
    <p:sldId id="334" r:id="rId9"/>
    <p:sldId id="295" r:id="rId10"/>
    <p:sldId id="296" r:id="rId11"/>
    <p:sldId id="299" r:id="rId12"/>
    <p:sldId id="283" r:id="rId13"/>
    <p:sldId id="300" r:id="rId14"/>
    <p:sldId id="306" r:id="rId15"/>
    <p:sldId id="301" r:id="rId16"/>
    <p:sldId id="303" r:id="rId17"/>
    <p:sldId id="285" r:id="rId18"/>
    <p:sldId id="304" r:id="rId19"/>
    <p:sldId id="308" r:id="rId20"/>
    <p:sldId id="310" r:id="rId21"/>
    <p:sldId id="307" r:id="rId22"/>
    <p:sldId id="313" r:id="rId23"/>
    <p:sldId id="311" r:id="rId24"/>
    <p:sldId id="312" r:id="rId25"/>
    <p:sldId id="319" r:id="rId26"/>
    <p:sldId id="320" r:id="rId27"/>
    <p:sldId id="316" r:id="rId28"/>
    <p:sldId id="317" r:id="rId29"/>
    <p:sldId id="314" r:id="rId30"/>
    <p:sldId id="321" r:id="rId31"/>
    <p:sldId id="315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1" autoAdjust="0"/>
    <p:restoredTop sz="94301" autoAdjust="0"/>
  </p:normalViewPr>
  <p:slideViewPr>
    <p:cSldViewPr>
      <p:cViewPr>
        <p:scale>
          <a:sx n="120" d="100"/>
          <a:sy n="120" d="100"/>
        </p:scale>
        <p:origin x="-394" y="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88EEA-7A45-4D78-8B41-D6D3C3FC7633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2C63-2A3C-4565-94E3-58BCB75E0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6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2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5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5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99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01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48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8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70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7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4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70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31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8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69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8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8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6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7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56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analyticsvidhya.com/blog/2016/01/ridge-lasso-regression-python-complete-tutorial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6/01/ridge-lasso-regression-python-complete-tutoria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analyticsvidhya.com/blog/2016/01/ridge-lasso-regression-python-complete-tutorial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analyticsvidhya.com/blog/2016/01/ridge-lasso-regression-python-complete-tutorial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analyticsvidhya.com/blog/2016/01/ridge-lasso-regression-python-complete-tutorial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83529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Machine learning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en-US" altLang="ko-KR" dirty="0"/>
              <a:t>S</a:t>
            </a:r>
            <a:r>
              <a:rPr lang="en-US" altLang="ko-KR" dirty="0" smtClean="0"/>
              <a:t>upervised 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(in, out)  </a:t>
            </a:r>
            <a:r>
              <a:rPr lang="en-US" altLang="ko-KR" dirty="0" smtClean="0">
                <a:sym typeface="Wingdings" panose="05000000000000000000" pitchFamily="2" charset="2"/>
              </a:rPr>
              <a:t> rules   (new in, ?)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   - classification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   - Regression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Unsupervised </a:t>
            </a:r>
          </a:p>
          <a:p>
            <a:endParaRPr lang="en-US" altLang="ko-KR" dirty="0"/>
          </a:p>
          <a:p>
            <a:r>
              <a:rPr lang="en-US" altLang="ko-KR" dirty="0" smtClean="0"/>
              <a:t>   - input data  unknown output   </a:t>
            </a:r>
          </a:p>
          <a:p>
            <a:endParaRPr lang="en-US" altLang="ko-KR" dirty="0"/>
          </a:p>
          <a:p>
            <a:r>
              <a:rPr lang="en-US" altLang="ko-KR" dirty="0" smtClean="0"/>
              <a:t>   - clustering </a:t>
            </a:r>
          </a:p>
          <a:p>
            <a:endParaRPr lang="en-US" altLang="ko-KR" dirty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ML : based on knowledge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lvl="0"/>
            <a:r>
              <a:rPr lang="en-US" altLang="ko-KR" dirty="0" smtClean="0"/>
              <a:t>  - coding skill / data handling / machine learning algorithm / mathematics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2331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5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902957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Regression -KNN</a:t>
            </a:r>
          </a:p>
          <a:p>
            <a:endParaRPr lang="en-US" altLang="ko-KR" dirty="0"/>
          </a:p>
          <a:p>
            <a:r>
              <a:rPr lang="en-US" altLang="ko-KR" dirty="0"/>
              <a:t> given Data = (input features, output </a:t>
            </a:r>
            <a:r>
              <a:rPr lang="en-US" altLang="ko-KR" dirty="0" smtClean="0"/>
              <a:t>value)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Find  output </a:t>
            </a:r>
            <a:r>
              <a:rPr lang="en-US" altLang="ko-KR" dirty="0" smtClean="0"/>
              <a:t>values </a:t>
            </a:r>
            <a:r>
              <a:rPr lang="en-US" altLang="ko-KR" dirty="0"/>
              <a:t>if a new input data</a:t>
            </a:r>
          </a:p>
          <a:p>
            <a:endParaRPr lang="en-US" altLang="ko-KR" dirty="0"/>
          </a:p>
          <a:p>
            <a:r>
              <a:rPr lang="en-US" altLang="ko-KR" dirty="0"/>
              <a:t> Ex_1</a:t>
            </a:r>
          </a:p>
          <a:p>
            <a:r>
              <a:rPr lang="en-US" altLang="ko-KR" dirty="0"/>
              <a:t> - input </a:t>
            </a:r>
            <a:r>
              <a:rPr lang="en-US" altLang="ko-KR" dirty="0" smtClean="0"/>
              <a:t>feature: 1 feature</a:t>
            </a:r>
            <a:endParaRPr lang="en-US" altLang="ko-KR" dirty="0"/>
          </a:p>
          <a:p>
            <a:r>
              <a:rPr lang="en-US" altLang="ko-KR" dirty="0"/>
              <a:t> - output </a:t>
            </a:r>
            <a:r>
              <a:rPr lang="en-US" altLang="ko-KR" dirty="0" smtClean="0"/>
              <a:t>value in [-3 , 3]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6177" y="188966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- Regression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08720"/>
            <a:ext cx="3649997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1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19" y="902957"/>
            <a:ext cx="8624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Concept</a:t>
            </a:r>
          </a:p>
          <a:p>
            <a:endParaRPr lang="en-US" altLang="ko-KR" dirty="0"/>
          </a:p>
          <a:p>
            <a:r>
              <a:rPr lang="en-US" altLang="ko-KR" dirty="0" smtClean="0"/>
              <a:t>    In the closest  k samples, the output is the mean or average of the samples </a:t>
            </a:r>
          </a:p>
          <a:p>
            <a:endParaRPr lang="en-US" altLang="ko-KR" dirty="0"/>
          </a:p>
          <a:p>
            <a:r>
              <a:rPr lang="en-US" altLang="ko-KR" dirty="0" smtClean="0"/>
              <a:t> 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6177" y="188966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- Regression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9" y="2564904"/>
            <a:ext cx="418874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866" y="2564904"/>
            <a:ext cx="3970581" cy="28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5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758632"/>
                <a:ext cx="8064896" cy="577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Coefficient of determination : How well predict?</a:t>
                </a: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 :(</m:t>
                    </m:r>
                    <m:r>
                      <a:rPr lang="en-US" altLang="ko-KR" b="0" i="1" smtClean="0">
                        <a:latin typeface="Cambria Math"/>
                      </a:rPr>
                      <m:t>𝑚𝑒𝑎𝑠𝑢𝑟𝑒𝑑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, modelled or predicted)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   residuals: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 Mean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 Residual sum of squares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𝑟𝑒𝑠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- Total sum of square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𝑡𝑜𝑡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- Coefficient of determination  0&lt;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&lt;1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b="0" dirty="0" smtClean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𝑟𝑒𝑠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=1   −→</m:t>
                    </m:r>
                    <m:r>
                      <a:rPr lang="en-US" altLang="ko-KR" b="0" i="1" smtClean="0">
                        <a:latin typeface="Cambria Math"/>
                      </a:rPr>
                      <m:t>𝑝𝑒𝑟𝑓𝑒𝑐𝑡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𝑝𝑟𝑒𝑑𝑖𝑐𝑡𝑖𝑜𝑛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8632"/>
                <a:ext cx="8064896" cy="5777159"/>
              </a:xfrm>
              <a:prstGeom prst="rect">
                <a:avLst/>
              </a:prstGeom>
              <a:blipFill rotWithShape="1">
                <a:blip r:embed="rId2"/>
                <a:stretch>
                  <a:fillRect l="-680" t="-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300192" y="18896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Regression Score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1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19" y="902957"/>
            <a:ext cx="862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Accuracy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“k=3”, the test score is maximized.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6177" y="188966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- Regression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73" y="2276872"/>
            <a:ext cx="87915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5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19" y="902957"/>
            <a:ext cx="86248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Strength , Weakness and Parameters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Two parameters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# of neighbors(k) / measure the distance</a:t>
            </a:r>
          </a:p>
          <a:p>
            <a:endParaRPr lang="en-US" altLang="ko-KR" dirty="0"/>
          </a:p>
          <a:p>
            <a:r>
              <a:rPr lang="en-US" altLang="ko-KR" dirty="0" smtClean="0"/>
              <a:t>  -Strength : easy to understand</a:t>
            </a:r>
          </a:p>
          <a:p>
            <a:endParaRPr lang="en-US" altLang="ko-KR" dirty="0"/>
          </a:p>
          <a:p>
            <a:r>
              <a:rPr lang="en-US" altLang="ko-KR" dirty="0" smtClean="0"/>
              <a:t>  -Weakness: </a:t>
            </a:r>
          </a:p>
          <a:p>
            <a:endParaRPr lang="en-US" altLang="ko-KR" dirty="0"/>
          </a:p>
          <a:p>
            <a:r>
              <a:rPr lang="en-US" altLang="ko-KR" dirty="0" smtClean="0"/>
              <a:t>   + large set :  # of features </a:t>
            </a:r>
          </a:p>
          <a:p>
            <a:endParaRPr lang="en-US" altLang="ko-KR" dirty="0"/>
          </a:p>
          <a:p>
            <a:r>
              <a:rPr lang="en-US" altLang="ko-KR" dirty="0" smtClean="0"/>
              <a:t>   + sparse data set : most of features are “0”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6177" y="188966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- Regression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7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758632"/>
                <a:ext cx="806489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 Linear Model</a:t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Linear model for regression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+,…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;</m:t>
                    </m:r>
                    <m:r>
                      <a:rPr lang="en-US" altLang="ko-KR" b="0" i="1" smtClean="0">
                        <a:latin typeface="Cambria Math"/>
                      </a:rPr>
                      <m:t>𝑓𝑒𝑎𝑡𝑢𝑟𝑒𝑠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 smtClean="0"/>
                  <a:t>:  parameters to be learned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8632"/>
                <a:ext cx="8064896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529" t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6084168" y="230797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- Regression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3528" y="198531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8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758632"/>
                <a:ext cx="8064896" cy="5082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Ordinary linear regression (OLS)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+,…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;</m:t>
                    </m:r>
                    <m:r>
                      <a:rPr lang="en-US" altLang="ko-KR" b="0" i="1" smtClean="0">
                        <a:latin typeface="Cambria Math"/>
                      </a:rPr>
                      <m:t>𝑓𝑒𝑎𝑡𝑢𝑟𝑒𝑠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ko-KR" dirty="0" smtClean="0"/>
                  <a:t>:  parameters to be learned 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 Minimum mean square error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0" smtClean="0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  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𝐴𝑤</m:t>
                                </m:r>
                              </m:e>
                            </m:d>
                          </m:e>
                        </m:fun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The best learned solution (in short notation)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8632"/>
                <a:ext cx="8064896" cy="5082032"/>
              </a:xfrm>
              <a:prstGeom prst="rect">
                <a:avLst/>
              </a:prstGeom>
              <a:blipFill rotWithShape="1">
                <a:blip r:embed="rId2"/>
                <a:stretch>
                  <a:fillRect l="-831" t="-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84168" y="230797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- Regression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98531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7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758632"/>
                <a:ext cx="8064896" cy="6401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Algorithm</a:t>
                </a:r>
              </a:p>
              <a:p>
                <a:r>
                  <a:rPr lang="en-US" altLang="ko-KR" dirty="0" smtClean="0"/>
                  <a:t>(</a:t>
                </a:r>
                <a:r>
                  <a:rPr lang="en-US" altLang="ko-KR" dirty="0" smtClean="0">
                    <a:hlinkClick r:id="rId2"/>
                  </a:rPr>
                  <a:t>https://www.analyticsvidhya.com/blog/2016/01/ridge-lasso-regression-python-complete-tutorial/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altLang="ko-KR" dirty="0"/>
                  <a:t>: the matrix of input features (</a:t>
                </a:r>
                <a:r>
                  <a:rPr lang="en-US" altLang="ko-KR" dirty="0" err="1"/>
                  <a:t>nrow</a:t>
                </a:r>
                <a:r>
                  <a:rPr lang="en-US" altLang="ko-KR" dirty="0"/>
                  <a:t>: N, </a:t>
                </a:r>
                <a:r>
                  <a:rPr lang="en-US" altLang="ko-KR" dirty="0" err="1"/>
                  <a:t>ncol</a:t>
                </a:r>
                <a:r>
                  <a:rPr lang="en-US" altLang="ko-KR" dirty="0"/>
                  <a:t>: M+1)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en-US" altLang="ko-KR" dirty="0"/>
                  <a:t>the actual outcome variable (</a:t>
                </a:r>
                <a:r>
                  <a:rPr lang="en-US" altLang="ko-KR" dirty="0" err="1"/>
                  <a:t>length:N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dirty="0" smtClean="0"/>
                  <a:t>: </a:t>
                </a:r>
                <a:r>
                  <a:rPr lang="en-US" altLang="ko-KR" dirty="0"/>
                  <a:t>these are predicted values of Y (</a:t>
                </a:r>
                <a:r>
                  <a:rPr lang="en-US" altLang="ko-KR" dirty="0" err="1"/>
                  <a:t>length:N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en-US" altLang="ko-KR" dirty="0"/>
                  <a:t>the weights or the coefficients (length: M+1</a:t>
                </a:r>
                <a:r>
                  <a:rPr lang="en-US" altLang="ko-KR" dirty="0" smtClean="0"/>
                  <a:t>)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Find the weights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 smtClean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- The Cost: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𝐿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 −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Then the gradient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𝐿</m:t>
                      </m:r>
                      <m:r>
                        <a:rPr lang="en-US" altLang="ko-KR" b="0" i="1" smtClean="0">
                          <a:latin typeface="Cambria Math"/>
                        </a:rPr>
                        <m:t>=−2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   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58632"/>
                <a:ext cx="8064896" cy="6401432"/>
              </a:xfrm>
              <a:prstGeom prst="rect">
                <a:avLst/>
              </a:prstGeom>
              <a:blipFill rotWithShape="1">
                <a:blip r:embed="rId3"/>
                <a:stretch>
                  <a:fillRect l="-831" t="-4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56176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OLS 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5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758632"/>
                <a:ext cx="8064896" cy="539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Algorithm</a:t>
                </a:r>
              </a:p>
              <a:p>
                <a:r>
                  <a:rPr lang="en-US" altLang="ko-KR" dirty="0" smtClean="0"/>
                  <a:t>(</a:t>
                </a:r>
                <a:r>
                  <a:rPr lang="en-US" altLang="ko-KR" dirty="0" smtClean="0">
                    <a:hlinkClick r:id="rId3"/>
                  </a:rPr>
                  <a:t>https://www.analyticsvidhya.com/blog/2016/01/ridge-lasso-regression-python-complete-tutorial/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The gradient </a:t>
                </a:r>
                <a:endParaRPr lang="en-US" altLang="ko-K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𝐿</m:t>
                      </m:r>
                      <m:r>
                        <a:rPr lang="en-US" altLang="ko-KR" b="0" i="1" smtClean="0">
                          <a:latin typeface="Cambria Math"/>
                        </a:rPr>
                        <m:t>=−2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Find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 smtClean="0"/>
                  <a:t> recursively (here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𝜂</m:t>
                    </m:r>
                    <m:r>
                      <a:rPr lang="en-US" altLang="ko-KR" b="0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en-US" altLang="ko-KR" dirty="0" smtClean="0"/>
                  <a:t> step size)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𝜂</m:t>
                    </m:r>
                  </m:oMath>
                </a14:m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ko-KR" dirty="0" smtClean="0"/>
                  <a:t>)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𝜂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𝑀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Until  not converged.    </a:t>
                </a:r>
                <a:endParaRPr lang="en-US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58632"/>
                <a:ext cx="8064896" cy="5399620"/>
              </a:xfrm>
              <a:prstGeom prst="rect">
                <a:avLst/>
              </a:prstGeom>
              <a:blipFill rotWithShape="1">
                <a:blip r:embed="rId4"/>
                <a:stretch>
                  <a:fillRect l="-680" t="-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OLS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51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758632"/>
                <a:ext cx="806489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Example (page 44)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- data</a:t>
                </a:r>
                <a:endParaRPr lang="en-US" altLang="ko-KR" dirty="0"/>
              </a:p>
              <a:p>
                <a:r>
                  <a:rPr lang="en-US" altLang="ko-KR" dirty="0" smtClean="0"/>
                  <a:t>    # of samples = 60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# of features = 1</a:t>
                </a:r>
              </a:p>
              <a:p>
                <a:r>
                  <a:rPr lang="en-US" altLang="ko-KR" dirty="0" smtClean="0"/>
                  <a:t>  - K = 1 ; results </a:t>
                </a:r>
                <a:endParaRPr lang="en-US" altLang="ko-KR" dirty="0"/>
              </a:p>
              <a:p>
                <a:r>
                  <a:rPr lang="en-US" altLang="ko-KR" dirty="0" smtClean="0"/>
                  <a:t>    training set score : 0.67 </a:t>
                </a:r>
              </a:p>
              <a:p>
                <a:r>
                  <a:rPr lang="en-US" altLang="ko-KR" dirty="0" smtClean="0"/>
                  <a:t>    test set score : 0.66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Comparison with K-NN : w.r.t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 score, it is too </a:t>
                </a:r>
                <a:r>
                  <a:rPr lang="en-US" altLang="ko-KR" dirty="0" err="1" smtClean="0"/>
                  <a:t>underfitting</a:t>
                </a:r>
                <a:r>
                  <a:rPr lang="en-US" altLang="ko-KR" dirty="0" smtClean="0"/>
                  <a:t> in this case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K=3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8632"/>
                <a:ext cx="8064896" cy="2585323"/>
              </a:xfrm>
              <a:prstGeom prst="rect">
                <a:avLst/>
              </a:prstGeom>
              <a:blipFill rotWithShape="1">
                <a:blip r:embed="rId2"/>
                <a:stretch>
                  <a:fillRect l="-529" t="-1176" b="-2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2" t="2499" r="33006" b="26209"/>
          <a:stretch/>
        </p:blipFill>
        <p:spPr bwMode="auto">
          <a:xfrm>
            <a:off x="4688097" y="3696651"/>
            <a:ext cx="3196269" cy="318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90797"/>
            <a:ext cx="3312368" cy="2646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60648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3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ML 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  Goal: </a:t>
            </a:r>
          </a:p>
          <a:p>
            <a:endParaRPr lang="en-US" altLang="ko-KR" dirty="0"/>
          </a:p>
          <a:p>
            <a:r>
              <a:rPr lang="en-US" altLang="ko-KR" dirty="0" smtClean="0"/>
              <a:t>   Given (input, output), Find a rule to predict an output of a new input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  - Classification</a:t>
            </a:r>
          </a:p>
          <a:p>
            <a:endParaRPr lang="en-US" altLang="ko-KR" dirty="0"/>
          </a:p>
          <a:p>
            <a:r>
              <a:rPr lang="en-US" altLang="ko-KR" dirty="0" smtClean="0"/>
              <a:t>     : binary / multiclass classification</a:t>
            </a:r>
          </a:p>
          <a:p>
            <a:endParaRPr lang="en-US" altLang="ko-KR" dirty="0"/>
          </a:p>
          <a:p>
            <a:r>
              <a:rPr lang="en-US" altLang="ko-KR" dirty="0" smtClean="0"/>
              <a:t>    - Regression 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: real number ( floating – point number)</a:t>
            </a:r>
            <a:endParaRPr lang="en-US" altLang="ko-KR" dirty="0"/>
          </a:p>
          <a:p>
            <a:endParaRPr lang="en-US" altLang="ko-KR" dirty="0"/>
          </a:p>
          <a:p>
            <a:pPr lvl="0"/>
            <a:r>
              <a:rPr lang="en-US" altLang="ko-KR" dirty="0" smtClean="0"/>
              <a:t>  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2331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758632"/>
                <a:ext cx="8064896" cy="4528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Concept (1976 introduced)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In case of many features, some features are highly related.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Without constraint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,</a:t>
                </a:r>
              </a:p>
              <a:p>
                <a:r>
                  <a:rPr lang="en-US" altLang="ko-KR" dirty="0" smtClean="0"/>
                  <a:t>The optimal weighting willing at the OLS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But with the new constraint( blue circle,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norm) the optimal weighting may be </a:t>
                </a:r>
              </a:p>
              <a:p>
                <a:r>
                  <a:rPr lang="en-US" altLang="ko-KR" dirty="0" smtClean="0"/>
                  <a:t>on the circle i.e., the constraint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Regularization on the features</a:t>
                </a:r>
                <a:endParaRPr lang="en-US" altLang="ko-KR" dirty="0" smtClean="0"/>
              </a:p>
              <a:p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58632"/>
                <a:ext cx="8064896" cy="4528034"/>
              </a:xfrm>
              <a:prstGeom prst="rect">
                <a:avLst/>
              </a:prstGeom>
              <a:blipFill rotWithShape="1">
                <a:blip r:embed="rId2"/>
                <a:stretch>
                  <a:fillRect l="-680" t="-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Ridge Regression 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/>
          <a:stretch/>
        </p:blipFill>
        <p:spPr bwMode="auto">
          <a:xfrm>
            <a:off x="5076056" y="2305566"/>
            <a:ext cx="3168352" cy="280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35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3568" y="1052736"/>
                <a:ext cx="8064896" cy="6116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Algorithm</a:t>
                </a:r>
              </a:p>
              <a:p>
                <a:r>
                  <a:rPr lang="en-US" altLang="ko-KR" dirty="0" smtClean="0"/>
                  <a:t>(</a:t>
                </a:r>
                <a:r>
                  <a:rPr lang="en-US" altLang="ko-KR" dirty="0" smtClean="0">
                    <a:hlinkClick r:id="rId2"/>
                  </a:rPr>
                  <a:t>https://www.analyticsvidhya.com/blog/2016/01/ridge-lasso-regression-python-complete-tutorial/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Regularization parameter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b="0" dirty="0" smtClean="0"/>
                  <a:t> </a:t>
                </a:r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Find the weights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 smtClean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 smtClean="0"/>
                  <a:t>  </a:t>
                </a:r>
                <a:r>
                  <a:rPr lang="en-US" altLang="ko-KR" dirty="0" err="1" smtClean="0"/>
                  <a:t>s.t.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𝑗</m:t>
                        </m:r>
                        <m:r>
                          <a:rPr lang="en-US" altLang="ko-K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The Cost: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𝐿</m:t>
                      </m:r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−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1" dirty="0" smtClean="0"/>
                  <a:t>%%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𝜶</m:t>
                    </m:r>
                    <m:r>
                      <a:rPr lang="en-US" altLang="ko-KR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ko-KR" b="1" dirty="0" smtClean="0"/>
                  <a:t> weighting factor (Do not confuse “</a:t>
                </a:r>
                <a:r>
                  <a:rPr lang="en-US" altLang="ko-KR" b="1" dirty="0"/>
                  <a:t>L</a:t>
                </a:r>
                <a:r>
                  <a:rPr lang="en-US" altLang="ko-KR" b="1" dirty="0" smtClean="0"/>
                  <a:t>agrange multiplier”  %%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Then the gradient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𝐿</m:t>
                      </m:r>
                      <m:r>
                        <a:rPr lang="en-US" altLang="ko-KR" b="0" i="1" smtClean="0">
                          <a:latin typeface="Cambria Math"/>
                        </a:rPr>
                        <m:t>=−2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   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52736"/>
                <a:ext cx="8064896" cy="6116996"/>
              </a:xfrm>
              <a:prstGeom prst="rect">
                <a:avLst/>
              </a:prstGeom>
              <a:blipFill rotWithShape="1">
                <a:blip r:embed="rId3"/>
                <a:stretch>
                  <a:fillRect l="-756" t="-4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Ridge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3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758632"/>
                <a:ext cx="8064896" cy="593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Algorithm</a:t>
                </a:r>
              </a:p>
              <a:p>
                <a:r>
                  <a:rPr lang="en-US" altLang="ko-KR" dirty="0" smtClean="0"/>
                  <a:t>(</a:t>
                </a:r>
                <a:r>
                  <a:rPr lang="en-US" altLang="ko-KR" dirty="0" smtClean="0">
                    <a:hlinkClick r:id="rId2"/>
                  </a:rPr>
                  <a:t>https://www.analyticsvidhya.com/blog/2016/01/ridge-lasso-regression-python-complete-tutorial/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Then the gradient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𝐿</m:t>
                      </m:r>
                      <m:r>
                        <a:rPr lang="en-US" altLang="ko-KR" b="0" i="1" smtClean="0">
                          <a:latin typeface="Cambria Math"/>
                        </a:rPr>
                        <m:t>=−2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>
                    <a:solidFill>
                      <a:prstClr val="black"/>
                    </a:solidFill>
                  </a:rPr>
                  <a:t>Iteration : </a:t>
                </a:r>
              </a:p>
              <a:p>
                <a:r>
                  <a:rPr lang="en-US" altLang="ko-KR" b="0" dirty="0" smtClean="0">
                    <a:solidFill>
                      <a:prstClr val="black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</a:rPr>
                      <m:t>𝜂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</a:rPr>
                  <a:t>) </a:t>
                </a:r>
                <a:endParaRPr lang="en-US" altLang="ko-KR" dirty="0" smtClean="0">
                  <a:solidFill>
                    <a:prstClr val="black"/>
                  </a:solidFill>
                </a:endParaRPr>
              </a:p>
              <a:p>
                <a:endParaRPr lang="en-US" altLang="ko-KR" dirty="0">
                  <a:solidFill>
                    <a:prstClr val="black"/>
                  </a:solidFill>
                </a:endParaRPr>
              </a:p>
              <a:p>
                <a:r>
                  <a:rPr lang="en-US" altLang="ko-KR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 </a:t>
                </a:r>
                <a:endParaRPr lang="en-US" altLang="ko-KR" dirty="0" smtClean="0"/>
              </a:p>
              <a:p>
                <a:r>
                  <a:rPr lang="en-US" altLang="ko-KR" dirty="0" smtClean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+1</m:t>
                        </m:r>
                      </m:sup>
                    </m:sSubSup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(1−2</m:t>
                        </m:r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𝛼𝜂</m:t>
                        </m:r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</a:rPr>
                      <m:t>𝜂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2 </m:t>
                        </m:r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ko-KR" b="0" dirty="0" smtClean="0">
                  <a:solidFill>
                    <a:prstClr val="black"/>
                  </a:solidFill>
                </a:endParaRPr>
              </a:p>
              <a:p>
                <a:endParaRPr lang="en-US" altLang="ko-KR" dirty="0">
                  <a:solidFill>
                    <a:prstClr val="black"/>
                  </a:solidFill>
                </a:endParaRPr>
              </a:p>
              <a:p>
                <a:r>
                  <a:rPr lang="en-US" altLang="ko-KR" b="0" dirty="0" smtClean="0">
                    <a:solidFill>
                      <a:prstClr val="black"/>
                    </a:solidFill>
                  </a:rPr>
                  <a:t> </a:t>
                </a:r>
              </a:p>
              <a:p>
                <a:endParaRPr lang="en-US" altLang="ko-KR" dirty="0">
                  <a:solidFill>
                    <a:prstClr val="black"/>
                  </a:solidFill>
                </a:endParaRPr>
              </a:p>
              <a:p>
                <a:endParaRPr lang="en-US" altLang="ko-KR" b="0" dirty="0" smtClean="0">
                  <a:solidFill>
                    <a:prstClr val="black"/>
                  </a:solidFill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58632"/>
                <a:ext cx="8064896" cy="5931945"/>
              </a:xfrm>
              <a:prstGeom prst="rect">
                <a:avLst/>
              </a:prstGeom>
              <a:blipFill rotWithShape="1">
                <a:blip r:embed="rId3"/>
                <a:stretch>
                  <a:fillRect l="-831" t="-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Ridge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3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758632"/>
                <a:ext cx="8064896" cy="5082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Example (page 47)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- data (Boston Housing data set)</a:t>
                </a:r>
                <a:endParaRPr lang="en-US" altLang="ko-KR" dirty="0"/>
              </a:p>
              <a:p>
                <a:r>
                  <a:rPr lang="en-US" altLang="ko-KR" dirty="0" smtClean="0"/>
                  <a:t>    # of samples = 506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# of features = 105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- results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1) OLS </a:t>
                </a:r>
                <a:endParaRPr lang="en-US" altLang="ko-KR" dirty="0"/>
              </a:p>
              <a:p>
                <a:r>
                  <a:rPr lang="en-US" altLang="ko-KR" dirty="0" smtClean="0"/>
                  <a:t>      training set score : 0.67 </a:t>
                </a:r>
              </a:p>
              <a:p>
                <a:r>
                  <a:rPr lang="en-US" altLang="ko-KR" dirty="0" smtClean="0"/>
                  <a:t>      test set score : 0.66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2)RLS w.r.t regularization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𝑒𝑟𝑟𝑜𝑟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/>
                          </a:rPr>
                          <m:t>  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𝛼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    →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𝒘𝒆𝒊𝒈𝒉𝒕𝒊𝒏𝒈𝒕𝒊𝒏𝒈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𝒇𝒂𝒄𝒕𝒐𝒓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‼</m:t>
                    </m:r>
                  </m:oMath>
                </a14:m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=1   : test scores = 0.75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-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=10 </a:t>
                </a:r>
                <a:r>
                  <a:rPr lang="en-US" altLang="ko-KR" dirty="0"/>
                  <a:t>: test scores = </a:t>
                </a:r>
                <a:r>
                  <a:rPr lang="en-US" altLang="ko-KR" dirty="0" smtClean="0"/>
                  <a:t>0.64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-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=0.1 </a:t>
                </a:r>
                <a:r>
                  <a:rPr lang="en-US" altLang="ko-KR" dirty="0"/>
                  <a:t>: test scores = </a:t>
                </a:r>
                <a:r>
                  <a:rPr lang="en-US" altLang="ko-KR" dirty="0" smtClean="0"/>
                  <a:t>0.77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8632"/>
                <a:ext cx="8064896" cy="5082032"/>
              </a:xfrm>
              <a:prstGeom prst="rect">
                <a:avLst/>
              </a:prstGeom>
              <a:blipFill rotWithShape="1">
                <a:blip r:embed="rId2"/>
                <a:stretch>
                  <a:fillRect l="-529" t="-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Ridge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2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Results (page 50)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99254"/>
            <a:ext cx="6164362" cy="3977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971600" y="5376940"/>
                <a:ext cx="5688632" cy="927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𝐿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𝑒𝑟𝑟𝑜𝑟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 +</m:t>
                      </m:r>
                      <m:r>
                        <a:rPr lang="en-US" altLang="ko-KR" b="0" i="1" smtClean="0">
                          <a:latin typeface="Cambria Math"/>
                        </a:rPr>
                        <m:t>𝛼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  , 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: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Increase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 more weighting on the features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376940"/>
                <a:ext cx="5688632" cy="927049"/>
              </a:xfrm>
              <a:prstGeom prst="rect">
                <a:avLst/>
              </a:prstGeom>
              <a:blipFill rotWithShape="1">
                <a:blip r:embed="rId3"/>
                <a:stretch>
                  <a:fillRect l="-857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Ridge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6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758632"/>
                <a:ext cx="806489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Concept (1996 introduced)</a:t>
                </a:r>
              </a:p>
              <a:p>
                <a:endParaRPr lang="en-US" altLang="ko-KR" dirty="0" smtClean="0"/>
              </a:p>
              <a:p>
                <a:r>
                  <a:rPr lang="en-US" altLang="ko-KR" b="1" dirty="0"/>
                  <a:t>in case of many features</a:t>
                </a:r>
                <a:r>
                  <a:rPr lang="en-US" altLang="ko-KR" dirty="0"/>
                  <a:t>, some features are </a:t>
                </a:r>
                <a:r>
                  <a:rPr lang="en-US" altLang="ko-KR" dirty="0" smtClean="0"/>
                  <a:t>not important to be disregarded (the coefficient ,i.e., weighting, may be zero)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r>
                  <a:rPr lang="en-US" altLang="ko-KR" b="1" dirty="0" smtClean="0"/>
                  <a:t>Lasso: Least Absolute Shrinkage and Selection Operator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Regularization: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norm </a:t>
                </a: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58632"/>
                <a:ext cx="8064896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680" t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Lasso 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1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93" y="3140968"/>
            <a:ext cx="4608512" cy="338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33949" y="1196752"/>
                <a:ext cx="8611794" cy="4805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Here </a:t>
                </a:r>
              </a:p>
              <a:p>
                <a:r>
                  <a:rPr lang="en-US" altLang="ko-KR" dirty="0" smtClean="0"/>
                  <a:t>-without </a:t>
                </a:r>
                <a:r>
                  <a:rPr lang="en-US" altLang="ko-KR" dirty="0"/>
                  <a:t>constraint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 smtClean="0"/>
                  <a:t> the </a:t>
                </a:r>
                <a:r>
                  <a:rPr lang="en-US" altLang="ko-KR" dirty="0"/>
                  <a:t>optimal weighting willing at the OLS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 Ridge:  with </a:t>
                </a:r>
                <a:r>
                  <a:rPr lang="en-US" altLang="ko-KR" dirty="0"/>
                  <a:t>the new constraint(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norm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 Lasso :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 smtClean="0"/>
                  <a:t> the </a:t>
                </a:r>
                <a:r>
                  <a:rPr lang="en-US" altLang="ko-KR" dirty="0"/>
                  <a:t>new constraint(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norm) </a:t>
                </a:r>
                <a:endParaRPr lang="en-US" altLang="ko-KR" i="1" dirty="0" smtClean="0">
                  <a:latin typeface="Cambria Math"/>
                </a:endParaRPr>
              </a:p>
              <a:p>
                <a:endParaRPr lang="en-US" altLang="ko-KR" i="1" dirty="0">
                  <a:latin typeface="Cambria Math"/>
                </a:endParaRPr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err="1" smtClean="0"/>
                  <a:t>Pontryagin</a:t>
                </a:r>
                <a:r>
                  <a:rPr lang="en-US" altLang="ko-KR" dirty="0" smtClean="0"/>
                  <a:t> Principle: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- Some weighting on the features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may be zero.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" y="1196752"/>
                <a:ext cx="8611794" cy="4805033"/>
              </a:xfrm>
              <a:prstGeom prst="rect">
                <a:avLst/>
              </a:prstGeom>
              <a:blipFill rotWithShape="1">
                <a:blip r:embed="rId3"/>
                <a:stretch>
                  <a:fillRect l="-637" t="-634" b="-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Lasso 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758632"/>
                <a:ext cx="8064896" cy="606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Algorithm</a:t>
                </a:r>
              </a:p>
              <a:p>
                <a:r>
                  <a:rPr lang="en-US" altLang="ko-KR" dirty="0" smtClean="0"/>
                  <a:t>(</a:t>
                </a:r>
                <a:r>
                  <a:rPr lang="en-US" altLang="ko-KR" dirty="0" smtClean="0">
                    <a:hlinkClick r:id="rId2"/>
                  </a:rPr>
                  <a:t>https://www.analyticsvidhya.com/blog/2016/01/ridge-lasso-regression-python-complete-tutorial/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Regularization parameter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𝛼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- Find the weights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 smtClean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 smtClean="0"/>
                  <a:t>The Cost: 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/>
                        </a:rPr>
                        <m:t>L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−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The gradient is not defined.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+ asymptotically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+ </a:t>
                </a:r>
                <a:r>
                  <a:rPr lang="en-US" altLang="ko-KR" dirty="0" err="1" smtClean="0"/>
                  <a:t>Pontryagin’s</a:t>
                </a:r>
                <a:r>
                  <a:rPr lang="en-US" altLang="ko-KR" dirty="0" smtClean="0"/>
                  <a:t> Principle.    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58632"/>
                <a:ext cx="8064896" cy="6063711"/>
              </a:xfrm>
              <a:prstGeom prst="rect">
                <a:avLst/>
              </a:prstGeom>
              <a:blipFill rotWithShape="1">
                <a:blip r:embed="rId3"/>
                <a:stretch>
                  <a:fillRect l="-680" t="-5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Lasso 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8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7544" y="758632"/>
                <a:ext cx="8064896" cy="5512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Example (page 54)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- data (Boston Housing data set)</a:t>
                </a:r>
                <a:endParaRPr lang="en-US" altLang="ko-KR" dirty="0"/>
              </a:p>
              <a:p>
                <a:r>
                  <a:rPr lang="en-US" altLang="ko-KR" dirty="0" smtClean="0"/>
                  <a:t>    # of samples = 506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# of features = 105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- results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1) OLS </a:t>
                </a:r>
                <a:endParaRPr lang="en-US" altLang="ko-KR" dirty="0"/>
              </a:p>
              <a:p>
                <a:r>
                  <a:rPr lang="en-US" altLang="ko-KR" dirty="0" smtClean="0"/>
                  <a:t>      training set score : 0.67 </a:t>
                </a:r>
              </a:p>
              <a:p>
                <a:r>
                  <a:rPr lang="en-US" altLang="ko-KR" dirty="0" smtClean="0"/>
                  <a:t>      test set score : 0.66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2)Lasso w.r.t regularization   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norm</a:t>
                </a:r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SupPr>
                          <m:e>
                            <m:eqArr>
                              <m:eqArr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                            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              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𝑒𝑟𝑟𝑜𝑟</m:t>
                                    </m:r>
                                  </m:e>
                                </m:d>
                              </m:e>
                            </m:eqAr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/>
                          </a:rPr>
                          <m:t>  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𝛼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US" altLang="ko-KR" b="0" i="1" smtClean="0">
                        <a:latin typeface="Cambria Math"/>
                      </a:rPr>
                      <m:t>    →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𝒘𝒆𝒊𝒈𝒉𝒕𝒊𝒏𝒈𝒕𝒊𝒏𝒈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𝒇𝒂𝒄𝒕𝒐𝒓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‼</m:t>
                    </m:r>
                  </m:oMath>
                </a14:m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=1   : test scores = 0.21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-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=0.01: </a:t>
                </a:r>
                <a:r>
                  <a:rPr lang="en-US" altLang="ko-KR" dirty="0"/>
                  <a:t>test scores = </a:t>
                </a:r>
                <a:r>
                  <a:rPr lang="en-US" altLang="ko-KR" dirty="0" smtClean="0"/>
                  <a:t>0.77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-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=0.0001 </a:t>
                </a:r>
                <a:r>
                  <a:rPr lang="en-US" altLang="ko-KR" dirty="0"/>
                  <a:t>: test scores = </a:t>
                </a:r>
                <a:r>
                  <a:rPr lang="en-US" altLang="ko-KR" dirty="0" smtClean="0"/>
                  <a:t>0.64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8632"/>
                <a:ext cx="8064896" cy="5512535"/>
              </a:xfrm>
              <a:prstGeom prst="rect">
                <a:avLst/>
              </a:prstGeom>
              <a:blipFill rotWithShape="1">
                <a:blip r:embed="rId2"/>
                <a:stretch>
                  <a:fillRect l="-529" t="-5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Lasso 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4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124744"/>
                <a:ext cx="3795141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Example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Discussion: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𝛼</m:t>
                    </m:r>
                    <m:r>
                      <a:rPr lang="en-US" altLang="ko-KR" b="0" i="1" smtClean="0">
                        <a:latin typeface="Cambria Math"/>
                      </a:rPr>
                      <m:t>=0.01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the 105 features are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reduced to only 33. 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simplify the complex system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24744"/>
                <a:ext cx="3795141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963" t="-768" r="-482" b="-1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83568" y="1700808"/>
                <a:ext cx="655272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/>
                  <a:t>=1   : test scores = </a:t>
                </a:r>
                <a:r>
                  <a:rPr lang="en-US" altLang="ko-KR" dirty="0" smtClean="0"/>
                  <a:t>0.21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/>
                  <a:t>=0.01: test </a:t>
                </a:r>
                <a:r>
                  <a:rPr lang="en-US" altLang="ko-KR" dirty="0" smtClean="0"/>
                  <a:t>scores </a:t>
                </a:r>
                <a:r>
                  <a:rPr lang="en-US" altLang="ko-KR" dirty="0"/>
                  <a:t>= </a:t>
                </a:r>
                <a:r>
                  <a:rPr lang="en-US" altLang="ko-KR" dirty="0" smtClean="0"/>
                  <a:t>0.77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/>
                  <a:t>=0.0001 : test scores = </a:t>
                </a:r>
                <a:r>
                  <a:rPr lang="en-US" altLang="ko-KR" dirty="0" smtClean="0"/>
                  <a:t>0.64</a:t>
                </a:r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00808"/>
                <a:ext cx="6552728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651" t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140232"/>
            <a:ext cx="4880824" cy="37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Model - Lasso  Regression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22331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17525"/>
              </p:ext>
            </p:extLst>
          </p:nvPr>
        </p:nvGraphicFramePr>
        <p:xfrm>
          <a:off x="827584" y="2951078"/>
          <a:ext cx="72728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311920"/>
                <a:gridCol w="1016000"/>
                <a:gridCol w="1016000"/>
                <a:gridCol w="2056680"/>
                <a:gridCol w="11521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Height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Age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M/F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Favorite</a:t>
                      </a:r>
                      <a:r>
                        <a:rPr lang="en-US" altLang="ko-KR" baseline="0" dirty="0" smtClean="0"/>
                        <a:t> color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Weight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Green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Green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Yellow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908720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Data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samples : 5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features : 5</a:t>
            </a:r>
          </a:p>
          <a:p>
            <a:endParaRPr lang="en-US" altLang="ko-KR" dirty="0"/>
          </a:p>
          <a:p>
            <a:r>
              <a:rPr lang="en-US" altLang="ko-KR" dirty="0" smtClean="0"/>
              <a:t>   -  it is Given .  It may not be generated by YOU</a:t>
            </a:r>
          </a:p>
          <a:p>
            <a:r>
              <a:rPr lang="en-US" altLang="ko-KR" dirty="0" smtClean="0"/>
              <a:t>   </a:t>
            </a:r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8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8966"/>
            <a:ext cx="25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908720"/>
            <a:ext cx="46085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Popular algorithms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-k-Nearest Neighbors (K-NN)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-Linear Models (SVM)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-Naïve Bayes Classifiers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-Decision Trees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-Ensembles of Decision Trees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</a:t>
            </a:r>
            <a:r>
              <a:rPr lang="en-US" altLang="ko-KR" dirty="0" err="1" smtClean="0"/>
              <a:t>Kernelized</a:t>
            </a:r>
            <a:r>
              <a:rPr lang="en-US" altLang="ko-KR" dirty="0" smtClean="0"/>
              <a:t> Support Vector machine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-Neural Networks(Deep Learning)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1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06" y="1412776"/>
            <a:ext cx="4323177" cy="309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980727"/>
            <a:ext cx="98650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Classification</a:t>
            </a:r>
            <a:endParaRPr lang="en-US" altLang="ko-KR" dirty="0"/>
          </a:p>
          <a:p>
            <a:r>
              <a:rPr lang="en-US" altLang="ko-KR" dirty="0" smtClean="0"/>
              <a:t>  - given Data = (input features, output class)</a:t>
            </a:r>
          </a:p>
          <a:p>
            <a:endParaRPr lang="en-US" altLang="ko-KR" dirty="0"/>
          </a:p>
          <a:p>
            <a:r>
              <a:rPr lang="en-US" altLang="ko-KR" dirty="0" smtClean="0"/>
              <a:t>   Find  output class if a new input data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Ex</a:t>
            </a:r>
            <a:endParaRPr lang="en-US" altLang="ko-KR" dirty="0"/>
          </a:p>
          <a:p>
            <a:r>
              <a:rPr lang="en-US" altLang="ko-KR" dirty="0" smtClean="0"/>
              <a:t> - input features: 2 features</a:t>
            </a:r>
          </a:p>
          <a:p>
            <a:endParaRPr lang="en-US" altLang="ko-KR" dirty="0"/>
          </a:p>
          <a:p>
            <a:r>
              <a:rPr lang="en-US" altLang="ko-KR" dirty="0" smtClean="0"/>
              <a:t> - output class : Class 1 , 2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Find class of a new data classification 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Learning and Test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- Data: training set, test set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Given training set, known (in, out), design a rule to minimize error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error = predicted by the train set, known output of the test set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0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06" y="1412776"/>
            <a:ext cx="4323177" cy="309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980727"/>
            <a:ext cx="98650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Classification</a:t>
            </a:r>
            <a:endParaRPr lang="en-US" altLang="ko-KR" dirty="0"/>
          </a:p>
          <a:p>
            <a:r>
              <a:rPr lang="en-US" altLang="ko-KR" dirty="0" smtClean="0"/>
              <a:t>  - given Data = (input features, output class)</a:t>
            </a:r>
          </a:p>
          <a:p>
            <a:endParaRPr lang="en-US" altLang="ko-KR" dirty="0"/>
          </a:p>
          <a:p>
            <a:r>
              <a:rPr lang="en-US" altLang="ko-KR" dirty="0" smtClean="0"/>
              <a:t>   Find  output class if a new input data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Ex</a:t>
            </a:r>
            <a:endParaRPr lang="en-US" altLang="ko-KR" dirty="0"/>
          </a:p>
          <a:p>
            <a:r>
              <a:rPr lang="en-US" altLang="ko-KR" dirty="0" smtClean="0"/>
              <a:t> - input features: 2 features</a:t>
            </a:r>
          </a:p>
          <a:p>
            <a:endParaRPr lang="en-US" altLang="ko-KR" dirty="0"/>
          </a:p>
          <a:p>
            <a:r>
              <a:rPr lang="en-US" altLang="ko-KR" dirty="0" smtClean="0"/>
              <a:t> - output class : Class 1 , 2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Find class of a new data classification 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Learning and Test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- Data: training set, test set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Given training set, known (in, out), design a rule to minimize error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error = predicted by the train set, known output of the test set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1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980728"/>
            <a:ext cx="862482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Concept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   “k” : the number of “closest samples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increase distance until # of neighbors to be K</a:t>
            </a:r>
          </a:p>
          <a:p>
            <a:endParaRPr lang="en-US" altLang="ko-KR" dirty="0"/>
          </a:p>
          <a:p>
            <a:r>
              <a:rPr lang="en-US" altLang="ko-KR" dirty="0" smtClean="0"/>
              <a:t>       classify : “vote” of the classification among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the k-closest samples 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</a:p>
          <a:p>
            <a:r>
              <a:rPr lang="en-US" altLang="ko-KR" dirty="0" smtClean="0"/>
              <a:t>Ex. k=3: red</a:t>
            </a:r>
          </a:p>
          <a:p>
            <a:r>
              <a:rPr lang="en-US" altLang="ko-KR" dirty="0" smtClean="0"/>
              <a:t>Ex. k=5 : blue </a:t>
            </a:r>
          </a:p>
          <a:p>
            <a:endParaRPr lang="en-US" altLang="ko-KR" dirty="0"/>
          </a:p>
          <a:p>
            <a:r>
              <a:rPr lang="en-US" altLang="ko-KR" dirty="0" smtClean="0"/>
              <a:t>Which “k” should be selected?                        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44824"/>
            <a:ext cx="2865685" cy="255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8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</a:t>
            </a:r>
            <a:r>
              <a:rPr lang="en-US" altLang="ko-KR" dirty="0" err="1" smtClean="0"/>
              <a:t>llearning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29316"/>
            <a:ext cx="3084578" cy="219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3452"/>
            <a:ext cx="2983244" cy="210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783287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Decision Boundary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75454"/>
            <a:ext cx="6624736" cy="2816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8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</a:t>
            </a:r>
            <a:r>
              <a:rPr lang="en-US" altLang="ko-KR" dirty="0" err="1" smtClean="0"/>
              <a:t>llearning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19" y="783287"/>
            <a:ext cx="86248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Selection “k”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Selection “K”  based on accuracy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Accuracy procedure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divide data into two sets as training and test set</a:t>
            </a:r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increase “ k = 1,2,… </a:t>
            </a:r>
            <a:r>
              <a:rPr lang="en-US" altLang="ko-KR" dirty="0" err="1" smtClean="0"/>
              <a:t>s.t.</a:t>
            </a:r>
            <a:r>
              <a:rPr lang="en-US" altLang="ko-KR" dirty="0"/>
              <a:t> </a:t>
            </a:r>
            <a:r>
              <a:rPr lang="en-US" altLang="ko-KR" dirty="0" smtClean="0"/>
              <a:t>to find the maximum accuracy of the test set.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here “</a:t>
            </a:r>
            <a:r>
              <a:rPr lang="en-US" altLang="ko-KR" dirty="0" smtClean="0">
                <a:sym typeface="Wingdings" panose="05000000000000000000" pitchFamily="2" charset="2"/>
              </a:rPr>
              <a:t>k = 6” test accuracy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 is  maximized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    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717" y="3429000"/>
            <a:ext cx="5471717" cy="2909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7348</TotalTime>
  <Words>2390</Words>
  <Application>Microsoft Office PowerPoint</Application>
  <PresentationFormat>화면 슬라이드 쇼(4:3)</PresentationFormat>
  <Paragraphs>499</Paragraphs>
  <Slides>29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Office 테마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113</cp:revision>
  <dcterms:created xsi:type="dcterms:W3CDTF">2022-04-07T05:00:11Z</dcterms:created>
  <dcterms:modified xsi:type="dcterms:W3CDTF">2022-06-17T10:38:15Z</dcterms:modified>
</cp:coreProperties>
</file>