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5"/>
  </p:notesMasterIdLst>
  <p:sldIdLst>
    <p:sldId id="406" r:id="rId4"/>
    <p:sldId id="408" r:id="rId5"/>
    <p:sldId id="409" r:id="rId6"/>
    <p:sldId id="403" r:id="rId7"/>
    <p:sldId id="404" r:id="rId8"/>
    <p:sldId id="410" r:id="rId9"/>
    <p:sldId id="417" r:id="rId10"/>
    <p:sldId id="420" r:id="rId11"/>
    <p:sldId id="421" r:id="rId12"/>
    <p:sldId id="422" r:id="rId13"/>
    <p:sldId id="424" r:id="rId14"/>
    <p:sldId id="427" r:id="rId15"/>
    <p:sldId id="416" r:id="rId16"/>
    <p:sldId id="414" r:id="rId17"/>
    <p:sldId id="418" r:id="rId18"/>
    <p:sldId id="429" r:id="rId19"/>
    <p:sldId id="428" r:id="rId20"/>
    <p:sldId id="430" r:id="rId21"/>
    <p:sldId id="431" r:id="rId22"/>
    <p:sldId id="432" r:id="rId23"/>
    <p:sldId id="43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94351" autoAdjust="0"/>
  </p:normalViewPr>
  <p:slideViewPr>
    <p:cSldViewPr>
      <p:cViewPr>
        <p:scale>
          <a:sx n="80" d="100"/>
          <a:sy n="80" d="100"/>
        </p:scale>
        <p:origin x="-13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ological_sp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Euclidean_spa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804" y="980728"/>
                <a:ext cx="7857604" cy="5471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Principle component analysis (PCA)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, 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 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=0,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Principle component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…..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</a:rPr>
                      <m:t> ~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    </m:t>
                    </m:r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Dimension Reduction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𝑑</m:t>
                      </m:r>
                      <m:r>
                        <a:rPr lang="en-US" altLang="ko-KR" b="0" i="1" smtClean="0">
                          <a:latin typeface="Cambria Math"/>
                        </a:rPr>
                        <m:t> ~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+,…+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        </m:t>
                      </m:r>
                      <m:r>
                        <a:rPr lang="en-US" altLang="ko-KR" i="1">
                          <a:latin typeface="Cambria Math"/>
                        </a:rPr>
                        <m:t>𝑘</m:t>
                      </m:r>
                      <m:r>
                        <a:rPr lang="en-US" altLang="ko-KR" i="1">
                          <a:latin typeface="Cambria Math"/>
                        </a:rPr>
                        <m:t>&lt;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−→</m:t>
                      </m:r>
                      <m:r>
                        <a:rPr lang="en-US" altLang="ko-KR" b="0" i="1" smtClean="0">
                          <a:latin typeface="Cambria Math"/>
                        </a:rPr>
                        <m:t>𝑑𝑖𝑚𝑒𝑛𝑠𝑖𝑜𝑛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 (Signal: Fourier analysis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+,…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    ~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 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4" y="980728"/>
                <a:ext cx="7857604" cy="5471819"/>
              </a:xfrm>
              <a:prstGeom prst="rect">
                <a:avLst/>
              </a:prstGeom>
              <a:blipFill rotWithShape="1">
                <a:blip r:embed="rId3"/>
                <a:stretch>
                  <a:fillRect l="-621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2822"/>
            <a:ext cx="4660165" cy="25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9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3" y="1386855"/>
            <a:ext cx="4197685" cy="253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/>
          <a:stretch/>
        </p:blipFill>
        <p:spPr bwMode="auto">
          <a:xfrm>
            <a:off x="4746238" y="3861048"/>
            <a:ext cx="4118648" cy="25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7813"/>
            <a:ext cx="7690738" cy="47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052736"/>
                <a:ext cx="7200800" cy="523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K-means Clustering :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Assign  “K” data points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Find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to the nearest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"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“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Define the next centroid point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 smtClean="0"/>
                  <a:t> 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𝑚𝑒𝑎𝑛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4. Find 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/>
                  <a:t>to the nearest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"</m:t>
                        </m:r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“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5. </a:t>
                </a:r>
                <a:r>
                  <a:rPr lang="en-US" altLang="ko-KR" dirty="0"/>
                  <a:t>Define the next centroid point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as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𝑚𝑒𝑎𝑛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6. If the next centroid is same to the previous one, stop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7200800" cy="5233484"/>
              </a:xfrm>
              <a:prstGeom prst="rect">
                <a:avLst/>
              </a:prstGeom>
              <a:blipFill rotWithShape="1">
                <a:blip r:embed="rId3"/>
                <a:stretch>
                  <a:fillRect l="-847" t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9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0060"/>
            <a:ext cx="5852009" cy="5016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238" y="105273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Ex. P 171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74238" y="1052736"/>
            <a:ext cx="3533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Ex. P 171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K=3 clusters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P172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K=2 or 5 clusters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7402"/>
            <a:ext cx="2808312" cy="227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04" y="4005064"/>
            <a:ext cx="3924191" cy="2307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238" y="1052736"/>
                <a:ext cx="828619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DBSCAN :  Density based spatial clustering of application with noise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terminology</a:t>
                </a:r>
              </a:p>
              <a:p>
                <a:r>
                  <a:rPr lang="en-US" altLang="ko-KR" dirty="0" smtClean="0"/>
                  <a:t>    -parameters: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r>
                      <a:rPr lang="en-US" altLang="ko-KR" b="0" i="1" smtClean="0">
                        <a:latin typeface="Cambria Math"/>
                      </a:rPr>
                      <m:t>𝑖𝑛𝑃𝑡𝑠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eps: distance )</a:t>
                </a:r>
                <a:endParaRPr lang="en-US" altLang="ko-KR" b="0" dirty="0" smtClean="0">
                  <a:latin typeface="Cambria Math"/>
                </a:endParaRPr>
              </a:p>
              <a:p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r>
                  <a:rPr lang="en-US" altLang="ko-KR" dirty="0" smtClean="0"/>
                  <a:t>    - 3 types of points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1) A </a:t>
                </a:r>
                <a:r>
                  <a:rPr lang="en-US" altLang="ko-KR" dirty="0"/>
                  <a:t>point 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 is a </a:t>
                </a:r>
                <a:r>
                  <a:rPr lang="en-US" altLang="ko-KR" b="1" i="1" dirty="0"/>
                  <a:t>core point</a:t>
                </a:r>
                <a:r>
                  <a:rPr lang="en-US" altLang="ko-KR" dirty="0"/>
                  <a:t> if at least </a:t>
                </a:r>
                <a:r>
                  <a:rPr lang="en-US" altLang="ko-KR" dirty="0" err="1"/>
                  <a:t>minPts</a:t>
                </a:r>
                <a:r>
                  <a:rPr lang="en-US" altLang="ko-KR" dirty="0"/>
                  <a:t> points are within </a:t>
                </a:r>
                <a:r>
                  <a:rPr lang="en-US" altLang="ko-KR" dirty="0" smtClean="0"/>
                  <a:t>   distance</a:t>
                </a:r>
                <a:r>
                  <a:rPr lang="en-US" altLang="ko-KR" dirty="0"/>
                  <a:t> </a:t>
                </a:r>
                <a:r>
                  <a:rPr lang="en-US" altLang="ko-KR" i="1" dirty="0"/>
                  <a:t>ε</a:t>
                </a:r>
                <a:r>
                  <a:rPr lang="en-US" altLang="ko-KR" dirty="0"/>
                  <a:t> of it (including 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).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2) A </a:t>
                </a:r>
                <a:r>
                  <a:rPr lang="en-US" altLang="ko-KR" b="1" dirty="0"/>
                  <a:t>poin</a:t>
                </a:r>
                <a:r>
                  <a:rPr lang="en-US" altLang="ko-KR" dirty="0"/>
                  <a:t>t </a:t>
                </a:r>
                <a:r>
                  <a:rPr lang="en-US" altLang="ko-KR" i="1" dirty="0"/>
                  <a:t>q</a:t>
                </a:r>
                <a:r>
                  <a:rPr lang="en-US" altLang="ko-KR" dirty="0"/>
                  <a:t> is </a:t>
                </a:r>
                <a:r>
                  <a:rPr lang="en-US" altLang="ko-KR" dirty="0" smtClean="0"/>
                  <a:t>within </a:t>
                </a:r>
                <a:r>
                  <a:rPr lang="en-US" altLang="ko-KR" dirty="0"/>
                  <a:t>distance </a:t>
                </a:r>
                <a:r>
                  <a:rPr lang="en-US" altLang="ko-KR" i="1" dirty="0"/>
                  <a:t>ε</a:t>
                </a:r>
                <a:r>
                  <a:rPr lang="en-US" altLang="ko-KR" dirty="0"/>
                  <a:t> from core point </a:t>
                </a:r>
                <a:r>
                  <a:rPr lang="en-US" altLang="ko-KR" i="1" dirty="0" smtClean="0"/>
                  <a:t>p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but less </a:t>
                </a:r>
                <a:r>
                  <a:rPr lang="en-US" altLang="ko-KR" dirty="0" err="1" smtClean="0"/>
                  <a:t>minPts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3) All </a:t>
                </a:r>
                <a:r>
                  <a:rPr lang="en-US" altLang="ko-KR" dirty="0"/>
                  <a:t>points not reachable from any other point are </a:t>
                </a:r>
                <a:r>
                  <a:rPr lang="en-US" altLang="ko-KR" b="1" i="1" dirty="0"/>
                  <a:t>outliers</a:t>
                </a:r>
                <a:r>
                  <a:rPr lang="en-US" altLang="ko-KR" b="1" dirty="0"/>
                  <a:t> or </a:t>
                </a:r>
                <a:r>
                  <a:rPr lang="en-US" altLang="ko-KR" b="1" i="1" dirty="0"/>
                  <a:t>noise points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Clustering : core points and point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8" y="1052736"/>
                <a:ext cx="8286194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62" t="-718" b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74238" y="1196752"/>
            <a:ext cx="3461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Google example: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Cluster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{Core points : red </a:t>
            </a:r>
          </a:p>
          <a:p>
            <a:endParaRPr lang="en-US" altLang="ko-KR" dirty="0"/>
          </a:p>
          <a:p>
            <a:r>
              <a:rPr lang="en-US" altLang="ko-KR" dirty="0" smtClean="0"/>
              <a:t>Points(boundary) : yellow}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Noise(outlier) 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2"/>
            <a:ext cx="4794713" cy="363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3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1903" y="90872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Ex.(p188)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2" y="1340768"/>
            <a:ext cx="6049431" cy="48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1903" y="908720"/>
            <a:ext cx="445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Comparing and Evaluation Clustering 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ex.(p.192)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052638"/>
            <a:ext cx="89249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Procedure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1. Delete the bias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2. Whitening Process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dirty="0" smtClean="0"/>
                  <a:t>   (e-values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is equivalent to that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3. Find eigenvectors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4. choose PCA up to k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~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blipFill rotWithShape="1">
                <a:blip r:embed="rId3"/>
                <a:stretch>
                  <a:fillRect l="-462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66967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Unsupervised machine learning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AI :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Sensor :   Vision / Speech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Actuator :  robotics – humanoid      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Vision 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: picture / video  data handling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  - digit identification </a:t>
            </a:r>
          </a:p>
          <a:p>
            <a:r>
              <a:rPr lang="en-US" altLang="ko-KR" dirty="0" smtClean="0"/>
              <a:t>    - face identification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automatic car driving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signal processing </a:t>
            </a:r>
            <a:endParaRPr lang="en-US" altLang="ko-KR" dirty="0"/>
          </a:p>
          <a:p>
            <a:r>
              <a:rPr lang="en-US" altLang="ko-KR" dirty="0" smtClean="0"/>
              <a:t>   - speech recognition </a:t>
            </a:r>
          </a:p>
          <a:p>
            <a:r>
              <a:rPr lang="en-US" altLang="ko-KR" dirty="0"/>
              <a:t> 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Virtual human  (vision / Speech)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4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1052736"/>
            <a:ext cx="73007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Big data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google search </a:t>
            </a:r>
          </a:p>
          <a:p>
            <a:endParaRPr lang="en-US" altLang="ko-KR" dirty="0"/>
          </a:p>
          <a:p>
            <a:r>
              <a:rPr lang="en-US" altLang="ko-KR" dirty="0" smtClean="0"/>
              <a:t>  - document / books </a:t>
            </a:r>
          </a:p>
          <a:p>
            <a:endParaRPr lang="en-US" altLang="ko-KR" dirty="0"/>
          </a:p>
          <a:p>
            <a:r>
              <a:rPr lang="en-US" altLang="ko-KR" dirty="0" smtClean="0"/>
              <a:t>  - speaking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….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learning </a:t>
            </a:r>
          </a:p>
          <a:p>
            <a:endParaRPr lang="en-US" altLang="ko-KR" dirty="0"/>
          </a:p>
          <a:p>
            <a:r>
              <a:rPr lang="en-US" altLang="ko-KR" dirty="0" smtClean="0"/>
              <a:t>  - thinking </a:t>
            </a:r>
          </a:p>
          <a:p>
            <a:endParaRPr lang="en-US" altLang="ko-KR" dirty="0"/>
          </a:p>
          <a:p>
            <a:r>
              <a:rPr lang="en-US" altLang="ko-KR" dirty="0" smtClean="0"/>
              <a:t>  - problem solving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 replace  human activity by machine  </a:t>
            </a:r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Face identification (p.153):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%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eigenface</a:t>
            </a:r>
            <a:r>
              <a:rPr lang="en-US" altLang="ko-KR" dirty="0" smtClean="0"/>
              <a:t> analysis </a:t>
            </a:r>
          </a:p>
          <a:p>
            <a:endParaRPr lang="en-US" altLang="ko-KR" dirty="0"/>
          </a:p>
          <a:p>
            <a:r>
              <a:rPr lang="en-US" altLang="ko-KR" dirty="0" smtClean="0"/>
              <a:t>  - SVD (singular value decomposition)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04695" cy="186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Manifold Learning with t-SNE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a </a:t>
            </a:r>
            <a:r>
              <a:rPr lang="en-US" altLang="ko-KR" b="1" dirty="0"/>
              <a:t>manifold</a:t>
            </a:r>
            <a:r>
              <a:rPr lang="en-US" altLang="ko-KR" dirty="0"/>
              <a:t> is a </a:t>
            </a:r>
            <a:r>
              <a:rPr lang="en-US" altLang="ko-KR" dirty="0">
                <a:hlinkClick r:id="rId3" tooltip="Topological space"/>
              </a:rPr>
              <a:t>topological space</a:t>
            </a:r>
            <a:r>
              <a:rPr lang="en-US" altLang="ko-KR" dirty="0"/>
              <a:t> that locally resembles </a:t>
            </a:r>
            <a:r>
              <a:rPr lang="en-US" altLang="ko-KR" dirty="0">
                <a:hlinkClick r:id="rId4" tooltip="Euclidean space"/>
              </a:rPr>
              <a:t>Euclidean space</a:t>
            </a:r>
            <a:r>
              <a:rPr lang="en-US" altLang="ko-KR" dirty="0"/>
              <a:t> near each point.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locally resemble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56" y="2989314"/>
            <a:ext cx="2896846" cy="22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11571"/>
            <a:ext cx="1641422" cy="19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(p.163)  Digit clustering with PCA :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hand written digit : 8x8 gray scale image</a:t>
            </a:r>
          </a:p>
          <a:p>
            <a:endParaRPr lang="en-US" altLang="ko-KR" dirty="0"/>
          </a:p>
          <a:p>
            <a:r>
              <a:rPr lang="en-US" altLang="ko-KR" dirty="0" smtClean="0"/>
              <a:t>   - using PCA 2-components,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6135886" cy="305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(p.163)  Digit clustering with PCA 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overlapped , difficult to cluster,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6" y="1897301"/>
            <a:ext cx="4315050" cy="413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2" y="1628800"/>
            <a:ext cx="4315050" cy="413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08" y="1700514"/>
            <a:ext cx="4523432" cy="406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8760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P165                                         Ex.p166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7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 </a:t>
            </a:r>
          </a:p>
          <a:p>
            <a:endParaRPr lang="en-US" altLang="ko-KR" dirty="0"/>
          </a:p>
          <a:p>
            <a:r>
              <a:rPr lang="en-US" altLang="ko-KR" dirty="0" smtClean="0"/>
              <a:t>   Stochastic Neighboring Embedding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8" y="2608612"/>
            <a:ext cx="3960440" cy="303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835696" y="3457963"/>
            <a:ext cx="2323385" cy="1002647"/>
            <a:chOff x="2248615" y="2908789"/>
            <a:chExt cx="2323385" cy="1002647"/>
          </a:xfrm>
        </p:grpSpPr>
        <p:sp>
          <p:nvSpPr>
            <p:cNvPr id="3" name="타원 2"/>
            <p:cNvSpPr/>
            <p:nvPr/>
          </p:nvSpPr>
          <p:spPr>
            <a:xfrm>
              <a:off x="2248615" y="2908789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247964" y="3004103"/>
              <a:ext cx="324036" cy="907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4159081" y="3068960"/>
            <a:ext cx="1997095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148297" y="2829630"/>
            <a:ext cx="4082691" cy="844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6729" y="266257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 clusters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2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7021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 </a:t>
            </a:r>
          </a:p>
          <a:p>
            <a:endParaRPr lang="en-US" altLang="ko-KR" dirty="0"/>
          </a:p>
          <a:p>
            <a:r>
              <a:rPr lang="en-US" altLang="ko-KR" dirty="0" smtClean="0"/>
              <a:t>   Stochastic Neighboring Embedding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Two dimension </a:t>
            </a:r>
            <a:r>
              <a:rPr lang="en-US" altLang="ko-KR" dirty="0" smtClean="0">
                <a:sym typeface="Wingdings" panose="05000000000000000000" pitchFamily="2" charset="2"/>
              </a:rPr>
              <a:t> one dimension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                 just projection (like PCA)  not preserved the clustering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Data is in 2D                      just projection failed          1D by t-</a:t>
            </a:r>
            <a:r>
              <a:rPr lang="en-US" altLang="ko-KR" dirty="0" err="1" smtClean="0"/>
              <a:t>sne</a:t>
            </a:r>
            <a:r>
              <a:rPr lang="en-US" altLang="ko-KR" dirty="0" smtClean="0"/>
              <a:t>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/>
          <a:stretch/>
        </p:blipFill>
        <p:spPr bwMode="auto">
          <a:xfrm>
            <a:off x="475660" y="3186519"/>
            <a:ext cx="2774563" cy="21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44" y="3129920"/>
            <a:ext cx="2703587" cy="221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18" y="3129920"/>
            <a:ext cx="2102709" cy="21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5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14234</TotalTime>
  <Words>989</Words>
  <Application>Microsoft Office PowerPoint</Application>
  <PresentationFormat>화면 슬라이드 쇼(4:3)</PresentationFormat>
  <Paragraphs>281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240</cp:revision>
  <dcterms:created xsi:type="dcterms:W3CDTF">2022-04-07T05:00:11Z</dcterms:created>
  <dcterms:modified xsi:type="dcterms:W3CDTF">2022-06-17T21:13:08Z</dcterms:modified>
</cp:coreProperties>
</file>