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305" r:id="rId4"/>
    <p:sldId id="306" r:id="rId5"/>
    <p:sldId id="307" r:id="rId6"/>
    <p:sldId id="304" r:id="rId7"/>
    <p:sldId id="272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6" r:id="rId17"/>
    <p:sldId id="275" r:id="rId18"/>
    <p:sldId id="289" r:id="rId19"/>
    <p:sldId id="290" r:id="rId20"/>
    <p:sldId id="293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3" autoAdjust="0"/>
    <p:restoredTop sz="94312" autoAdjust="0"/>
  </p:normalViewPr>
  <p:slideViewPr>
    <p:cSldViewPr>
      <p:cViewPr>
        <p:scale>
          <a:sx n="110" d="100"/>
          <a:sy n="110" d="100"/>
        </p:scale>
        <p:origin x="-77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scip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ras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://,...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1412776"/>
            <a:ext cx="5328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Optimal Control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- June 2022 –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Prof.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  in ASTU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918" y="769605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smtClean="0"/>
              <a:t>Numerical Method </a:t>
            </a:r>
          </a:p>
          <a:p>
            <a:endParaRPr lang="en-US" altLang="ko-KR" b="0" dirty="0" smtClean="0"/>
          </a:p>
          <a:p>
            <a:r>
              <a:rPr lang="en-US" altLang="ko-KR" dirty="0" smtClean="0"/>
              <a:t>3) Tool’s</a:t>
            </a:r>
          </a:p>
          <a:p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en-US" altLang="ko-KR" dirty="0" err="1" smtClean="0"/>
              <a:t>Chebfun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     -- Numerical Tools ….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ko-KR" dirty="0"/>
          </a:p>
          <a:p>
            <a:endParaRPr lang="ko-KR" altLang="ko-KR" dirty="0"/>
          </a:p>
          <a:p>
            <a:pPr lvl="0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3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err="1" smtClean="0"/>
                  <a:t>Matlab</a:t>
                </a:r>
                <a:r>
                  <a:rPr lang="en-US" altLang="ko-KR" b="0" dirty="0" smtClean="0"/>
                  <a:t>  Data Handling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−2    5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plot y over x</a:t>
                </a:r>
              </a:p>
              <a:p>
                <a:endParaRPr lang="en-US" altLang="ko-KR" b="0" dirty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Generate sample points </a:t>
                </a: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𝑙𝑖𝑛𝑠𝑝𝑎𝑐𝑒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−2,5,10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define a function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f = x.^2  </a:t>
                </a:r>
              </a:p>
              <a:p>
                <a:r>
                  <a:rPr lang="en-US" altLang="ko-KR" dirty="0" smtClean="0"/>
                  <a:t>  or a</a:t>
                </a:r>
                <a:r>
                  <a:rPr lang="en-US" altLang="ko-KR" b="0" dirty="0" smtClean="0"/>
                  <a:t>nonymous function</a:t>
                </a:r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f</m:t>
                    </m:r>
                    <m:r>
                      <a:rPr lang="en-US" altLang="ko-KR" b="0" i="1" smtClean="0">
                        <a:latin typeface="Cambria Math"/>
                      </a:rPr>
                      <m:t>=@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;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plot(f)</a:t>
                </a:r>
              </a:p>
              <a:p>
                <a:r>
                  <a:rPr lang="en-US" altLang="ko-KR" dirty="0" smtClean="0"/>
                  <a:t>2) Symbolic math </a:t>
                </a:r>
              </a:p>
              <a:p>
                <a:endParaRPr lang="en-US" altLang="ko-KR" b="0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syms</a:t>
                </a:r>
                <a:r>
                  <a:rPr lang="en-US" altLang="ko-KR" dirty="0" smtClean="0"/>
                  <a:t> x</a:t>
                </a:r>
              </a:p>
              <a:p>
                <a:endParaRPr lang="en-US" altLang="ko-KR" dirty="0" smtClean="0"/>
              </a:p>
              <a:p>
                <a:r>
                  <a:rPr lang="en-US" altLang="ko-KR" b="0" dirty="0"/>
                  <a:t> </a:t>
                </a:r>
                <a:r>
                  <a:rPr lang="en-US" altLang="ko-KR" b="0" dirty="0" smtClean="0"/>
                  <a:t> g = x^2 </a:t>
                </a:r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fplot</a:t>
                </a:r>
                <a:r>
                  <a:rPr lang="en-US" altLang="ko-KR" dirty="0" smtClean="0"/>
                  <a:t>(g,[-2 5]) </a:t>
                </a:r>
                <a:endParaRPr lang="ko-KR" altLang="ko-KR" dirty="0"/>
              </a:p>
              <a:p>
                <a:pPr lvl="0"/>
                <a:r>
                  <a:rPr lang="en-US" altLang="ko-KR" dirty="0" smtClean="0"/>
                  <a:t>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909310"/>
              </a:xfrm>
              <a:prstGeom prst="rect">
                <a:avLst/>
              </a:prstGeom>
              <a:blipFill rotWithShape="1"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3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918" y="769605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 smtClean="0"/>
              <a:t>Chebfun</a:t>
            </a:r>
            <a:r>
              <a:rPr lang="en-US" altLang="ko-KR" b="0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b="0" dirty="0" smtClean="0"/>
              <a:t>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4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Symbolic math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b="0" dirty="0" smtClean="0"/>
                  <a:t>  - </a:t>
                </a:r>
                <a:r>
                  <a:rPr lang="en-US" altLang="ko-KR" b="0" dirty="0" err="1" smtClean="0"/>
                  <a:t>algebric</a:t>
                </a:r>
                <a:r>
                  <a:rPr lang="en-US" altLang="ko-KR" b="0" dirty="0" smtClean="0"/>
                  <a:t> equation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/>
              </a:p>
              <a:p>
                <a:r>
                  <a:rPr lang="en-US" altLang="ko-KR" i="1" dirty="0" err="1"/>
                  <a:t>syms</a:t>
                </a:r>
                <a:r>
                  <a:rPr lang="en-US" altLang="ko-KR" i="1" dirty="0"/>
                  <a:t> a b c x</a:t>
                </a:r>
              </a:p>
              <a:p>
                <a:r>
                  <a:rPr lang="en-US" altLang="ko-KR" i="1" dirty="0" err="1"/>
                  <a:t>eqn</a:t>
                </a:r>
                <a:r>
                  <a:rPr lang="en-US" altLang="ko-KR" i="1" dirty="0"/>
                  <a:t> = a*x^2 + b*x +c ==0;</a:t>
                </a:r>
              </a:p>
              <a:p>
                <a:r>
                  <a:rPr lang="en-US" altLang="ko-KR" i="1" dirty="0" err="1"/>
                  <a:t>solx</a:t>
                </a:r>
                <a:r>
                  <a:rPr lang="en-US" altLang="ko-KR" i="1" dirty="0"/>
                  <a:t> = solve(</a:t>
                </a:r>
                <a:r>
                  <a:rPr lang="en-US" altLang="ko-KR" i="1" dirty="0" err="1"/>
                  <a:t>eqn,x</a:t>
                </a:r>
                <a:r>
                  <a:rPr lang="en-US" altLang="ko-KR" i="1" dirty="0" smtClean="0"/>
                  <a:t>)</a:t>
                </a:r>
              </a:p>
              <a:p>
                <a:endParaRPr lang="en-US" altLang="ko-KR" i="1" dirty="0" smtClean="0"/>
              </a:p>
              <a:p>
                <a:endParaRPr lang="en-US" altLang="ko-KR" i="1" dirty="0"/>
              </a:p>
              <a:p>
                <a:r>
                  <a:rPr lang="en-US" altLang="ko-KR" i="1" dirty="0" smtClean="0"/>
                  <a:t>  - system equation</a:t>
                </a:r>
              </a:p>
              <a:p>
                <a:endParaRPr lang="en-US" altLang="ko-KR" i="1" dirty="0"/>
              </a:p>
              <a:p>
                <a:endParaRPr lang="en-US" altLang="ko-KR" i="1" dirty="0" smtClean="0"/>
              </a:p>
              <a:p>
                <a:r>
                  <a:rPr lang="en-US" altLang="ko-KR" i="1" dirty="0"/>
                  <a:t> </a:t>
                </a:r>
                <a:r>
                  <a:rPr lang="en-US" altLang="ko-KR" i="1" dirty="0" smtClean="0"/>
                  <a:t> - </a:t>
                </a:r>
                <a:r>
                  <a:rPr lang="en-US" altLang="ko-KR" dirty="0" smtClean="0"/>
                  <a:t>differential equation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627" b="-1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  <p:pic>
        <p:nvPicPr>
          <p:cNvPr id="1025" name="Picture 1" descr="C:\Users\김태욱\AppData\Local\Temp\ConnectorClipboard1348352605610678864\image165525864385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5" b="50000"/>
          <a:stretch/>
        </p:blipFill>
        <p:spPr bwMode="auto">
          <a:xfrm>
            <a:off x="6732240" y="2655583"/>
            <a:ext cx="1200231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/>
              <a:t> notebook </a:t>
            </a:r>
            <a:r>
              <a:rPr lang="en-US" altLang="ko-KR" dirty="0">
                <a:hlinkClick r:id="rId2"/>
              </a:rPr>
              <a:t>https://jupyter.org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    running code in the browser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  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numpy.org/devdocs/user/quickstart.html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multidimensional array, mathematical functions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SciPy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https://scipy.org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Scientific computing , optimization,..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Matplotlib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https://matplotlib.org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the primary scientific plotting library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Pandas </a:t>
            </a:r>
            <a:r>
              <a:rPr lang="en-US" altLang="ko-KR" dirty="0">
                <a:hlinkClick r:id="rId2"/>
              </a:rPr>
              <a:t>https://pandas.pydata.org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Keras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https://keras.io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Deep learning API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Deep learning API by google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Open : Anaconda –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Copy </a:t>
            </a:r>
            <a:r>
              <a:rPr lang="en-US" altLang="ko-KR" dirty="0" smtClean="0">
                <a:hlinkClick r:id="rId2"/>
              </a:rPr>
              <a:t>http://,...</a:t>
            </a:r>
            <a:r>
              <a:rPr lang="en-US" altLang="ko-KR" dirty="0" smtClean="0"/>
              <a:t> And paste it in google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3. Go to the working dir.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404074" cy="2933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3.  To download “ Introduction,…” go to 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,..”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%% pdf version is available. 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download 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4" y="2852936"/>
            <a:ext cx="6313204" cy="303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Unzipped the files</a:t>
            </a:r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 Open 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r>
              <a:rPr lang="en-US" altLang="ko-KR" dirty="0" smtClean="0"/>
              <a:t>5. Go to the DIR unzipped</a:t>
            </a:r>
          </a:p>
          <a:p>
            <a:r>
              <a:rPr lang="en-US" altLang="ko-KR" dirty="0" smtClean="0"/>
              <a:t>5. Click  the notebook file ,”01-introduction.ipynb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6192045" cy="262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Run a notebook file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In an </a:t>
            </a:r>
            <a:r>
              <a:rPr lang="en-US" altLang="ko-KR" dirty="0" err="1" smtClean="0"/>
              <a:t>excutetable</a:t>
            </a:r>
            <a:r>
              <a:rPr lang="en-US" altLang="ko-KR" dirty="0" smtClean="0"/>
              <a:t> file,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(python) code  : “Run”</a:t>
            </a:r>
          </a:p>
          <a:p>
            <a:endParaRPr lang="en-US" altLang="ko-KR" dirty="0"/>
          </a:p>
          <a:p>
            <a:r>
              <a:rPr lang="en-US" altLang="ko-KR" dirty="0" smtClean="0"/>
              <a:t> - Markdown text : type in Markdown format ( similar to “Live Editor “ of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Save and shutdown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5846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Fundamental Law in “Optimal Control”</a:t>
            </a:r>
            <a:endParaRPr lang="ko-KR" altLang="ko-KR" dirty="0"/>
          </a:p>
          <a:p>
            <a:pPr lvl="1"/>
            <a:r>
              <a:rPr lang="en-US" altLang="ko-KR" dirty="0"/>
              <a:t> Hamilton-Jacobi-Bellman </a:t>
            </a:r>
            <a:endParaRPr lang="ko-KR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Pontryagin</a:t>
            </a:r>
            <a:r>
              <a:rPr lang="en-US" altLang="ko-KR" dirty="0"/>
              <a:t> minimum principle</a:t>
            </a:r>
            <a:endParaRPr lang="ko-KR" altLang="ko-KR" dirty="0"/>
          </a:p>
          <a:p>
            <a:pPr lvl="0"/>
            <a:endParaRPr lang="en-US" altLang="ko-KR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Contents</a:t>
            </a:r>
          </a:p>
          <a:p>
            <a:pPr lvl="0"/>
            <a:endParaRPr lang="ko-KR" altLang="ko-KR" dirty="0"/>
          </a:p>
          <a:p>
            <a:pPr lvl="1"/>
            <a:r>
              <a:rPr lang="en-US" altLang="ko-KR" dirty="0"/>
              <a:t>Static Optimal problem </a:t>
            </a:r>
            <a:r>
              <a:rPr lang="en-US" altLang="ko-KR" dirty="0" smtClean="0"/>
              <a:t>:   Euler-Lagrange </a:t>
            </a:r>
            <a:r>
              <a:rPr lang="en-US" altLang="ko-KR" dirty="0"/>
              <a:t>equation</a:t>
            </a:r>
            <a:endParaRPr lang="ko-KR" altLang="ko-KR" dirty="0"/>
          </a:p>
          <a:p>
            <a:pPr lvl="1"/>
            <a:r>
              <a:rPr lang="en-US" altLang="ko-KR" dirty="0"/>
              <a:t>Dynamic Optimal problem</a:t>
            </a:r>
            <a:endParaRPr lang="ko-KR" altLang="ko-KR" dirty="0"/>
          </a:p>
          <a:p>
            <a:pPr lvl="0"/>
            <a:r>
              <a:rPr lang="en-US" altLang="ko-KR" dirty="0" smtClean="0"/>
              <a:t>          Discrete </a:t>
            </a:r>
            <a:r>
              <a:rPr lang="en-US" altLang="ko-KR" dirty="0"/>
              <a:t>System / Continuous System </a:t>
            </a:r>
            <a:endParaRPr lang="ko-KR" altLang="ko-KR" dirty="0"/>
          </a:p>
          <a:p>
            <a:pPr lvl="0"/>
            <a:r>
              <a:rPr lang="en-US" altLang="ko-KR" dirty="0" smtClean="0"/>
              <a:t>      Dynamic </a:t>
            </a:r>
            <a:r>
              <a:rPr lang="en-US" altLang="ko-KR" dirty="0"/>
              <a:t>programming </a:t>
            </a:r>
            <a:endParaRPr lang="ko-KR" altLang="ko-KR" dirty="0"/>
          </a:p>
          <a:p>
            <a:pPr lvl="0"/>
            <a:r>
              <a:rPr lang="en-US" altLang="ko-KR" dirty="0" smtClean="0"/>
              <a:t>      Reinforcement </a:t>
            </a:r>
            <a:r>
              <a:rPr lang="en-US" altLang="ko-KR" dirty="0"/>
              <a:t>Learning </a:t>
            </a:r>
            <a:r>
              <a:rPr lang="en-US" altLang="ko-KR" dirty="0" smtClean="0"/>
              <a:t>: MDP</a:t>
            </a:r>
          </a:p>
          <a:p>
            <a:pPr lvl="0"/>
            <a:endParaRPr lang="en-US" altLang="ko-KR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Reference  </a:t>
            </a:r>
          </a:p>
          <a:p>
            <a:pPr lvl="0"/>
            <a:endParaRPr lang="ko-KR" altLang="ko-KR" dirty="0"/>
          </a:p>
          <a:p>
            <a:r>
              <a:rPr lang="en-US" altLang="ko-KR" dirty="0" smtClean="0"/>
              <a:t>  - </a:t>
            </a:r>
            <a:r>
              <a:rPr lang="en-US" altLang="ko-KR" dirty="0"/>
              <a:t>“Optimal control” 3</a:t>
            </a:r>
            <a:r>
              <a:rPr lang="en-US" altLang="ko-KR" baseline="30000" dirty="0"/>
              <a:t>rd</a:t>
            </a:r>
            <a:r>
              <a:rPr lang="en-US" altLang="ko-KR" dirty="0"/>
              <a:t> edition, </a:t>
            </a:r>
            <a:r>
              <a:rPr lang="en-US" altLang="ko-KR" dirty="0" err="1"/>
              <a:t>F.Lewis</a:t>
            </a:r>
            <a:r>
              <a:rPr lang="en-US" altLang="ko-KR" dirty="0"/>
              <a:t>, 2012; the main textbook</a:t>
            </a:r>
            <a:endParaRPr lang="ko-KR" altLang="ko-KR" dirty="0"/>
          </a:p>
          <a:p>
            <a:r>
              <a:rPr lang="en-US" altLang="ko-KR" dirty="0" smtClean="0"/>
              <a:t>  -“</a:t>
            </a:r>
            <a:r>
              <a:rPr lang="en-US" altLang="ko-KR" dirty="0"/>
              <a:t>Applied Optimal Control: Optimization, Estimation and Control”, E.Bryson,1975.</a:t>
            </a:r>
            <a:endParaRPr lang="ko-KR" altLang="ko-KR" dirty="0"/>
          </a:p>
          <a:p>
            <a:r>
              <a:rPr lang="en-US" altLang="ko-KR" dirty="0" smtClean="0"/>
              <a:t>  -“Data </a:t>
            </a:r>
            <a:r>
              <a:rPr lang="en-US" altLang="ko-KR" dirty="0" err="1" smtClean="0"/>
              <a:t>DrivenScience</a:t>
            </a:r>
            <a:r>
              <a:rPr lang="en-US" altLang="ko-KR" dirty="0" smtClean="0"/>
              <a:t> and Engineering”, </a:t>
            </a:r>
            <a:r>
              <a:rPr lang="en-US" altLang="ko-KR" dirty="0" err="1" smtClean="0"/>
              <a:t>S.J.Brunton</a:t>
            </a:r>
            <a:r>
              <a:rPr lang="en-US" altLang="ko-KR" dirty="0" smtClean="0"/>
              <a:t>, 2019</a:t>
            </a:r>
            <a:endParaRPr lang="ko-KR" altLang="ko-KR" dirty="0"/>
          </a:p>
          <a:p>
            <a:r>
              <a:rPr lang="en-US" altLang="ko-KR" dirty="0" smtClean="0"/>
              <a:t>  -“</a:t>
            </a:r>
            <a:r>
              <a:rPr lang="en-US" altLang="ko-KR" dirty="0"/>
              <a:t>Introduction to Machine Learning with Python”, Andreas, C. Muller, </a:t>
            </a:r>
            <a:r>
              <a:rPr lang="en-US" altLang="ko-KR" dirty="0" smtClean="0"/>
              <a:t>2017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097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5846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S/W </a:t>
            </a:r>
            <a:r>
              <a:rPr lang="en-US" altLang="ko-KR" dirty="0"/>
              <a:t>tools</a:t>
            </a:r>
            <a:endParaRPr lang="ko-KR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    - 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Chebfun</a:t>
            </a:r>
            <a:r>
              <a:rPr lang="en-US" altLang="ko-KR" dirty="0"/>
              <a:t>; </a:t>
            </a:r>
            <a:endParaRPr lang="ko-KR" altLang="ko-KR" dirty="0"/>
          </a:p>
          <a:p>
            <a:pPr lvl="0"/>
            <a:r>
              <a:rPr lang="en-US" altLang="ko-KR" dirty="0" smtClean="0"/>
              <a:t>    - 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0"/>
            <a:endParaRPr lang="en-US" altLang="ko-KR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All are open …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lvl="0"/>
            <a:r>
              <a:rPr lang="en-US" altLang="ko-KR" dirty="0" smtClean="0"/>
              <a:t>  - reference books are free : b-ok 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 - materials : 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 smtClean="0"/>
              <a:t>   </a:t>
            </a:r>
            <a:r>
              <a:rPr lang="en-US" altLang="ko-KR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/snkim0701  </a:t>
            </a:r>
            <a:r>
              <a:rPr lang="en-US" altLang="ko-KR" dirty="0" smtClean="0">
                <a:sym typeface="Wingdings" panose="05000000000000000000" pitchFamily="2" charset="2"/>
              </a:rPr>
              <a:t> repository ,…,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2937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7544" y="758633"/>
                <a:ext cx="7776864" cy="556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Without  Constraint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 scalar performance index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 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∈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. Taylor Series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𝑑𝐿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𝑑𝑢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𝑢𝑢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𝑑𝑢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Hessian: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𝑢𝑢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3"/>
                <a:ext cx="7776864" cy="5561138"/>
              </a:xfrm>
              <a:prstGeom prst="rect">
                <a:avLst/>
              </a:prstGeom>
              <a:blipFill rotWithShape="1">
                <a:blip r:embed="rId2"/>
                <a:stretch>
                  <a:fillRect l="-549" t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97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 With Constraint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 scalar performance index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 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∈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Subject to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i="1"/>
                      <m:t>𝑓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𝑢</m:t>
                        </m:r>
                      </m:e>
                    </m:d>
                    <m:r>
                      <a:rPr lang="en-US" altLang="ko-KR" i="1"/>
                      <m:t>=0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 smtClean="0"/>
                  <a:t>   Lagrange Multiplier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r>
                  <a:rPr lang="en-US" altLang="ko-KR" dirty="0" smtClean="0"/>
                  <a:t>   - define the Hamiltonian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i="1"/>
                      <m:t>𝐻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𝑢</m:t>
                        </m:r>
                        <m:r>
                          <a:rPr lang="en-US" altLang="ko-KR" i="1"/>
                          <m:t>, </m:t>
                        </m:r>
                        <m:r>
                          <a:rPr lang="en-US" altLang="ko-KR" i="1"/>
                          <m:t>𝜆</m:t>
                        </m:r>
                      </m:e>
                    </m:d>
                    <m:r>
                      <a:rPr lang="en-US" altLang="ko-KR" i="1"/>
                      <m:t>=</m:t>
                    </m:r>
                    <m:r>
                      <a:rPr lang="en-US" altLang="ko-KR" i="1"/>
                      <m:t>𝐿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𝑢</m:t>
                        </m:r>
                      </m:e>
                    </m:d>
                    <m:r>
                      <a:rPr lang="en-US" altLang="ko-KR" i="1"/>
                      <m:t>+</m:t>
                    </m:r>
                    <m:r>
                      <a:rPr lang="en-US" altLang="ko-KR" i="1"/>
                      <m:t>𝜆</m:t>
                    </m:r>
                    <m:r>
                      <a:rPr lang="en-US" altLang="ko-KR" i="1"/>
                      <m:t>𝑓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𝑢</m:t>
                        </m:r>
                      </m:e>
                    </m:d>
                    <m:r>
                      <a:rPr lang="en-US" altLang="ko-KR"/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by Taylor series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latin typeface="+mn-ea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+mn-ea"/>
                      </a:rPr>
                      <m:t>𝑑𝐻</m:t>
                    </m:r>
                    <m:r>
                      <a:rPr lang="en-US" altLang="ko-KR" i="1">
                        <a:latin typeface="+mn-ea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𝐻</m:t>
                        </m:r>
                      </m:num>
                      <m:den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𝑑𝑥</m:t>
                    </m:r>
                    <m:r>
                      <a:rPr lang="en-US" altLang="ko-KR" i="1">
                        <a:latin typeface="+mn-ea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𝐻</m:t>
                        </m:r>
                      </m:num>
                      <m:den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𝑑𝑢</m:t>
                    </m:r>
                    <m:r>
                      <a:rPr lang="en-US" altLang="ko-KR" i="1">
                        <a:latin typeface="+mn-ea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𝐻</m:t>
                        </m:r>
                      </m:num>
                      <m:den>
                        <m:r>
                          <a:rPr lang="en-US" altLang="ko-KR" i="1">
                            <a:latin typeface="+mn-ea"/>
                          </a:rPr>
                          <m:t>𝜕𝜆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𝑑</m:t>
                    </m:r>
                    <m:r>
                      <a:rPr lang="en-US" altLang="ko-KR" i="1">
                        <a:latin typeface="+mn-ea"/>
                      </a:rPr>
                      <m:t>𝜆</m:t>
                    </m:r>
                  </m:oMath>
                </a14:m>
                <a:endParaRPr lang="en-US" altLang="ko-KR" dirty="0" smtClean="0">
                  <a:latin typeface="+mn-ea"/>
                </a:endParaRPr>
              </a:p>
              <a:p>
                <a:endParaRPr lang="en-US" altLang="ko-KR" i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                                            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𝐻</m:t>
                        </m:r>
                      </m:num>
                      <m:den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=0,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𝐻</m:t>
                        </m:r>
                      </m:num>
                      <m:den>
                        <m:r>
                          <a:rPr lang="en-US" altLang="ko-KR" i="1">
                            <a:latin typeface="+mn-ea"/>
                          </a:rPr>
                          <m:t>𝜕</m:t>
                        </m:r>
                        <m:r>
                          <a:rPr lang="en-US" altLang="ko-KR" i="1">
                            <a:latin typeface="+mn-ea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=0</m:t>
                    </m:r>
                    <m:r>
                      <a:rPr lang="en-US" altLang="ko-KR">
                        <a:latin typeface="+mn-ea"/>
                      </a:rPr>
                      <m:t>,</m:t>
                    </m:r>
                    <m:f>
                      <m:fPr>
                        <m:ctrlPr>
                          <a:rPr lang="ko-KR" altLang="ko-KR" i="1">
                            <a:latin typeface="+mn-ea"/>
                          </a:rPr>
                        </m:ctrlPr>
                      </m:fPr>
                      <m:num>
                        <m:r>
                          <a:rPr lang="en-US" altLang="ko-KR">
                            <a:latin typeface="+mn-ea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+mn-ea"/>
                          </a:rPr>
                          <m:t>H</m:t>
                        </m:r>
                      </m:num>
                      <m:den>
                        <m:r>
                          <a:rPr lang="en-US" altLang="ko-KR">
                            <a:latin typeface="+mn-ea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+mn-ea"/>
                          </a:rPr>
                          <m:t>λ</m:t>
                        </m:r>
                      </m:den>
                    </m:f>
                    <m:r>
                      <a:rPr lang="en-US" altLang="ko-KR" i="1">
                        <a:latin typeface="+mn-ea"/>
                      </a:rPr>
                      <m:t>=0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971378"/>
              </a:xfrm>
              <a:prstGeom prst="rect">
                <a:avLst/>
              </a:prstGeom>
              <a:blipFill rotWithShape="1">
                <a:blip r:embed="rId2"/>
                <a:stretch>
                  <a:fillRect l="-470" t="-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85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Ex. 3 :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 The Quadratic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L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  <m:r>
                          <a:rPr lang="en-US" altLang="ko-KR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</m:e>
                    </m:d>
                    <m:r>
                      <a:rPr lang="en-US" altLang="ko-KR" i="1"/>
                      <m:t>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𝑥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𝑢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𝑅𝑢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The Linear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f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  <m:r>
                          <a:rPr lang="en-US" altLang="ko-KR"/>
                          <m:t>,</m:t>
                        </m:r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</m:e>
                    </m:d>
                    <m:r>
                      <a:rPr lang="en-US" altLang="ko-KR" i="1"/>
                      <m:t>: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𝐵𝑢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𝑐</m:t>
                    </m:r>
                    <m:r>
                      <a:rPr lang="en-US" altLang="ko-KR" i="1"/>
                      <m:t>=0</m:t>
                    </m:r>
                    <m:r>
                      <a:rPr lang="en-US" altLang="ko-KR"/>
                      <m:t>, </m:t>
                    </m:r>
                    <m:r>
                      <m:rPr>
                        <m:sty m:val="p"/>
                      </m:rPr>
                      <a:rPr lang="en-US" altLang="ko-KR"/>
                      <m:t>x</m:t>
                    </m:r>
                    <m:r>
                      <a:rPr lang="en-US" altLang="ko-KR"/>
                      <m:t>∈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  <m:r>
                      <a:rPr lang="en-US" altLang="ko-KR" i="1"/>
                      <m:t>, </m:t>
                    </m:r>
                    <m:r>
                      <a:rPr lang="en-US" altLang="ko-KR" i="1"/>
                      <m:t>𝑢</m:t>
                    </m:r>
                    <m:r>
                      <a:rPr lang="en-US" altLang="ko-KR" i="1"/>
                      <m:t>∈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𝑅</m:t>
                        </m:r>
                      </m:e>
                      <m:sup>
                        <m:r>
                          <a:rPr lang="en-US" altLang="ko-KR" i="1"/>
                          <m:t>𝑚</m:t>
                        </m:r>
                      </m:sup>
                    </m:sSup>
                  </m:oMath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Sol:</a:t>
                </a:r>
              </a:p>
              <a:p>
                <a:endParaRPr lang="en-US" altLang="ko-KR" dirty="0"/>
              </a:p>
              <a:p>
                <a:pPr lvl="0"/>
                <a:r>
                  <a:rPr lang="en-US" altLang="ko-KR" dirty="0" smtClean="0"/>
                  <a:t> 1)  Hamiltonian 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H</m:t>
                    </m:r>
                    <m:r>
                      <a:rPr lang="en-US" altLang="ko-KR"/>
                      <m:t>=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𝑥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 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𝑢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𝑅𝑢</m:t>
                    </m:r>
                    <m:r>
                      <a:rPr lang="en-US" altLang="ko-KR" i="1"/>
                      <m:t>+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𝜆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(</m:t>
                    </m:r>
                    <m:r>
                      <a:rPr lang="en-US" altLang="ko-KR" i="1"/>
                      <m:t>𝑥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𝐵𝑢</m:t>
                    </m:r>
                    <m:r>
                      <a:rPr lang="en-US" altLang="ko-KR" i="1"/>
                      <m:t>+</m:t>
                    </m:r>
                    <m:r>
                      <a:rPr lang="en-US" altLang="ko-KR" i="1"/>
                      <m:t>𝑐</m:t>
                    </m:r>
                    <m:r>
                      <a:rPr lang="en-US" altLang="ko-KR" i="1"/>
                      <m:t>)</m:t>
                    </m:r>
                  </m:oMath>
                </a14:m>
                <a:endParaRPr lang="en-US" altLang="ko-KR" dirty="0" smtClean="0"/>
              </a:p>
              <a:p>
                <a:pPr lvl="0"/>
                <a:endParaRPr lang="en-US" altLang="ko-KR" dirty="0"/>
              </a:p>
              <a:p>
                <a:pPr lvl="0"/>
                <a:r>
                  <a:rPr lang="en-US" altLang="ko-KR" dirty="0" smtClean="0"/>
                  <a:t> 2) Necessary Cond</a:t>
                </a:r>
              </a:p>
              <a:p>
                <a:pPr lvl="0"/>
                <a:r>
                  <a:rPr lang="en-US" altLang="ko-KR" dirty="0" smtClean="0"/>
                  <a:t> 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λ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x</m:t>
                      </m:r>
                      <m:r>
                        <a:rPr lang="en-US" altLang="ko-KR"/>
                        <m:t>+</m:t>
                      </m:r>
                      <m:r>
                        <m:rPr>
                          <m:sty m:val="p"/>
                        </m:rPr>
                        <a:rPr lang="en-US" altLang="ko-KR"/>
                        <m:t>Bu</m:t>
                      </m:r>
                      <m:r>
                        <a:rPr lang="en-US" altLang="ko-KR"/>
                        <m:t>+</m:t>
                      </m:r>
                      <m:r>
                        <m:rPr>
                          <m:sty m:val="p"/>
                        </m:rPr>
                        <a:rPr lang="en-US" altLang="ko-KR"/>
                        <m:t>c</m:t>
                      </m:r>
                      <m:r>
                        <a:rPr lang="en-US" altLang="ko-KR"/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/>
                        <m:t>=</m:t>
                      </m:r>
                      <m:r>
                        <a:rPr lang="en-US" altLang="ko-KR" i="1"/>
                        <m:t>𝑄𝑥</m:t>
                      </m:r>
                      <m:r>
                        <a:rPr lang="en-US" altLang="ko-KR" i="1"/>
                        <m:t>+</m:t>
                      </m:r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u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i="1"/>
                        <m:t>=</m:t>
                      </m:r>
                      <m:r>
                        <a:rPr lang="en-US" altLang="ko-KR" i="1"/>
                        <m:t>𝑅𝑢</m:t>
                      </m:r>
                      <m:r>
                        <a:rPr lang="en-US" altLang="ko-KR" i="1"/>
                        <m:t>+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=0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u</m:t>
                      </m:r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R</m:t>
                          </m:r>
                        </m:e>
                        <m:sup>
                          <m:r>
                            <a:rPr lang="en-US" altLang="ko-KR" i="1"/>
                            <m:t>−</m:t>
                          </m:r>
                          <m:r>
                            <a:rPr lang="en-US" altLang="ko-KR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  </m:t>
                      </m:r>
                      <m:r>
                        <a:rPr lang="en-US" altLang="ko-KR" i="1"/>
                        <m:t>𝜆</m:t>
                      </m:r>
                      <m:r>
                        <a:rPr lang="en-US" altLang="ko-KR" i="1"/>
                        <m:t>=−</m:t>
                      </m:r>
                      <m:r>
                        <a:rPr lang="en-US" altLang="ko-KR" i="1"/>
                        <m:t>𝑄𝑥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Delete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R</m:t>
                              </m:r>
                              <m:r>
                                <a:rPr lang="en-US" altLang="ko-KR"/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T</m:t>
                                  </m:r>
                                </m:sup>
                              </m:sSup>
                              <m:r>
                                <a:rPr lang="en-US" altLang="ko-KR" i="1"/>
                                <m:t>𝑄𝐵</m:t>
                              </m:r>
                            </m:e>
                          </m:d>
                        </m:e>
                        <m:sup>
                          <m:r>
                            <a:rPr lang="en-US" altLang="ko-KR" i="1"/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𝐵</m:t>
                          </m:r>
                        </m:e>
                        <m:sup>
                          <m:r>
                            <a:rPr lang="en-US" altLang="ko-KR" i="1"/>
                            <m:t>𝑇</m:t>
                          </m:r>
                        </m:sup>
                      </m:sSup>
                      <m:r>
                        <a:rPr lang="en-US" altLang="ko-KR" i="1"/>
                        <m:t>𝑄𝑐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  <m:sup>
                        <m:r>
                          <a:rPr lang="en-US" altLang="ko-KR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/>
                      <m:t>= </m:t>
                    </m:r>
                    <m:r>
                      <a:rPr lang="en-US" altLang="ko-KR" i="1"/>
                      <m:t>−</m:t>
                    </m:r>
                    <m:r>
                      <a:rPr lang="en-US" altLang="ko-KR"/>
                      <m:t>(</m:t>
                    </m:r>
                    <m:r>
                      <m:rPr>
                        <m:sty m:val="p"/>
                      </m:rPr>
                      <a:rPr lang="en-US" altLang="ko-KR"/>
                      <m:t>I</m:t>
                    </m:r>
                    <m:r>
                      <a:rPr lang="en-US" altLang="ko-KR" i="1"/>
                      <m:t>−</m:t>
                    </m:r>
                    <m:r>
                      <m:rPr>
                        <m:sty m:val="p"/>
                      </m:rPr>
                      <a:rPr lang="en-US" altLang="ko-KR"/>
                      <m:t>B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d>
                          <m:dPr>
                            <m:ctrlPr>
                              <a:rPr lang="ko-KR" altLang="ko-KR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R</m:t>
                            </m:r>
                            <m:r>
                              <a:rPr lang="en-US" altLang="ko-KR"/>
                              <m:t>+</m:t>
                            </m:r>
                            <m:sSup>
                              <m:sSupPr>
                                <m:ctrlPr>
                                  <a:rPr lang="ko-KR" altLang="ko-KR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T</m:t>
                                </m:r>
                              </m:sup>
                            </m:sSup>
                            <m:r>
                              <a:rPr lang="en-US" altLang="ko-KR" i="1"/>
                              <m:t>𝑄𝐵</m:t>
                            </m:r>
                          </m:e>
                        </m:d>
                      </m:e>
                      <m:sup>
                        <m:r>
                          <a:rPr lang="en-US" altLang="ko-KR" i="1"/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𝐵</m:t>
                        </m:r>
                      </m:e>
                      <m:sup>
                        <m:r>
                          <a:rPr lang="en-US" altLang="ko-KR" i="1"/>
                          <m:t>𝑇</m:t>
                        </m:r>
                      </m:sup>
                    </m:sSup>
                    <m:r>
                      <a:rPr lang="en-US" altLang="ko-KR" i="1"/>
                      <m:t>𝑄</m:t>
                    </m:r>
                    <m:r>
                      <a:rPr lang="en-US" altLang="ko-KR" i="1"/>
                      <m:t>)</m:t>
                    </m:r>
                    <m:r>
                      <a:rPr lang="en-US" altLang="ko-KR" i="1"/>
                      <m:t>𝑐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857629"/>
              </a:xfrm>
              <a:prstGeom prst="rect">
                <a:avLst/>
              </a:prstGeom>
              <a:blipFill rotWithShape="1">
                <a:blip r:embed="rId2"/>
                <a:stretch>
                  <a:fillRect l="-627" t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380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r>
                  <a:rPr lang="en-US" altLang="ko-KR" b="0" dirty="0" smtClean="0"/>
                  <a:t>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𝑄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i="1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  <m:r>
                            <a:rPr lang="en-US" altLang="ko-KR" i="1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B</m:t>
                          </m:r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R</m:t>
                                  </m:r>
                                  <m:r>
                                    <a:rPr lang="en-US" altLang="ko-KR"/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i="1"/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B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ko-KR" i="1"/>
                                    <m:t>𝑄𝐵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/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a:rPr lang="en-US" altLang="ko-KR" i="1"/>
                                <m:t>𝐵</m:t>
                              </m:r>
                            </m:e>
                            <m:sup>
                              <m:r>
                                <a:rPr lang="en-US" altLang="ko-KR" i="1"/>
                                <m:t>𝑇</m:t>
                              </m:r>
                            </m:sup>
                          </m:sSup>
                          <m:r>
                            <a:rPr lang="en-US" altLang="ko-KR" i="1"/>
                            <m:t>𝑄</m:t>
                          </m:r>
                        </m:e>
                      </m:d>
                      <m:r>
                        <a:rPr lang="en-US" altLang="ko-KR" i="1"/>
                        <m:t>𝑐</m:t>
                      </m:r>
                    </m:oMath>
                  </m:oMathPara>
                </a14:m>
                <a:endParaRPr lang="en-US" altLang="ko-KR" dirty="0" smtClean="0"/>
              </a:p>
              <a:p>
                <a:pPr lvl="0"/>
                <a:endParaRPr lang="en-US" altLang="ko-KR" dirty="0" smtClean="0"/>
              </a:p>
              <a:p>
                <a:pPr lvl="0"/>
                <a:r>
                  <a:rPr lang="en-US" altLang="ko-KR" b="0" dirty="0" smtClean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𝑄𝐵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𝑄𝐵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 lvl="0"/>
                <a:endParaRPr lang="en-US" altLang="ko-KR" b="0" i="1" dirty="0" smtClean="0">
                  <a:latin typeface="Cambria Math"/>
                </a:endParaRPr>
              </a:p>
              <a:p>
                <a:pPr lvl="0"/>
                <a:r>
                  <a:rPr lang="en-US" altLang="ko-KR" i="1" dirty="0" smtClean="0">
                    <a:latin typeface="Cambria Math"/>
                  </a:rPr>
                  <a:t>And</a:t>
                </a:r>
              </a:p>
              <a:p>
                <a:pPr lvl="0"/>
                <a:endParaRPr lang="en-US" altLang="ko-KR" b="0" i="1" dirty="0">
                  <a:latin typeface="Cambria Math"/>
                </a:endParaRPr>
              </a:p>
              <a:p>
                <a:pPr lvl="0"/>
                <a:r>
                  <a:rPr lang="en-US" altLang="ko-KR" b="0" i="1" dirty="0" smtClean="0">
                    <a:latin typeface="Cambria Math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𝑄𝐵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/>
                                  </a:rPr>
                                  <m:t>𝑄𝐵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 lvl="0"/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3801875"/>
              </a:xfrm>
              <a:prstGeom prst="rect">
                <a:avLst/>
              </a:prstGeom>
              <a:blipFill rotWithShape="1"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390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Numerical Method </a:t>
                </a:r>
              </a:p>
              <a:p>
                <a:endParaRPr lang="en-US" altLang="ko-KR" b="0" dirty="0" smtClean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Gradient Descent (data-driven, p125)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-Problem </a:t>
                </a:r>
                <a:endParaRPr lang="en-US" altLang="ko-KR" dirty="0"/>
              </a:p>
              <a:p>
                <a:r>
                  <a:rPr lang="en-US" altLang="ko-KR" dirty="0" smtClean="0"/>
                  <a:t>                 </a:t>
                </a:r>
                <a:r>
                  <a:rPr lang="en-US" altLang="ko-KR" dirty="0"/>
                  <a:t>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f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</m:d>
                    <m:r>
                      <a:rPr lang="en-US" altLang="ko-KR"/>
                      <m:t>, </m:t>
                    </m:r>
                    <m:r>
                      <m:rPr>
                        <m:sty m:val="p"/>
                      </m:rPr>
                      <a:rPr lang="en-US" altLang="ko-KR"/>
                      <m:t>x</m:t>
                    </m:r>
                    <m:r>
                      <a:rPr lang="en-US" altLang="ko-KR"/>
                      <m:t>∈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n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-Gradient Descent  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Necessary Condition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/>
                      <m:t>∇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f</m:t>
                        </m:r>
                        <m:d>
                          <m:dPr>
                            <m:ctrlPr>
                              <a:rPr lang="ko-KR" altLang="ko-KR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x</m:t>
                                </m:r>
                              </m:e>
                              <m:sup>
                                <m:r>
                                  <a:rPr lang="en-US" altLang="ko-KR" i="1"/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i="1"/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negative direction !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/>
                          <m:t>k</m:t>
                        </m:r>
                        <m:r>
                          <a:rPr lang="en-US" altLang="ko-KR"/>
                          <m:t>+1</m:t>
                        </m:r>
                      </m:sub>
                    </m:sSub>
                    <m:r>
                      <a:rPr lang="en-US" altLang="ko-KR" i="1"/>
                      <m:t>=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𝑥</m:t>
                        </m:r>
                      </m:e>
                      <m:sub>
                        <m:r>
                          <a:rPr lang="en-US" altLang="ko-KR" i="1"/>
                          <m:t>𝑘</m:t>
                        </m:r>
                      </m:sub>
                    </m:sSub>
                    <m:r>
                      <a:rPr lang="en-US" altLang="ko-KR" i="1"/>
                      <m:t> −</m:t>
                    </m:r>
                    <m:r>
                      <a:rPr lang="en-US" altLang="ko-KR" i="1"/>
                      <m:t>𝛿</m:t>
                    </m:r>
                    <m:r>
                      <a:rPr lang="en-US" altLang="ko-KR" i="1"/>
                      <m:t> </m:t>
                    </m:r>
                    <m:r>
                      <a:rPr lang="en-US" altLang="ko-KR"/>
                      <m:t>∇</m:t>
                    </m:r>
                    <m:r>
                      <a:rPr lang="en-US" altLang="ko-KR" i="1"/>
                      <m:t>𝑓</m:t>
                    </m:r>
                    <m:r>
                      <a:rPr lang="en-US" altLang="ko-KR" i="1"/>
                      <m:t>(</m:t>
                    </m:r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𝑥</m:t>
                        </m:r>
                      </m:e>
                      <m:sub>
                        <m:r>
                          <a:rPr lang="en-US" altLang="ko-KR" i="1"/>
                          <m:t>𝑘</m:t>
                        </m:r>
                      </m:sub>
                    </m:sSub>
                    <m:r>
                      <a:rPr lang="en-US" altLang="ko-KR" i="1"/>
                      <m:t>)</m:t>
                    </m:r>
                  </m:oMath>
                </a14:m>
                <a:r>
                  <a:rPr lang="en-US" altLang="ko-KR" dirty="0" smtClean="0"/>
                  <a:t>      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ko-KR" altLang="ko-KR" dirty="0"/>
              </a:p>
              <a:p>
                <a:pPr lvl="0"/>
                <a:r>
                  <a:rPr lang="en-US" altLang="ko-KR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pick an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−→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𝑖𝑡𝑒𝑟𝑎𝑡𝑖𝑣𝑒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𝑢𝑛𝑡𝑖𝑙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altLang="ko-KR" dirty="0" smtClean="0"/>
                  <a:t>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390963"/>
              </a:xfrm>
              <a:prstGeom prst="rect">
                <a:avLst/>
              </a:prstGeom>
              <a:blipFill rotWithShape="1">
                <a:blip r:embed="rId2"/>
                <a:stretch>
                  <a:fillRect l="-784" b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52120" y="2959100"/>
            <a:ext cx="1031240" cy="1224280"/>
            <a:chOff x="0" y="0"/>
            <a:chExt cx="1031240" cy="1224280"/>
          </a:xfrm>
        </p:grpSpPr>
        <p:sp>
          <p:nvSpPr>
            <p:cNvPr id="6" name="자유형 5"/>
            <p:cNvSpPr/>
            <p:nvPr/>
          </p:nvSpPr>
          <p:spPr>
            <a:xfrm>
              <a:off x="0" y="0"/>
              <a:ext cx="1031240" cy="1021080"/>
            </a:xfrm>
            <a:custGeom>
              <a:avLst/>
              <a:gdLst>
                <a:gd name="connsiteX0" fmla="*/ 0 w 833120"/>
                <a:gd name="connsiteY0" fmla="*/ 0 h 1198880"/>
                <a:gd name="connsiteX1" fmla="*/ 269240 w 833120"/>
                <a:gd name="connsiteY1" fmla="*/ 909320 h 1198880"/>
                <a:gd name="connsiteX2" fmla="*/ 650240 w 833120"/>
                <a:gd name="connsiteY2" fmla="*/ 838200 h 1198880"/>
                <a:gd name="connsiteX3" fmla="*/ 833120 w 833120"/>
                <a:gd name="connsiteY3" fmla="*/ 1198880 h 119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120" h="1198880">
                  <a:moveTo>
                    <a:pt x="0" y="0"/>
                  </a:moveTo>
                  <a:cubicBezTo>
                    <a:pt x="80433" y="384810"/>
                    <a:pt x="160867" y="769620"/>
                    <a:pt x="269240" y="909320"/>
                  </a:cubicBezTo>
                  <a:cubicBezTo>
                    <a:pt x="377613" y="1049020"/>
                    <a:pt x="556260" y="789940"/>
                    <a:pt x="650240" y="838200"/>
                  </a:cubicBezTo>
                  <a:cubicBezTo>
                    <a:pt x="744220" y="886460"/>
                    <a:pt x="788670" y="1042670"/>
                    <a:pt x="833120" y="11988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2720" y="594360"/>
              <a:ext cx="45719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6200" y="345440"/>
              <a:ext cx="401320" cy="8788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3918" y="769605"/>
                <a:ext cx="7776864" cy="582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Numerical Method </a:t>
                </a:r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2)  Newton’s Method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r>
                  <a:rPr lang="en-US" altLang="ko-KR" dirty="0" smtClean="0"/>
                  <a:t>  Taylor series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f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/>
                              <m:t>k</m:t>
                            </m:r>
                          </m:sub>
                        </m:sSub>
                        <m:r>
                          <a:rPr lang="en-US" altLang="ko-KR" i="1"/>
                          <m:t>+</m:t>
                        </m:r>
                        <m:r>
                          <a:rPr lang="en-US" altLang="ko-KR" i="1"/>
                          <m:t>𝛿</m:t>
                        </m:r>
                      </m:e>
                    </m:d>
                    <m:r>
                      <a:rPr lang="en-US" altLang="ko-KR" i="1"/>
                      <m:t> ~ </m:t>
                    </m:r>
                    <m:r>
                      <a:rPr lang="en-US" altLang="ko-KR" i="1"/>
                      <m:t>𝑓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/>
                      <m:t>+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𝑓</m:t>
                        </m:r>
                      </m:e>
                      <m:sup>
                        <m:r>
                          <a:rPr lang="en-US" altLang="ko-KR" i="1"/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/>
                      <m:t>𝛿</m:t>
                    </m:r>
                    <m:r>
                      <a:rPr lang="en-US" altLang="ko-KR" i="1"/>
                      <m:t>+</m:t>
                    </m:r>
                    <m:f>
                      <m:fPr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1</m:t>
                        </m:r>
                      </m:num>
                      <m:den>
                        <m:r>
                          <a:rPr lang="en-US" altLang="ko-KR" i="1"/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𝑓</m:t>
                        </m:r>
                      </m:e>
                      <m:sup>
                        <m:r>
                          <a:rPr lang="en-US" altLang="ko-KR" i="1"/>
                          <m:t>′′</m:t>
                        </m:r>
                      </m:sup>
                    </m:sSup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a:rPr lang="en-US" altLang="ko-KR" i="1"/>
                              <m:t>𝑥</m:t>
                            </m:r>
                          </m:e>
                          <m:sub>
                            <m:r>
                              <a:rPr lang="en-US" altLang="ko-KR" i="1"/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a:rPr lang="en-US" altLang="ko-KR" i="1"/>
                          <m:t>𝛿</m:t>
                        </m:r>
                      </m:e>
                      <m:sup>
                        <m:r>
                          <a:rPr lang="en-US" altLang="ko-KR" i="1"/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k</m:t>
                          </m:r>
                          <m:r>
                            <a:rPr lang="en-US" altLang="ko-KR"/>
                            <m:t>+1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𝑥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</m:sub>
                      </m:sSub>
                      <m:r>
                        <a:rPr lang="en-US" altLang="ko-KR" i="1"/>
                        <m:t>+</m:t>
                      </m:r>
                      <m:r>
                        <a:rPr lang="en-US" altLang="ko-KR" i="1"/>
                        <m:t>𝛿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/>
                  <a:t>to </a:t>
                </a:r>
                <a:r>
                  <a:rPr lang="en-US" altLang="ko-KR" dirty="0"/>
                  <a:t>optimize to select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δ</m:t>
                    </m:r>
                  </m:oMath>
                </a14:m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/>
                        <m:t>0=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/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dδ</m:t>
                          </m:r>
                        </m:den>
                      </m:f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 </m:t>
                          </m:r>
                          <m:r>
                            <a:rPr lang="en-US" altLang="ko-KR" i="1"/>
                            <m:t>𝑓</m:t>
                          </m:r>
                          <m:r>
                            <a:rPr lang="en-US" altLang="ko-KR" i="1"/>
                            <m:t>(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  <m:r>
                            <a:rPr lang="en-US" altLang="ko-KR" i="1"/>
                            <m:t>+</m:t>
                          </m:r>
                          <m:r>
                            <a:rPr lang="en-US" altLang="ko-KR" i="1"/>
                            <m:t>𝛿</m:t>
                          </m:r>
                          <m:r>
                            <a:rPr lang="en-US" altLang="ko-KR" i="1"/>
                            <m:t>)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𝑓</m:t>
                          </m:r>
                        </m:e>
                        <m:sup>
                          <m:r>
                            <a:rPr lang="en-US" altLang="ko-KR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+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𝑓</m:t>
                          </m:r>
                        </m:e>
                        <m:sup>
                          <m:r>
                            <a:rPr lang="en-US" altLang="ko-KR" i="1"/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  <m:sub>
                              <m:r>
                                <a:rPr lang="en-US" altLang="ko-K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𝛿</m:t>
                      </m:r>
                    </m:oMath>
                  </m:oMathPara>
                </a14:m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δ</m:t>
                      </m:r>
                      <m:r>
                        <a:rPr lang="en-US" altLang="ko-KR"/>
                        <m:t>= </m:t>
                      </m:r>
                      <m:r>
                        <a:rPr lang="en-US" altLang="ko-KR" i="1"/>
                        <m:t>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f</m:t>
                          </m:r>
                        </m:e>
                        <m:sup>
                          <m:r>
                            <a:rPr lang="en-US" altLang="ko-KR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/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𝑓</m:t>
                          </m:r>
                        </m:e>
                        <m:sup>
                          <m:r>
                            <a:rPr lang="en-US" altLang="ko-KR" i="1"/>
                            <m:t>′′</m:t>
                          </m:r>
                        </m:sup>
                      </m:sSup>
                      <m:r>
                        <a:rPr lang="en-US" altLang="ko-KR" i="1"/>
                        <m:t>(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𝑥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</m:sub>
                      </m:sSub>
                      <m:r>
                        <a:rPr lang="en-US" altLang="ko-KR" i="1"/>
                        <m:t>)   </m:t>
                      </m:r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/>
                  <a:t>next step is chosen as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k</m:t>
                          </m:r>
                          <m:r>
                            <a:rPr lang="en-US" altLang="ko-KR"/>
                            <m:t>+1</m:t>
                          </m:r>
                        </m:sub>
                      </m:sSub>
                      <m:r>
                        <a:rPr lang="en-US" altLang="ko-KR" i="1"/>
                        <m:t>=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𝑥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</m:sub>
                      </m:sSub>
                      <m:r>
                        <a:rPr lang="en-US" altLang="ko-KR" i="1"/>
                        <m:t> −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f</m:t>
                          </m:r>
                        </m:e>
                        <m:sup>
                          <m:r>
                            <a:rPr lang="en-US" altLang="ko-KR" i="1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ko-KR" i="1"/>
                        <m:t>/</m:t>
                      </m:r>
                      <m:sSup>
                        <m:sSupPr>
                          <m:ctrlPr>
                            <a:rPr lang="ko-KR" altLang="ko-KR" i="1"/>
                          </m:ctrlPr>
                        </m:sSupPr>
                        <m:e>
                          <m:r>
                            <a:rPr lang="en-US" altLang="ko-KR" i="1"/>
                            <m:t>𝑓</m:t>
                          </m:r>
                        </m:e>
                        <m:sup>
                          <m:r>
                            <a:rPr lang="en-US" altLang="ko-KR" i="1"/>
                            <m:t>′′</m:t>
                          </m:r>
                        </m:sup>
                      </m:sSup>
                      <m:r>
                        <a:rPr lang="en-US" altLang="ko-KR" i="1"/>
                        <m:t>(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𝑥</m:t>
                          </m:r>
                        </m:e>
                        <m:sub>
                          <m:r>
                            <a:rPr lang="en-US" altLang="ko-KR" i="1"/>
                            <m:t>𝑘</m:t>
                          </m:r>
                        </m:sub>
                      </m:sSub>
                      <m:r>
                        <a:rPr lang="en-US" altLang="ko-KR" i="1"/>
                        <m:t>)   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ko-KR" dirty="0"/>
              </a:p>
              <a:p>
                <a:endParaRPr lang="ko-KR" altLang="ko-KR" dirty="0"/>
              </a:p>
              <a:p>
                <a:pPr lvl="0"/>
                <a:r>
                  <a:rPr lang="en-US" altLang="ko-KR" dirty="0" smtClean="0"/>
                  <a:t>  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8" y="769605"/>
                <a:ext cx="7776864" cy="5820761"/>
              </a:xfrm>
              <a:prstGeom prst="rect">
                <a:avLst/>
              </a:prstGeom>
              <a:blipFill rotWithShape="1"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1948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1340</Words>
  <Application>Microsoft Office PowerPoint</Application>
  <PresentationFormat>화면 슬라이드 쇼(4:3)</PresentationFormat>
  <Paragraphs>302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58</cp:revision>
  <dcterms:created xsi:type="dcterms:W3CDTF">2022-04-07T05:00:11Z</dcterms:created>
  <dcterms:modified xsi:type="dcterms:W3CDTF">2022-06-15T02:31:49Z</dcterms:modified>
</cp:coreProperties>
</file>