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305" r:id="rId4"/>
    <p:sldId id="296" r:id="rId5"/>
    <p:sldId id="304" r:id="rId6"/>
    <p:sldId id="272" r:id="rId7"/>
    <p:sldId id="306" r:id="rId8"/>
    <p:sldId id="307" r:id="rId9"/>
    <p:sldId id="312" r:id="rId10"/>
    <p:sldId id="311" r:id="rId11"/>
    <p:sldId id="313" r:id="rId12"/>
    <p:sldId id="314" r:id="rId13"/>
    <p:sldId id="309" r:id="rId14"/>
    <p:sldId id="301" r:id="rId15"/>
    <p:sldId id="303" r:id="rId16"/>
    <p:sldId id="302" r:id="rId17"/>
    <p:sldId id="290" r:id="rId18"/>
    <p:sldId id="293" r:id="rId19"/>
    <p:sldId id="29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3" autoAdjust="0"/>
    <p:restoredTop sz="94312" autoAdjust="0"/>
  </p:normalViewPr>
  <p:slideViewPr>
    <p:cSldViewPr>
      <p:cViewPr>
        <p:scale>
          <a:sx n="120" d="100"/>
          <a:sy n="120" d="100"/>
        </p:scale>
        <p:origin x="-4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bfun.or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mueller/introduction_to_ml_with_python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mueller/introduction_to_ml_with_python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1413132"/>
            <a:ext cx="53285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Optimal Control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 </a:t>
            </a:r>
            <a:r>
              <a:rPr lang="en-US" altLang="ko-KR" b="1" dirty="0" smtClean="0"/>
              <a:t>- Discrete Time System- 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- June 2022 – 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Prof. </a:t>
            </a:r>
            <a:r>
              <a:rPr lang="en-US" altLang="ko-KR" dirty="0" err="1" smtClean="0"/>
              <a:t>Seungnam</a:t>
            </a:r>
            <a:r>
              <a:rPr lang="en-US" altLang="ko-KR" dirty="0" smtClean="0"/>
              <a:t> Kim  in ASTU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8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504" y="980728"/>
                <a:ext cx="7848872" cy="562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2. The final state is free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- Hamiltonian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𝑄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latin typeface="Cambria Math"/>
                      </a:rPr>
                      <m:t>               (2.2−9)</m:t>
                    </m:r>
                  </m:oMath>
                </a14:m>
                <a:endParaRPr lang="ko-KR" altLang="en-US" sz="1400" dirty="0"/>
              </a:p>
              <a:p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>
                    <a:sym typeface="Wingdings" panose="05000000000000000000" pitchFamily="2" charset="2"/>
                  </a:rPr>
                  <a:t>Boundary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/>
                                  </a:rPr>
                                  <m:t>ϕ</m:t>
                                </m:r>
                              </m:num>
                              <m:den>
                                <m:r>
                                  <a:rPr lang="en-US" altLang="ko-KR" sz="1400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ko-KR" altLang="ko-K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N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m:rPr>
                        <m:aln/>
                      </m:rP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/>
                      </a:rPr>
                      <m:t>0</m:t>
                    </m:r>
                  </m:oMath>
                </a14:m>
                <a:endParaRPr lang="en-US" altLang="ko-KR" sz="1400" dirty="0" smtClean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N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𝜕𝜙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𝑁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400" i="1"/>
                              </m:ctrlPr>
                            </m:fPr>
                            <m:num>
                              <m:r>
                                <a:rPr lang="en-US" altLang="ko-KR" sz="1400" i="1"/>
                                <m:t>1</m:t>
                              </m:r>
                            </m:num>
                            <m:den>
                              <m:r>
                                <a:rPr lang="en-US" altLang="ko-KR" sz="1400" i="1"/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𝑁</m:t>
                              </m:r>
                            </m:sub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𝑆</m:t>
                              </m:r>
                            </m:e>
                            <m:sub>
                              <m:r>
                                <a:rPr lang="en-US" altLang="ko-KR" sz="1400" i="1"/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/>
                        <m:t>=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- Assume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400" dirty="0"/>
              </a:p>
              <a:p>
                <a:endParaRPr lang="en-US" altLang="ko-KR" sz="140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k</m:t>
                        </m:r>
                      </m:sub>
                    </m:sSub>
                    <m:r>
                      <a:rPr lang="en-US" altLang="ko-KR" sz="1400" i="1"/>
                      <m:t>=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𝑆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𝑥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</m:sub>
                    </m:sSub>
                    <m:r>
                      <a:rPr lang="en-US" altLang="ko-KR" sz="1400" i="1"/>
                      <m:t>= </m:t>
                    </m:r>
                    <m:r>
                      <a:rPr lang="en-US" altLang="ko-KR" sz="1400" i="1"/>
                      <m:t>𝑄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𝑥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</m:sub>
                    </m:sSub>
                    <m:r>
                      <a:rPr lang="en-US" altLang="ko-KR" sz="1400" i="1"/>
                      <m:t>+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a:rPr lang="en-US" altLang="ko-KR" sz="1400" i="1"/>
                          <m:t>𝐴</m:t>
                        </m:r>
                      </m:e>
                      <m:sup>
                        <m:r>
                          <a:rPr lang="en-US" altLang="ko-KR" sz="1400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𝜆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  <m:r>
                          <a:rPr lang="en-US" altLang="ko-KR" sz="1400" i="1"/>
                          <m:t>+1</m:t>
                        </m:r>
                      </m:sub>
                    </m:sSub>
                  </m:oMath>
                </a14:m>
                <a:endParaRPr lang="en-US" altLang="ko-KR" sz="1400" dirty="0" smtClean="0"/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   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k</m:t>
                        </m:r>
                      </m:sub>
                    </m:sSub>
                    <m:r>
                      <a:rPr lang="en-US" altLang="ko-KR" sz="1400" i="1"/>
                      <m:t>=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a:rPr lang="en-US" altLang="ko-KR" sz="1400" i="1"/>
                          <m:t>𝑄</m:t>
                        </m:r>
                        <m:r>
                          <a:rPr lang="en-US" altLang="ko-KR" sz="1400" i="1"/>
                          <m:t>+</m:t>
                        </m:r>
                        <m:r>
                          <a:rPr lang="en-US" altLang="ko-KR" sz="1400" i="1"/>
                          <m:t>𝐴</m:t>
                        </m:r>
                      </m:e>
                      <m:sup>
                        <m:r>
                          <a:rPr lang="en-US" altLang="ko-KR" sz="1400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𝑆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  <m:r>
                          <a:rPr lang="en-US" altLang="ko-KR" sz="1400" i="1"/>
                          <m:t>+1</m:t>
                        </m:r>
                      </m:sub>
                    </m:sSub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d>
                          <m:dPr>
                            <m:ctrlPr>
                              <a:rPr lang="ko-KR" altLang="ko-KR" sz="1400" i="1"/>
                            </m:ctrlPr>
                          </m:dPr>
                          <m:e>
                            <m:r>
                              <a:rPr lang="en-US" altLang="ko-KR" sz="1400" i="1"/>
                              <m:t>𝐼</m:t>
                            </m:r>
                            <m:r>
                              <a:rPr lang="en-US" altLang="ko-KR" sz="1400" i="1"/>
                              <m:t>+</m:t>
                            </m:r>
                            <m:r>
                              <a:rPr lang="en-US" altLang="ko-KR" sz="1400" i="1"/>
                              <m:t>𝐵</m:t>
                            </m:r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r>
                                  <a:rPr lang="en-US" altLang="ko-KR" sz="1400" i="1"/>
                                  <m:t>𝑅</m:t>
                                </m:r>
                              </m:e>
                              <m:sup>
                                <m:r>
                                  <a:rPr lang="en-US" altLang="ko-KR" sz="1400" i="1"/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r>
                                  <a:rPr lang="en-US" altLang="ko-KR" sz="1400" i="1"/>
                                  <m:t>𝐵</m:t>
                                </m:r>
                              </m:e>
                              <m:sup>
                                <m:r>
                                  <a:rPr lang="en-US" altLang="ko-KR" sz="1400" i="1"/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ko-KR" altLang="ko-KR" sz="1400" i="1"/>
                                </m:ctrlPr>
                              </m:sSubPr>
                              <m:e>
                                <m:r>
                                  <a:rPr lang="en-US" altLang="ko-KR" sz="1400" i="1"/>
                                  <m:t>𝑆</m:t>
                                </m:r>
                              </m:e>
                              <m:sub>
                                <m:r>
                                  <a:rPr lang="en-US" altLang="ko-KR" sz="1400" i="1"/>
                                  <m:t>𝑘</m:t>
                                </m:r>
                                <m:r>
                                  <a:rPr lang="en-US" altLang="ko-KR" sz="1400" i="1"/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i="1"/>
                          <m:t>−1</m:t>
                        </m:r>
                      </m:sup>
                    </m:sSup>
                    <m:r>
                      <a:rPr lang="en-US" altLang="ko-KR" sz="1400" i="1"/>
                      <m:t>𝐴</m:t>
                    </m:r>
                  </m:oMath>
                </a14:m>
                <a:endParaRPr lang="en-US" altLang="ko-KR" sz="1400" i="1" dirty="0" smtClean="0"/>
              </a:p>
              <a:p>
                <a:endParaRPr lang="en-US" altLang="ko-KR" sz="1400" i="1" dirty="0"/>
              </a:p>
              <a:p>
                <a:r>
                  <a:rPr lang="en-US" altLang="ko-KR" sz="14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k</m:t>
                        </m:r>
                      </m:sub>
                    </m:sSub>
                    <m:r>
                      <a:rPr lang="en-US" altLang="ko-KR" sz="1400" i="1"/>
                      <m:t>=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a:rPr lang="en-US" altLang="ko-KR" sz="1400" i="1"/>
                          <m:t>𝐴</m:t>
                        </m:r>
                      </m:e>
                      <m:sup>
                        <m:r>
                          <a:rPr lang="en-US" altLang="ko-KR" sz="1400" i="1"/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𝑆</m:t>
                            </m:r>
                          </m:e>
                          <m:sub>
                            <m:r>
                              <a:rPr lang="en-US" altLang="ko-KR" sz="1400" i="1"/>
                              <m:t>𝑘</m:t>
                            </m:r>
                            <m:r>
                              <a:rPr lang="en-US" altLang="ko-KR" sz="1400" i="1"/>
                              <m:t>+1</m:t>
                            </m:r>
                          </m:sub>
                        </m:sSub>
                        <m:r>
                          <a:rPr lang="en-US" altLang="ko-KR" sz="1400" i="1"/>
                          <m:t>−</m:t>
                        </m:r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𝑆</m:t>
                            </m:r>
                          </m:e>
                          <m:sub>
                            <m:r>
                              <a:rPr lang="en-US" altLang="ko-KR" sz="1400" i="1"/>
                              <m:t>𝑘</m:t>
                            </m:r>
                            <m:r>
                              <a:rPr lang="en-US" altLang="ko-KR" sz="1400" i="1"/>
                              <m:t>+1</m:t>
                            </m:r>
                          </m:sub>
                        </m:sSub>
                        <m:r>
                          <a:rPr lang="en-US" altLang="ko-KR" sz="1400" i="1"/>
                          <m:t>𝐵</m:t>
                        </m:r>
                        <m:sSup>
                          <m:sSupPr>
                            <m:ctrlPr>
                              <a:rPr lang="ko-KR" altLang="ko-KR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400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  <m:r>
                                      <a:rPr lang="en-US" altLang="ko-KR" sz="1400" i="1"/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1400" i="1"/>
                                  <m:t>𝐵</m:t>
                                </m:r>
                                <m:r>
                                  <a:rPr lang="en-US" altLang="ko-KR" sz="1400" i="1"/>
                                  <m:t>+</m:t>
                                </m:r>
                                <m:r>
                                  <a:rPr lang="en-US" altLang="ko-KR" sz="1400" i="1"/>
                                  <m:t>𝑅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i="1"/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400" i="1"/>
                            </m:ctrlPr>
                          </m:sSupPr>
                          <m:e>
                            <m:r>
                              <a:rPr lang="en-US" altLang="ko-KR" sz="1400" i="1"/>
                              <m:t>𝐵</m:t>
                            </m:r>
                          </m:e>
                          <m:sup>
                            <m:r>
                              <a:rPr lang="en-US" altLang="ko-KR" sz="1400" i="1"/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400" i="1"/>
                            </m:ctrlPr>
                          </m:sSubPr>
                          <m:e>
                            <m:r>
                              <a:rPr lang="en-US" altLang="ko-KR" sz="1400" i="1"/>
                              <m:t>𝑆</m:t>
                            </m:r>
                          </m:e>
                          <m:sub>
                            <m:r>
                              <a:rPr lang="en-US" altLang="ko-KR" sz="1400" i="1"/>
                              <m:t>𝑘</m:t>
                            </m:r>
                            <m:r>
                              <a:rPr lang="en-US" altLang="ko-KR" sz="1400" i="1"/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400" i="1"/>
                      <m:t>𝐴</m:t>
                    </m:r>
                    <m:r>
                      <a:rPr lang="en-US" altLang="ko-KR" sz="1400" i="1"/>
                      <m:t>+</m:t>
                    </m:r>
                    <m:r>
                      <a:rPr lang="en-US" altLang="ko-KR" sz="1400" i="1"/>
                      <m:t>𝑄</m:t>
                    </m:r>
                  </m:oMath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k</m:t>
                        </m:r>
                      </m:sub>
                    </m:sSub>
                    <m:r>
                      <a:rPr lang="en-US" altLang="ko-KR" sz="1400" i="1"/>
                      <m:t>=</m:t>
                    </m:r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r>
                          <a:rPr lang="en-US" altLang="ko-KR" sz="1400" i="1"/>
                          <m:t>𝐴</m:t>
                        </m:r>
                      </m:e>
                      <m:sup>
                        <m:r>
                          <a:rPr lang="en-US" altLang="ko-KR" sz="1400" i="1"/>
                          <m:t>𝑇</m:t>
                        </m:r>
                      </m:sup>
                    </m:sSup>
                    <m:sSup>
                      <m:sSupPr>
                        <m:ctrlPr>
                          <a:rPr lang="ko-KR" altLang="ko-KR" sz="1400" i="1"/>
                        </m:ctrlPr>
                      </m:sSupPr>
                      <m:e>
                        <m:d>
                          <m:dPr>
                            <m:ctrlPr>
                              <a:rPr lang="ko-KR" altLang="ko-KR" sz="14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400" i="1"/>
                                </m:ctrlPr>
                              </m:sSubSupPr>
                              <m:e>
                                <m:r>
                                  <a:rPr lang="en-US" altLang="ko-KR" sz="1400" i="1"/>
                                  <m:t>𝑆</m:t>
                                </m:r>
                              </m:e>
                              <m:sub>
                                <m:r>
                                  <a:rPr lang="en-US" altLang="ko-KR" sz="1400" i="1"/>
                                  <m:t>𝑘</m:t>
                                </m:r>
                                <m:r>
                                  <a:rPr lang="en-US" altLang="ko-KR" sz="1400" i="1"/>
                                  <m:t>+1</m:t>
                                </m:r>
                              </m:sub>
                              <m:sup>
                                <m:r>
                                  <a:rPr lang="en-US" altLang="ko-KR" sz="1400" i="1"/>
                                  <m:t>−1</m:t>
                                </m:r>
                              </m:sup>
                            </m:sSubSup>
                            <m:r>
                              <a:rPr lang="en-US" altLang="ko-KR" sz="1400" i="1"/>
                              <m:t>+</m:t>
                            </m:r>
                            <m:r>
                              <a:rPr lang="en-US" altLang="ko-KR" sz="1400" i="1"/>
                              <m:t>𝐵</m:t>
                            </m:r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r>
                                  <a:rPr lang="en-US" altLang="ko-KR" sz="1400" i="1"/>
                                  <m:t>𝑅</m:t>
                                </m:r>
                              </m:e>
                              <m:sup>
                                <m:r>
                                  <a:rPr lang="en-US" altLang="ko-KR" sz="1400" i="1"/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400" i="1"/>
                                </m:ctrlPr>
                              </m:sSupPr>
                              <m:e>
                                <m:r>
                                  <a:rPr lang="en-US" altLang="ko-KR" sz="1400" i="1"/>
                                  <m:t>𝐵</m:t>
                                </m:r>
                              </m:e>
                              <m:sup>
                                <m:r>
                                  <a:rPr lang="en-US" altLang="ko-KR" sz="1400" i="1"/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400" i="1"/>
                          <m:t>−1</m:t>
                        </m:r>
                      </m:sup>
                    </m:sSup>
                    <m:r>
                      <a:rPr lang="en-US" altLang="ko-KR" sz="1400" i="1"/>
                      <m:t>𝐴</m:t>
                    </m:r>
                    <m:r>
                      <a:rPr lang="en-US" altLang="ko-KR" sz="1400" i="1"/>
                      <m:t>+</m:t>
                    </m:r>
                    <m:r>
                      <a:rPr lang="en-US" altLang="ko-KR" sz="1400" i="1"/>
                      <m:t>𝑄</m:t>
                    </m:r>
                    <m:r>
                      <a:rPr lang="en-US" altLang="ko-KR" sz="1400" i="1"/>
                      <m:t>                            </m:t>
                    </m:r>
                    <m:r>
                      <a:rPr lang="en-US" altLang="ko-KR" sz="1400" b="0" i="1" smtClean="0">
                        <a:latin typeface="Cambria Math"/>
                      </a:rPr>
                      <m:t>             </m:t>
                    </m:r>
                    <m:r>
                      <a:rPr lang="en-US" altLang="ko-KR" sz="1400" i="1"/>
                      <m:t>  (2.2−54)</m:t>
                    </m:r>
                  </m:oMath>
                </a14:m>
                <a:endParaRPr lang="ko-KR" altLang="ko-KR" sz="1400" dirty="0"/>
              </a:p>
              <a:p>
                <a:endParaRPr lang="ko-KR" altLang="ko-KR" sz="1400" dirty="0"/>
              </a:p>
              <a:p>
                <a:r>
                  <a:rPr lang="en-US" altLang="ko-KR" sz="1400" dirty="0" smtClean="0"/>
                  <a:t> 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- Optimal Controller 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k</m:t>
                          </m:r>
                        </m:sub>
                      </m:sSub>
                      <m:r>
                        <a:rPr lang="en-US" altLang="ko-KR" sz="1400" i="1"/>
                        <m:t>= −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400" i="1"/>
                                  </m:ctrlPr>
                                </m:sSupPr>
                                <m:e>
                                  <m:r>
                                    <a:rPr lang="en-US" altLang="ko-KR" sz="1400" i="1"/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400" i="1"/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  <m:r>
                                    <a:rPr lang="en-US" altLang="ko-KR" sz="1400" i="1"/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400" i="1"/>
                                <m:t>𝐵</m:t>
                              </m:r>
                              <m:r>
                                <a:rPr lang="en-US" altLang="ko-KR" sz="1400" i="1"/>
                                <m:t>+</m:t>
                              </m:r>
                              <m:r>
                                <a:rPr lang="en-US" altLang="ko-KR" sz="1400" i="1"/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+1</m:t>
                          </m:r>
                        </m:sub>
                      </m:sSub>
                      <m:r>
                        <a:rPr lang="en-US" altLang="ko-KR" sz="1400" i="1"/>
                        <m:t>𝐴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  (2.2−58)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 -  Optimal Index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k</m:t>
                          </m:r>
                        </m:sub>
                        <m:sup>
                          <m:r>
                            <a:rPr lang="en-US" altLang="ko-KR" sz="1400" i="1"/>
                            <m:t>∗</m:t>
                          </m:r>
                        </m:sup>
                      </m:sSubSup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                                                         (2.2−69)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7848872" cy="5627887"/>
              </a:xfrm>
              <a:prstGeom prst="rect">
                <a:avLst/>
              </a:prstGeom>
              <a:blipFill rotWithShape="1">
                <a:blip r:embed="rId2"/>
                <a:stretch>
                  <a:fillRect l="-389"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19481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2.2 Discrete Time  Linear Quadratic Regulator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1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"/>
              <p:cNvSpPr txBox="1"/>
              <p:nvPr/>
            </p:nvSpPr>
            <p:spPr>
              <a:xfrm>
                <a:off x="107504" y="496417"/>
                <a:ext cx="8712968" cy="6400388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 smtClean="0">
                    <a:effectLst/>
                    <a:latin typeface="맑은 고딕"/>
                    <a:ea typeface="맑은 고딕"/>
                    <a:cs typeface="Times New Roman"/>
                  </a:rPr>
                  <a:t>System model:</a:t>
                </a:r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k</m:t>
                          </m:r>
                          <m: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𝑓</m:t>
                          </m:r>
                        </m:e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,     </m:t>
                      </m:r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𝑢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 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𝑘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&gt;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𝑖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     </m:t>
                      </m:r>
                    </m:oMath>
                  </m:oMathPara>
                </a14:m>
                <a:endParaRPr lang="en-US" sz="1000" i="1" kern="100" dirty="0" smtClean="0">
                  <a:effectLst/>
                  <a:latin typeface="Cambria Math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  </m:t>
                    </m:r>
                  </m:oMath>
                </a14:m>
                <a:r>
                  <a:rPr lang="en-US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Performance Index</a:t>
                </a:r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i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𝜙</m:t>
                      </m:r>
                      <m:d>
                        <m:d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𝑁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=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𝑁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  , </m:t>
                      </m:r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𝐽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𝑁</m:t>
                          </m:r>
                        </m:sub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𝑁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=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𝑁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b="0" i="1" kern="100" smtClean="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  </m:t>
                              </m:r>
                            </m:e>
                          </m:d>
                        </m:e>
                      </m:nary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 </m:t>
                      </m:r>
                      <m:r>
                        <a:rPr lang="en-US" sz="1000" b="0" i="1" kern="100" smtClean="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lang="ko-KR" sz="100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N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≥0, </m:t>
                      </m:r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≥0, </m:t>
                      </m:r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&gt;0 </m:t>
                      </m:r>
                    </m:oMath>
                  </m:oMathPara>
                </a14:m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Hamiltonian</a:t>
                </a:r>
                <a:r>
                  <a:rPr lang="en-US" sz="1000" kern="100" dirty="0" smtClean="0">
                    <a:effectLst/>
                    <a:latin typeface="맑은 고딕"/>
                    <a:ea typeface="맑은 고딕"/>
                    <a:cs typeface="Times New Roman"/>
                  </a:rPr>
                  <a:t>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H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k</m:t>
                        </m:r>
                      </m:sup>
                    </m:sSup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𝐿</m:t>
                        </m:r>
                      </m:e>
                      <m:sup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p>
                    </m:sSup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+</m:t>
                    </m:r>
                    <m:sSubSup>
                      <m:sSubSup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+1</m:t>
                        </m:r>
                      </m:sub>
                      <m:sup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p>
                    </m:sSup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         </m:t>
                    </m:r>
                  </m:oMath>
                </a14:m>
                <a:endParaRPr lang="en-US" sz="1000" kern="100" dirty="0" smtClean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 smtClean="0">
                    <a:effectLst/>
                    <a:latin typeface="맑은 고딕"/>
                    <a:ea typeface="맑은 고딕"/>
                    <a:cs typeface="Times New Roman"/>
                  </a:rPr>
                  <a:t>State </a:t>
                </a:r>
                <a:r>
                  <a:rPr lang="en-US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equation: </a:t>
                </a:r>
                <a:r>
                  <a:rPr lang="en-US" sz="1000" kern="100" dirty="0" smtClean="0">
                    <a:effectLst/>
                    <a:latin typeface="맑은 고딕"/>
                    <a:ea typeface="맑은 고딕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k</m:t>
                        </m:r>
                        <m:r>
                          <a:rPr lang="en-US" sz="1000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+1</m:t>
                        </m:r>
                      </m:sub>
                    </m:sSub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𝜕</m:t>
                        </m:r>
                        <m:sSup>
                          <m:sSup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𝜕</m:t>
                        </m:r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, </m:t>
                        </m:r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, </m:t>
                    </m:r>
                    <m:r>
                      <a:rPr lang="en-US" sz="1000" b="0" i="1" kern="100" smtClean="0">
                        <a:effectLst/>
                        <a:latin typeface="Cambria Math"/>
                        <a:ea typeface="맑은 고딕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b>
                    </m:sSub>
                    <m:r>
                      <a:rPr lang="en-US" sz="1000" b="0" i="1" kern="100" smtClean="0">
                        <a:effectLst/>
                        <a:latin typeface="Cambria Math"/>
                        <a:ea typeface="맑은 고딕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𝐵</m:t>
                        </m:r>
                      </m:e>
                      <m:sub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b>
                    </m:sSub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       </m:t>
                    </m:r>
                    <m:d>
                      <m:dPr>
                        <m:ctrlP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2.1−9</m:t>
                        </m:r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𝑎</m:t>
                        </m:r>
                      </m:e>
                    </m:d>
                  </m:oMath>
                </a14:m>
                <a:endParaRPr lang="en-US" sz="1000" kern="100" dirty="0" smtClean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 err="1">
                    <a:effectLst/>
                    <a:latin typeface="맑은 고딕"/>
                    <a:ea typeface="맑은 고딕"/>
                    <a:cs typeface="Times New Roman"/>
                  </a:rPr>
                  <a:t>Costate</a:t>
                </a:r>
                <a:r>
                  <a:rPr lang="en-US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 equation</a:t>
                </a:r>
                <a:r>
                  <a:rPr lang="en-US" sz="1000" kern="100" dirty="0" smtClean="0">
                    <a:effectLst/>
                    <a:latin typeface="맑은 고딕"/>
                    <a:ea typeface="맑은 고딕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k</m:t>
                        </m:r>
                      </m:sub>
                    </m:sSub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𝜕</m:t>
                        </m:r>
                        <m:sSup>
                          <m:sSup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𝜕</m:t>
                        </m:r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sz="1000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1000" i="1" kern="100">
                                    <a:effectLst/>
                                    <a:latin typeface="Cambria Math"/>
                                    <a:ea typeface="맑은 고딕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ko-KR" sz="1000" i="1" kern="100">
                                        <a:effectLst/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 kern="100">
                                        <a:effectLst/>
                                        <a:latin typeface="Cambria Math"/>
                                        <a:ea typeface="맑은 고딕"/>
                                        <a:cs typeface="Times New Roman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000" i="1" kern="100">
                                        <a:effectLst/>
                                        <a:latin typeface="Cambria Math"/>
                                        <a:ea typeface="맑은 고딕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000" i="1" kern="100">
                                    <a:effectLst/>
                                    <a:latin typeface="Cambria Math"/>
                                    <a:ea typeface="맑은 고딕"/>
                                    <a:cs typeface="Times New Roman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ko-KR" sz="1000" i="1" kern="100">
                                        <a:effectLst/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kern="100">
                                        <a:effectLst/>
                                        <a:latin typeface="Cambria Math"/>
                                        <a:ea typeface="맑은 고딕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00" i="1" kern="100">
                                        <a:effectLst/>
                                        <a:latin typeface="Cambria Math"/>
                                        <a:ea typeface="맑은 고딕"/>
                                        <a:cs typeface="Times New Roman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+1</m:t>
                        </m:r>
                      </m:sub>
                    </m:sSub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𝜕</m:t>
                        </m:r>
                        <m:sSup>
                          <m:sSup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𝐿</m:t>
                            </m:r>
                          </m:e>
                          <m:sup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𝜕</m:t>
                        </m:r>
                        <m:sSub>
                          <m:sSub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  </m:t>
                    </m:r>
                    <m:r>
                      <a:rPr lang="en-US" sz="1000" b="0" i="1" kern="100" smtClean="0">
                        <a:effectLst/>
                        <a:latin typeface="Cambria Math"/>
                        <a:ea typeface="맑은 고딕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b>
                    </m:sSub>
                    <m:r>
                      <a:rPr lang="en-US" sz="1000" b="0" i="1" kern="100" smtClean="0">
                        <a:effectLst/>
                        <a:latin typeface="Cambria Math"/>
                        <a:ea typeface="맑은 고딕"/>
                        <a:cs typeface="Times New Roman"/>
                      </a:rPr>
                      <m:t>+</m:t>
                    </m:r>
                    <m:sSubSup>
                      <m:sSubSupPr>
                        <m:ctrlP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</m:sub>
                      <m:sup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𝑘</m:t>
                        </m:r>
                        <m:r>
                          <a:rPr lang="en-US" sz="1000" b="0" i="1" kern="100" smtClean="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+1</m:t>
                        </m:r>
                      </m:sub>
                    </m:sSub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(2.1−9</m:t>
                    </m:r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𝑏</m:t>
                    </m:r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)</m:t>
                    </m:r>
                  </m:oMath>
                </a14:m>
                <a:endParaRPr lang="en-US" altLang="ko-KR" sz="1000" kern="100" dirty="0" smtClean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1000" kern="100" dirty="0" smtClean="0">
                    <a:latin typeface="맑은 고딕"/>
                    <a:ea typeface="맑은 고딕"/>
                    <a:cs typeface="Times New Roman"/>
                  </a:rPr>
                  <a:t>Stationary w.r.t u : </a:t>
                </a:r>
                <a14:m>
                  <m:oMath xmlns:m="http://schemas.openxmlformats.org/officeDocument/2006/math">
                    <m:r>
                      <a:rPr lang="en-US" altLang="ko-KR" sz="1000"/>
                      <m:t>0=</m:t>
                    </m:r>
                    <m:f>
                      <m:fPr>
                        <m:ctrlPr>
                          <a:rPr lang="ko-KR" altLang="ko-KR" sz="1000" i="1"/>
                        </m:ctrlPr>
                      </m:fPr>
                      <m:num>
                        <m:r>
                          <a:rPr lang="en-US" altLang="ko-KR" sz="1000"/>
                          <m:t>∂</m:t>
                        </m:r>
                        <m:sSub>
                          <m:sSubPr>
                            <m:ctrlPr>
                              <a:rPr lang="ko-KR" altLang="ko-KR" sz="1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/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00"/>
                              <m:t>k</m:t>
                            </m:r>
                          </m:sub>
                        </m:sSub>
                      </m:num>
                      <m:den>
                        <m:r>
                          <a:rPr lang="en-US" altLang="ko-KR" sz="1000" i="1"/>
                          <m:t>𝜕</m:t>
                        </m:r>
                        <m:sSub>
                          <m:sSubPr>
                            <m:ctrlPr>
                              <a:rPr lang="ko-KR" altLang="ko-KR" sz="1000" i="1"/>
                            </m:ctrlPr>
                          </m:sSubPr>
                          <m:e>
                            <m:r>
                              <a:rPr lang="en-US" altLang="ko-KR" sz="1000" i="1"/>
                              <m:t>𝑢</m:t>
                            </m:r>
                          </m:e>
                          <m:sub>
                            <m:r>
                              <a:rPr lang="en-US" altLang="ko-KR" sz="1000" i="1"/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sz="1000" i="1"/>
                      <m:t>=</m:t>
                    </m:r>
                    <m:r>
                      <a:rPr lang="en-US" altLang="ko-KR" sz="1000" i="1"/>
                      <m:t>𝑅</m:t>
                    </m:r>
                    <m:sSub>
                      <m:sSubPr>
                        <m:ctrlPr>
                          <a:rPr lang="ko-KR" altLang="ko-KR" sz="1000" i="1"/>
                        </m:ctrlPr>
                      </m:sSubPr>
                      <m:e>
                        <m:r>
                          <a:rPr lang="en-US" altLang="ko-KR" sz="1000" i="1"/>
                          <m:t>𝑢</m:t>
                        </m:r>
                      </m:e>
                      <m:sub>
                        <m:r>
                          <a:rPr lang="en-US" altLang="ko-KR" sz="1000" i="1"/>
                          <m:t>𝑘</m:t>
                        </m:r>
                      </m:sub>
                    </m:sSub>
                    <m:r>
                      <a:rPr lang="en-US" altLang="ko-KR" sz="1000" i="1"/>
                      <m:t>+</m:t>
                    </m:r>
                    <m:sSup>
                      <m:sSupPr>
                        <m:ctrlPr>
                          <a:rPr lang="ko-KR" altLang="ko-KR" sz="1000" i="1"/>
                        </m:ctrlPr>
                      </m:sSupPr>
                      <m:e>
                        <m:r>
                          <a:rPr lang="en-US" altLang="ko-KR" sz="1000" i="1"/>
                          <m:t>𝐵</m:t>
                        </m:r>
                      </m:e>
                      <m:sup>
                        <m:r>
                          <a:rPr lang="en-US" altLang="ko-KR" sz="1000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000" i="1"/>
                        </m:ctrlPr>
                      </m:sSubPr>
                      <m:e>
                        <m:r>
                          <a:rPr lang="en-US" altLang="ko-KR" sz="1000" i="1"/>
                          <m:t>𝜆</m:t>
                        </m:r>
                      </m:e>
                      <m:sub>
                        <m:r>
                          <a:rPr lang="en-US" altLang="ko-KR" sz="1000" i="1"/>
                          <m:t>𝑘</m:t>
                        </m:r>
                        <m:r>
                          <a:rPr lang="en-US" altLang="ko-KR" sz="1000" i="1"/>
                          <m:t>+1</m:t>
                        </m:r>
                      </m:sub>
                    </m:sSub>
                    <m:r>
                      <a:rPr lang="en-US" altLang="ko-KR" sz="1000" i="1"/>
                      <m:t>                (2.2−7)</m:t>
                    </m:r>
                  </m:oMath>
                </a14:m>
                <a:endParaRPr lang="en-US" altLang="ko-KR" sz="1000" kern="100" dirty="0" smtClean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1000" kern="100" dirty="0" smtClean="0">
                    <a:latin typeface="맑은 고딕"/>
                    <a:ea typeface="맑은 고딕"/>
                    <a:cs typeface="Times New Roman"/>
                  </a:rPr>
                  <a:t>Hamiltonian Matrix </a:t>
                </a: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000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000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000" i="1" kern="100">
                          <a:latin typeface="Cambria Math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000" i="1" kern="100">
                                    <a:latin typeface="Cambria Math"/>
                                    <a:cs typeface="Times New Roman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ko-KR" sz="1000" i="1" kern="100">
                                    <a:latin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altLang="ko-KR" sz="1000" i="1" kern="100">
                                    <a:latin typeface="Cambria Math"/>
                                    <a:cs typeface="Times New Roman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ko-KR" altLang="ko-KR" sz="1000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000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000" i="1" kern="100">
                                    <a:latin typeface="Cambria Math"/>
                                    <a:cs typeface="Times New Roman"/>
                                  </a:rPr>
                                  <m:t>𝑄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ko-KR" altLang="ko-KR" sz="1000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000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000" i="1" kern="10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altLang="ko-KR" sz="1000" i="1" kern="100">
                                        <a:latin typeface="Cambria Math"/>
                                        <a:cs typeface="Times New Roman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000" i="1" kern="100">
                          <a:latin typeface="Cambria Math"/>
                          <a:cs typeface="Times New Roman"/>
                        </a:rPr>
                        <m:t>               (2.2−9)</m:t>
                      </m:r>
                    </m:oMath>
                  </m:oMathPara>
                </a14:m>
                <a:endParaRPr lang="ko-KR" altLang="ko-KR" sz="1000" kern="100" dirty="0"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 smtClean="0">
                    <a:effectLst/>
                    <a:latin typeface="맑은 고딕"/>
                    <a:ea typeface="맑은 고딕"/>
                    <a:cs typeface="Times New Roman"/>
                  </a:rPr>
                  <a:t> Due to stationarity condition on controller </a:t>
                </a:r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0=</m:t>
                      </m:r>
                      <m:f>
                        <m:f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k</m:t>
                              </m:r>
                            </m:sup>
                          </m:sSup>
                        </m:num>
                        <m:den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ko-KR" sz="1000" i="1" kern="100">
                                          <a:effectLst/>
                                          <a:latin typeface="Cambria Math"/>
                                          <a:ea typeface="Cambria Math"/>
                                          <a:cs typeface="Times New Roman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i="1" kern="100">
                                          <a:effectLst/>
                                          <a:latin typeface="Cambria Math"/>
                                          <a:ea typeface="맑은 고딕"/>
                                          <a:cs typeface="Times New Roman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1000" i="1" kern="100">
                                          <a:effectLst/>
                                          <a:latin typeface="Cambria Math"/>
                                          <a:ea typeface="맑은 고딕"/>
                                          <a:cs typeface="Times New Roman"/>
                                        </a:rPr>
                                        <m:t>𝐾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sz="1000" i="1" kern="100">
                                          <a:effectLst/>
                                          <a:latin typeface="Cambria Math"/>
                                          <a:ea typeface="Cambria Math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 kern="100">
                                          <a:effectLst/>
                                          <a:latin typeface="Cambria Math"/>
                                          <a:ea typeface="맑은 고딕"/>
                                          <a:cs typeface="Times New Roman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 kern="100">
                                          <a:effectLst/>
                                          <a:latin typeface="Cambria Math"/>
                                          <a:ea typeface="맑은 고딕"/>
                                          <a:cs typeface="Times New Roman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𝜆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000" b="0" i="1" kern="100" smtClean="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</m:sSub>
                      <m:r>
                        <a:rPr lang="en-US" sz="1000" b="0" i="1" kern="100" smtClean="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+</m:t>
                      </m:r>
                      <m:sSubSup>
                        <m:sSubSupPr>
                          <m:ctrlP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</m:sub>
                        <m:sup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b="0" i="1" kern="100" smtClean="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   (2.1−9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𝑐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 smtClean="0">
                    <a:effectLst/>
                    <a:latin typeface="맑은 고딕"/>
                    <a:ea typeface="맑은 고딕"/>
                    <a:cs typeface="Times New Roman"/>
                  </a:rPr>
                  <a:t> Boundary </a:t>
                </a:r>
                <a:r>
                  <a:rPr lang="en-US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conditions</a:t>
                </a:r>
                <a:r>
                  <a:rPr lang="en-US" sz="1000" kern="100" dirty="0" smtClean="0">
                    <a:effectLst/>
                    <a:latin typeface="맑은 고딕"/>
                    <a:ea typeface="맑은 고딕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sz="1000" i="1" kern="100"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sz="1000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1000" kern="100">
                                    <a:effectLst/>
                                    <a:latin typeface="Cambria Math"/>
                                    <a:ea typeface="맑은 고딕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kern="100">
                                    <a:effectLst/>
                                    <a:latin typeface="Cambria Math"/>
                                    <a:ea typeface="맑은 고딕"/>
                                    <a:cs typeface="Times New Roman"/>
                                  </a:rPr>
                                  <m:t>ϕ</m:t>
                                </m:r>
                              </m:num>
                              <m:den>
                                <m:r>
                                  <a:rPr lang="en-US" sz="1000" kern="100">
                                    <a:effectLst/>
                                    <a:latin typeface="Cambria Math"/>
                                    <a:ea typeface="맑은 고딕"/>
                                    <a:cs typeface="Times New Roman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ko-KR" sz="1000" i="1" kern="100">
                                        <a:effectLst/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kern="100">
                                        <a:effectLst/>
                                        <a:latin typeface="Cambria Math"/>
                                        <a:ea typeface="맑은 고딕"/>
                                        <a:cs typeface="Times New Roman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 kern="100">
                                        <a:effectLst/>
                                        <a:latin typeface="Cambria Math"/>
                                        <a:ea typeface="맑은 고딕"/>
                                        <a:cs typeface="Times New Roman"/>
                                      </a:rPr>
                                      <m:t>N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000" i="1" kern="100">
                                <a:effectLst/>
                                <a:latin typeface="Cambria Math"/>
                                <a:ea typeface="맑은 고딕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sz="1000" i="1" kern="100"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000" i="1" kern="100">
                                    <a:effectLst/>
                                    <a:latin typeface="Cambria Math"/>
                                    <a:ea typeface="맑은 고딕"/>
                                    <a:cs typeface="Times New Roman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000" i="1" kern="100">
                                    <a:effectLst/>
                                    <a:latin typeface="Cambria Math"/>
                                    <a:ea typeface="맑은 고딕"/>
                                    <a:cs typeface="Times New Roman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T</m:t>
                        </m:r>
                      </m:sup>
                    </m:sSup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𝑑</m:t>
                    </m:r>
                    <m:sSub>
                      <m:sSubPr>
                        <m:ctrlPr>
                          <a:rPr lang="ko-KR" sz="1000" i="1" kern="100"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1000" i="1" kern="100">
                            <a:effectLst/>
                            <a:latin typeface="Cambria Math"/>
                            <a:ea typeface="맑은 고딕"/>
                            <a:cs typeface="Times New Roman"/>
                          </a:rPr>
                          <m:t>𝑁</m:t>
                        </m:r>
                      </m:sub>
                    </m:sSub>
                    <m:r>
                      <m:rPr>
                        <m:aln/>
                      </m:rP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=</m:t>
                    </m:r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0      (2.1−8</m:t>
                    </m:r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𝑎</m:t>
                    </m:r>
                    <m:r>
                      <a:rPr lang="en-US" sz="1000" i="1" kern="100">
                        <a:effectLst/>
                        <a:latin typeface="Cambria Math"/>
                        <a:ea typeface="맑은 고딕"/>
                        <a:cs typeface="Times New Roman"/>
                      </a:rPr>
                      <m:t>)</m:t>
                    </m:r>
                  </m:oMath>
                </a14:m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If final state free</a:t>
                </a:r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k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𝐴</m:t>
                          </m:r>
                        </m:e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[</m:t>
                      </m:r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𝐵</m:t>
                      </m:r>
                      <m:sSup>
                        <m:sSup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𝐵</m:t>
                              </m:r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𝐵</m:t>
                          </m:r>
                        </m:e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]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𝐴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+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𝑄</m:t>
                      </m:r>
                    </m:oMath>
                  </m:oMathPara>
                </a14:m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k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sz="1000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sz="1000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𝑘</m:t>
                                  </m:r>
                                  <m:r>
                                    <a:rPr lang="en-US" sz="1000" i="1" kern="100">
                                      <a:effectLst/>
                                      <a:latin typeface="Cambria Math"/>
                                      <a:ea typeface="맑은 고딕"/>
                                      <a:cs typeface="Times New Roman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𝐵</m:t>
                              </m:r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𝑅</m:t>
                              </m:r>
                              <m:r>
                                <a:rPr lang="en-US" sz="1000" i="1" kern="100">
                                  <a:effectLst/>
                                  <a:latin typeface="Cambria Math"/>
                                  <a:ea typeface="맑은 고딕"/>
                                  <a:cs typeface="Times New Roman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𝐵</m:t>
                          </m:r>
                        </m:e>
                        <m:sup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𝑘</m:t>
                          </m:r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𝐴</m:t>
                      </m:r>
                      <m:r>
                        <a:rPr lang="en-US" sz="1000" i="1" kern="100">
                          <a:effectLst/>
                          <a:latin typeface="Cambria Math"/>
                          <a:ea typeface="맑은 고딕"/>
                          <a:cs typeface="Times New Roman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ko-KR" sz="1000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 kern="100">
                              <a:effectLst/>
                              <a:latin typeface="Cambria Math"/>
                              <a:ea typeface="맑은 고딕"/>
                              <a:cs typeface="Times New Roman"/>
                            </a:rPr>
                            <m:t>2.2−60</m:t>
                          </m:r>
                        </m:e>
                      </m:d>
                    </m:oMath>
                  </m:oMathPara>
                </a14:m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 </a:t>
                </a:r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kern="100" dirty="0">
                    <a:effectLst/>
                    <a:latin typeface="맑은 고딕"/>
                    <a:ea typeface="맑은 고딕"/>
                    <a:cs typeface="Times New Roman"/>
                  </a:rPr>
                  <a:t> </a:t>
                </a:r>
                <a:endParaRPr lang="ko-KR" sz="1000" kern="100" dirty="0"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</mc:Choice>
        <mc:Fallback>
          <p:sp>
            <p:nvSpPr>
              <p:cNvPr id="4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96417"/>
                <a:ext cx="8712968" cy="64003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7504" y="188640"/>
            <a:ext cx="5088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Table  2.1-1, 2.2-1 Non-linear / Linear Optimal Controller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1335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b="0" dirty="0" err="1" smtClean="0"/>
                  <a:t>Matlab</a:t>
                </a:r>
                <a:r>
                  <a:rPr lang="en-US" altLang="ko-KR" sz="1400" b="0" dirty="0" smtClean="0"/>
                  <a:t>  Data Handling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/>
              </a:p>
              <a:p>
                <a:r>
                  <a:rPr lang="en-US" altLang="ko-KR" sz="1400" b="0" dirty="0" smtClean="0"/>
                  <a:t>  problem : 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en-US" altLang="ko-KR" sz="1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𝑦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 , </m:t>
                    </m:r>
                    <m:r>
                      <a:rPr lang="en-US" altLang="ko-KR" sz="1400" b="0" i="1" smtClean="0">
                        <a:latin typeface="Cambria Math"/>
                      </a:rPr>
                      <m:t>𝑥</m:t>
                    </m:r>
                    <m:r>
                      <a:rPr lang="en-US" altLang="ko-KR" sz="1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−2    5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 ;</m:t>
                    </m:r>
                  </m:oMath>
                </a14:m>
                <a:endParaRPr lang="en-US" altLang="ko-KR" sz="1400" b="0" dirty="0" smtClean="0"/>
              </a:p>
              <a:p>
                <a:endParaRPr lang="en-US" altLang="ko-KR" sz="1400" b="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plot y over x</a:t>
                </a:r>
              </a:p>
              <a:p>
                <a:endParaRPr lang="en-US" altLang="ko-KR" sz="1400" b="0" dirty="0"/>
              </a:p>
              <a:p>
                <a:pPr marL="342900" indent="-342900">
                  <a:buAutoNum type="arabicParenR"/>
                </a:pPr>
                <a:r>
                  <a:rPr lang="en-US" altLang="ko-KR" sz="1400" dirty="0" smtClean="0"/>
                  <a:t>Sampling method </a:t>
                </a:r>
              </a:p>
              <a:p>
                <a:pPr marL="342900" indent="-342900">
                  <a:buAutoNum type="arabicParenR"/>
                </a:pPr>
                <a:endParaRPr lang="en-US" altLang="ko-KR" sz="1400" dirty="0"/>
              </a:p>
              <a:p>
                <a:r>
                  <a:rPr lang="en-US" altLang="ko-KR" sz="1400" dirty="0" smtClean="0"/>
                  <a:t>  Generate sample points </a:t>
                </a:r>
              </a:p>
              <a:p>
                <a:r>
                  <a:rPr lang="en-US" altLang="ko-KR" sz="14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𝑥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</a:rPr>
                      <m:t>𝑙𝑖𝑛𝑠𝑝𝑎𝑐𝑒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−2,5,10</m:t>
                        </m:r>
                      </m:e>
                    </m:d>
                  </m:oMath>
                </a14:m>
                <a:endParaRPr lang="en-US" altLang="ko-KR" sz="1400" b="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define a function 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f = x.^2  </a:t>
                </a:r>
              </a:p>
              <a:p>
                <a:r>
                  <a:rPr lang="en-US" altLang="ko-KR" sz="1400" dirty="0" smtClean="0"/>
                  <a:t>  or a</a:t>
                </a:r>
                <a:r>
                  <a:rPr lang="en-US" altLang="ko-KR" sz="1400" b="0" dirty="0" smtClean="0"/>
                  <a:t>nonymous function</a:t>
                </a:r>
              </a:p>
              <a:p>
                <a:r>
                  <a:rPr lang="en-US" altLang="ko-KR" sz="1400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/>
                      </a:rPr>
                      <m:t>f</m:t>
                    </m:r>
                    <m:r>
                      <a:rPr lang="en-US" altLang="ko-KR" sz="1400" b="0" i="1" smtClean="0">
                        <a:latin typeface="Cambria Math"/>
                      </a:rPr>
                      <m:t>=@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.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ko-KR" sz="1400" b="0" dirty="0" smtClean="0"/>
              </a:p>
              <a:p>
                <a:r>
                  <a:rPr lang="en-US" altLang="ko-KR" sz="1400" b="0" dirty="0" smtClean="0"/>
                  <a:t>    plot(f)</a:t>
                </a:r>
              </a:p>
              <a:p>
                <a:endParaRPr lang="en-US" altLang="ko-KR" sz="1400" b="0" dirty="0" smtClean="0"/>
              </a:p>
              <a:p>
                <a:r>
                  <a:rPr lang="en-US" altLang="ko-KR" sz="1400" dirty="0" smtClean="0"/>
                  <a:t>2) Without sampling, i.e., no explicit sample points </a:t>
                </a:r>
                <a:endParaRPr lang="en-US" altLang="ko-KR" sz="1400" b="0" dirty="0"/>
              </a:p>
              <a:p>
                <a:r>
                  <a:rPr lang="en-US" altLang="ko-KR" sz="1400" dirty="0" smtClean="0"/>
                  <a:t>  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</a:t>
                </a:r>
                <a:r>
                  <a:rPr lang="en-US" altLang="ko-KR" sz="1400" dirty="0" err="1" smtClean="0"/>
                  <a:t>syms</a:t>
                </a:r>
                <a:r>
                  <a:rPr lang="en-US" altLang="ko-KR" sz="1400" dirty="0" smtClean="0"/>
                  <a:t> x</a:t>
                </a:r>
              </a:p>
              <a:p>
                <a:r>
                  <a:rPr lang="en-US" altLang="ko-KR" sz="1400" b="0" dirty="0"/>
                  <a:t> </a:t>
                </a:r>
                <a:r>
                  <a:rPr lang="en-US" altLang="ko-KR" sz="1400" b="0" dirty="0" smtClean="0"/>
                  <a:t> g = x^2 </a:t>
                </a:r>
              </a:p>
              <a:p>
                <a:r>
                  <a:rPr lang="en-US" altLang="ko-KR" sz="1400" dirty="0" smtClean="0"/>
                  <a:t>  </a:t>
                </a:r>
                <a:r>
                  <a:rPr lang="en-US" altLang="ko-KR" sz="1400" dirty="0" err="1" smtClean="0"/>
                  <a:t>fplot</a:t>
                </a:r>
                <a:r>
                  <a:rPr lang="en-US" altLang="ko-KR" sz="1400" dirty="0" smtClean="0"/>
                  <a:t>(g,[-2 5]) </a:t>
                </a:r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   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3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47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b="0" dirty="0" smtClean="0"/>
                  <a:t>Symbolic math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/>
              </a:p>
              <a:p>
                <a:r>
                  <a:rPr lang="en-US" altLang="ko-KR" sz="1400" b="0" dirty="0" smtClean="0"/>
                  <a:t>  - </a:t>
                </a:r>
                <a:r>
                  <a:rPr lang="en-US" altLang="ko-KR" sz="1400" b="0" dirty="0" err="1" smtClean="0"/>
                  <a:t>algebric</a:t>
                </a:r>
                <a:r>
                  <a:rPr lang="en-US" altLang="ko-KR" sz="1400" b="0" dirty="0" smtClean="0"/>
                  <a:t> equation :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r>
                      <a:rPr lang="en-US" altLang="ko-KR" sz="1400" b="0" i="1" smtClean="0">
                        <a:latin typeface="Cambria Math"/>
                      </a:rPr>
                      <m:t>𝑏𝑥</m:t>
                    </m:r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r>
                      <a:rPr lang="en-US" altLang="ko-KR" sz="1400" b="0" i="1" smtClean="0">
                        <a:latin typeface="Cambria Math"/>
                      </a:rPr>
                      <m:t>𝑐</m:t>
                    </m:r>
                    <m:r>
                      <a:rPr lang="en-US" altLang="ko-KR" sz="1400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altLang="ko-KR" sz="1400" b="0" dirty="0" smtClean="0"/>
              </a:p>
              <a:p>
                <a:endParaRPr lang="en-US" altLang="ko-KR" sz="1400" b="0" dirty="0"/>
              </a:p>
              <a:p>
                <a:r>
                  <a:rPr lang="en-US" altLang="ko-KR" sz="1400" i="1" dirty="0" err="1"/>
                  <a:t>syms</a:t>
                </a:r>
                <a:r>
                  <a:rPr lang="en-US" altLang="ko-KR" sz="1400" i="1" dirty="0"/>
                  <a:t> a b c x</a:t>
                </a:r>
              </a:p>
              <a:p>
                <a:r>
                  <a:rPr lang="en-US" altLang="ko-KR" sz="1400" i="1" dirty="0" err="1"/>
                  <a:t>eqn</a:t>
                </a:r>
                <a:r>
                  <a:rPr lang="en-US" altLang="ko-KR" sz="1400" i="1" dirty="0"/>
                  <a:t> = a*x^2 + b*x +c ==0;</a:t>
                </a:r>
              </a:p>
              <a:p>
                <a:r>
                  <a:rPr lang="en-US" altLang="ko-KR" sz="1400" i="1" dirty="0" err="1"/>
                  <a:t>solx</a:t>
                </a:r>
                <a:r>
                  <a:rPr lang="en-US" altLang="ko-KR" sz="1400" i="1" dirty="0"/>
                  <a:t> = solve(</a:t>
                </a:r>
                <a:r>
                  <a:rPr lang="en-US" altLang="ko-KR" sz="1400" i="1" dirty="0" err="1"/>
                  <a:t>eqn,x</a:t>
                </a:r>
                <a:r>
                  <a:rPr lang="en-US" altLang="ko-KR" sz="1400" i="1" dirty="0" smtClean="0"/>
                  <a:t>)</a:t>
                </a:r>
              </a:p>
              <a:p>
                <a:endParaRPr lang="en-US" altLang="ko-KR" sz="1400" i="1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i="1" dirty="0" smtClean="0"/>
                  <a:t>Differentiation</a:t>
                </a:r>
              </a:p>
              <a:p>
                <a:r>
                  <a:rPr lang="en-US" altLang="ko-KR" sz="1400" i="1" dirty="0" err="1"/>
                  <a:t>syms</a:t>
                </a:r>
                <a:r>
                  <a:rPr lang="en-US" altLang="ko-KR" sz="1400" i="1" dirty="0"/>
                  <a:t> x</a:t>
                </a:r>
              </a:p>
              <a:p>
                <a:r>
                  <a:rPr lang="en-US" altLang="ko-KR" sz="1400" i="1" dirty="0"/>
                  <a:t>f = sin(x)^2;</a:t>
                </a:r>
              </a:p>
              <a:p>
                <a:r>
                  <a:rPr lang="en-US" altLang="ko-KR" sz="1400" i="1" dirty="0"/>
                  <a:t>diff(f) </a:t>
                </a:r>
                <a:endParaRPr lang="en-US" altLang="ko-KR" sz="1400" i="1" dirty="0" smtClean="0"/>
              </a:p>
              <a:p>
                <a:endParaRPr lang="en-US" altLang="ko-KR" sz="1400" i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i="1" dirty="0" smtClean="0"/>
                  <a:t>Integration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400" i="1" dirty="0"/>
              </a:p>
              <a:p>
                <a:r>
                  <a:rPr lang="sv-SE" altLang="ko-KR" sz="1400" dirty="0"/>
                  <a:t>f = sin(x</a:t>
                </a:r>
                <a:r>
                  <a:rPr lang="sv-SE" altLang="ko-KR" sz="1400" dirty="0" smtClean="0"/>
                  <a:t>);</a:t>
                </a:r>
              </a:p>
              <a:p>
                <a:r>
                  <a:rPr lang="sv-SE" altLang="ko-KR" sz="1400" dirty="0" smtClean="0"/>
                  <a:t>g </a:t>
                </a:r>
                <a:r>
                  <a:rPr lang="sv-SE" altLang="ko-KR" sz="1400" dirty="0"/>
                  <a:t>= sin(x)^2;</a:t>
                </a:r>
              </a:p>
              <a:p>
                <a:r>
                  <a:rPr lang="sv-SE" altLang="ko-KR" sz="1400" dirty="0"/>
                  <a:t>h = sin(x^2);</a:t>
                </a:r>
              </a:p>
              <a:p>
                <a:r>
                  <a:rPr lang="sv-SE" altLang="ko-KR" sz="1400" dirty="0" smtClean="0"/>
                  <a:t>int(f) </a:t>
                </a:r>
                <a:endParaRPr lang="sv-SE" altLang="ko-KR" sz="1400" dirty="0"/>
              </a:p>
              <a:p>
                <a:r>
                  <a:rPr lang="sv-SE" altLang="ko-KR" sz="1400" dirty="0" smtClean="0"/>
                  <a:t>int(g) </a:t>
                </a:r>
                <a:endParaRPr lang="en-US" altLang="ko-KR" sz="1400" i="1" dirty="0" smtClean="0"/>
              </a:p>
              <a:p>
                <a:endParaRPr lang="en-US" altLang="ko-KR" sz="1400" i="1" dirty="0"/>
              </a:p>
              <a:p>
                <a:r>
                  <a:rPr lang="en-US" altLang="ko-KR" sz="1400" i="1" dirty="0" smtClean="0"/>
                  <a:t>  - system equation</a:t>
                </a:r>
                <a:endParaRPr lang="en-US" altLang="ko-KR" sz="1400" i="1" dirty="0"/>
              </a:p>
              <a:p>
                <a:endParaRPr lang="en-US" altLang="ko-KR" sz="1400" i="1" dirty="0" smtClean="0"/>
              </a:p>
              <a:p>
                <a:r>
                  <a:rPr lang="en-US" altLang="ko-KR" sz="1400" i="1" dirty="0"/>
                  <a:t> </a:t>
                </a:r>
                <a:r>
                  <a:rPr lang="en-US" altLang="ko-KR" sz="1400" i="1" dirty="0" smtClean="0"/>
                  <a:t> - </a:t>
                </a:r>
                <a:r>
                  <a:rPr lang="en-US" altLang="ko-KR" sz="1400" dirty="0" smtClean="0"/>
                  <a:t>differential equation    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478423"/>
              </a:xfrm>
              <a:prstGeom prst="rect">
                <a:avLst/>
              </a:prstGeom>
              <a:blipFill rotWithShape="1">
                <a:blip r:embed="rId2"/>
                <a:stretch>
                  <a:fillRect l="-313" b="-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Symbolic </a:t>
            </a:r>
            <a:r>
              <a:rPr lang="en-US" altLang="ko-KR" dirty="0" smtClean="0"/>
              <a:t>math</a:t>
            </a:r>
            <a:endParaRPr lang="ko-KR" altLang="en-US" dirty="0"/>
          </a:p>
        </p:txBody>
      </p:sp>
      <p:pic>
        <p:nvPicPr>
          <p:cNvPr id="1025" name="Picture 1" descr="C:\Users\김태욱\AppData\Local\Temp\ConnectorClipboard1348352605610678864\image165525864385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5" b="50000"/>
          <a:stretch/>
        </p:blipFill>
        <p:spPr bwMode="auto">
          <a:xfrm>
            <a:off x="4716016" y="1628800"/>
            <a:ext cx="1200231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918" y="769605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 smtClean="0"/>
              <a:t>Chebfun</a:t>
            </a:r>
            <a:r>
              <a:rPr lang="en-US" altLang="ko-KR" b="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https://www.chebfun.org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b="0" dirty="0" smtClean="0"/>
              <a:t>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Chebfun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4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66247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3.  To download “ Introduction,…” go to 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,..”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github.com/amueller/introduction_to_ml_with_python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Download all in ZIP in your working dir.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%% pdf version is available. </a:t>
            </a:r>
            <a:r>
              <a:rPr lang="en-US" altLang="ko-KR" dirty="0" err="1" smtClean="0"/>
              <a:t>Plz</a:t>
            </a:r>
            <a:r>
              <a:rPr lang="en-US" altLang="ko-KR" dirty="0" smtClean="0"/>
              <a:t> download it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4" y="2852936"/>
            <a:ext cx="6313204" cy="3031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66247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Unzipped the files</a:t>
            </a:r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 Open 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github.com/amueller/introduction_to_ml_with_python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Download all in ZIP in your working dir. </a:t>
            </a:r>
          </a:p>
          <a:p>
            <a:r>
              <a:rPr lang="en-US" altLang="ko-KR" dirty="0" smtClean="0"/>
              <a:t>5. Go to the DIR unzipped</a:t>
            </a:r>
          </a:p>
          <a:p>
            <a:r>
              <a:rPr lang="en-US" altLang="ko-KR" dirty="0" smtClean="0"/>
              <a:t>5. Click  the notebook file ,”01-introduction.ipynb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6192045" cy="2628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4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Run a notebook file 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In an </a:t>
            </a:r>
            <a:r>
              <a:rPr lang="en-US" altLang="ko-KR" dirty="0" err="1" smtClean="0"/>
              <a:t>excutetable</a:t>
            </a:r>
            <a:r>
              <a:rPr lang="en-US" altLang="ko-KR" dirty="0" smtClean="0"/>
              <a:t> file,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(python) code  : “Run”</a:t>
            </a:r>
          </a:p>
          <a:p>
            <a:endParaRPr lang="en-US" altLang="ko-KR" dirty="0"/>
          </a:p>
          <a:p>
            <a:r>
              <a:rPr lang="en-US" altLang="ko-KR" dirty="0" smtClean="0"/>
              <a:t> - Markdown text : type in Markdown format ( similar to “Live Editor “ of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Save and shutdown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85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Ex. 3 :</a:t>
                </a:r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 The Quadratic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L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  <m:r>
                          <a:rPr lang="en-US" altLang="ko-KR"/>
                          <m:t>,</m:t>
                        </m:r>
                        <m:r>
                          <m:rPr>
                            <m:sty m:val="p"/>
                          </m:rPr>
                          <a:rPr lang="en-US" altLang="ko-KR"/>
                          <m:t>u</m:t>
                        </m:r>
                      </m:e>
                    </m:d>
                    <m:r>
                      <a:rPr lang="en-US" altLang="ko-KR" i="1"/>
                      <m:t>=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𝑥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𝑄</m:t>
                    </m:r>
                    <m:r>
                      <a:rPr lang="en-US" altLang="ko-KR" i="1"/>
                      <m:t> 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+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𝑢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𝑅𝑢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The Linear Constraint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f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  <m:r>
                          <a:rPr lang="en-US" altLang="ko-KR"/>
                          <m:t>,</m:t>
                        </m:r>
                        <m:r>
                          <m:rPr>
                            <m:sty m:val="p"/>
                          </m:rPr>
                          <a:rPr lang="en-US" altLang="ko-KR"/>
                          <m:t>u</m:t>
                        </m:r>
                      </m:e>
                    </m:d>
                    <m:r>
                      <a:rPr lang="en-US" altLang="ko-KR" i="1"/>
                      <m:t>: 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+</m:t>
                    </m:r>
                    <m:r>
                      <a:rPr lang="en-US" altLang="ko-KR" i="1"/>
                      <m:t>𝐵𝑢</m:t>
                    </m:r>
                    <m:r>
                      <a:rPr lang="en-US" altLang="ko-KR" i="1"/>
                      <m:t>+</m:t>
                    </m:r>
                    <m:r>
                      <a:rPr lang="en-US" altLang="ko-KR" i="1"/>
                      <m:t>𝑐</m:t>
                    </m:r>
                    <m:r>
                      <a:rPr lang="en-US" altLang="ko-KR" i="1"/>
                      <m:t>=0</m:t>
                    </m:r>
                    <m:r>
                      <a:rPr lang="en-US" altLang="ko-KR"/>
                      <m:t>, </m:t>
                    </m:r>
                    <m:r>
                      <m:rPr>
                        <m:sty m:val="p"/>
                      </m:rPr>
                      <a:rPr lang="en-US" altLang="ko-KR"/>
                      <m:t>x</m:t>
                    </m:r>
                    <m:r>
                      <a:rPr lang="en-US" altLang="ko-KR"/>
                      <m:t>∈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/>
                          <m:t>n</m:t>
                        </m:r>
                      </m:sup>
                    </m:sSup>
                    <m:r>
                      <a:rPr lang="en-US" altLang="ko-KR" i="1"/>
                      <m:t>, </m:t>
                    </m:r>
                    <m:r>
                      <a:rPr lang="en-US" altLang="ko-KR" i="1"/>
                      <m:t>𝑢</m:t>
                    </m:r>
                    <m:r>
                      <a:rPr lang="en-US" altLang="ko-KR" i="1"/>
                      <m:t>∈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𝑅</m:t>
                        </m:r>
                      </m:e>
                      <m:sup>
                        <m:r>
                          <a:rPr lang="en-US" altLang="ko-KR" i="1"/>
                          <m:t>𝑚</m:t>
                        </m:r>
                      </m:sup>
                    </m:sSup>
                  </m:oMath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Sol:</a:t>
                </a:r>
              </a:p>
              <a:p>
                <a:endParaRPr lang="en-US" altLang="ko-KR" dirty="0"/>
              </a:p>
              <a:p>
                <a:pPr lvl="0"/>
                <a:r>
                  <a:rPr lang="en-US" altLang="ko-KR" dirty="0" smtClean="0"/>
                  <a:t> 1)  Hamiltonian 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H</m:t>
                    </m:r>
                    <m:r>
                      <a:rPr lang="en-US" altLang="ko-KR"/>
                      <m:t>=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𝑥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𝑄</m:t>
                    </m:r>
                    <m:r>
                      <a:rPr lang="en-US" altLang="ko-KR" i="1"/>
                      <m:t> 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+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𝑢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𝑅𝑢</m:t>
                    </m:r>
                    <m:r>
                      <a:rPr lang="en-US" altLang="ko-KR" i="1"/>
                      <m:t>+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𝜆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(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+</m:t>
                    </m:r>
                    <m:r>
                      <a:rPr lang="en-US" altLang="ko-KR" i="1"/>
                      <m:t>𝐵𝑢</m:t>
                    </m:r>
                    <m:r>
                      <a:rPr lang="en-US" altLang="ko-KR" i="1"/>
                      <m:t>+</m:t>
                    </m:r>
                    <m:r>
                      <a:rPr lang="en-US" altLang="ko-KR" i="1"/>
                      <m:t>𝑐</m:t>
                    </m:r>
                    <m:r>
                      <a:rPr lang="en-US" altLang="ko-KR" i="1"/>
                      <m:t>)</m:t>
                    </m:r>
                  </m:oMath>
                </a14:m>
                <a:endParaRPr lang="en-US" altLang="ko-KR" dirty="0" smtClean="0"/>
              </a:p>
              <a:p>
                <a:pPr lvl="0"/>
                <a:endParaRPr lang="en-US" altLang="ko-KR" dirty="0"/>
              </a:p>
              <a:p>
                <a:pPr lvl="0"/>
                <a:r>
                  <a:rPr lang="en-US" altLang="ko-KR" dirty="0" smtClean="0"/>
                  <a:t> 2) Necessary Cond</a:t>
                </a:r>
              </a:p>
              <a:p>
                <a:pPr lvl="0"/>
                <a:r>
                  <a:rPr lang="en-US" altLang="ko-KR" dirty="0" smtClean="0"/>
                  <a:t> 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λ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/>
                        <m:t>=</m:t>
                      </m:r>
                      <m:r>
                        <m:rPr>
                          <m:sty m:val="p"/>
                        </m:rPr>
                        <a:rPr lang="en-US" altLang="ko-KR"/>
                        <m:t>x</m:t>
                      </m:r>
                      <m:r>
                        <a:rPr lang="en-US" altLang="ko-KR"/>
                        <m:t>+</m:t>
                      </m:r>
                      <m:r>
                        <m:rPr>
                          <m:sty m:val="p"/>
                        </m:rPr>
                        <a:rPr lang="en-US" altLang="ko-KR"/>
                        <m:t>Bu</m:t>
                      </m:r>
                      <m:r>
                        <a:rPr lang="en-US" altLang="ko-KR"/>
                        <m:t>+</m:t>
                      </m:r>
                      <m:r>
                        <m:rPr>
                          <m:sty m:val="p"/>
                        </m:rPr>
                        <a:rPr lang="en-US" altLang="ko-KR"/>
                        <m:t>c</m:t>
                      </m:r>
                      <m:r>
                        <a:rPr lang="en-US" altLang="ko-KR"/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x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/>
                        <m:t>=</m:t>
                      </m:r>
                      <m:r>
                        <a:rPr lang="en-US" altLang="ko-KR" i="1"/>
                        <m:t>𝑄𝑥</m:t>
                      </m:r>
                      <m:r>
                        <a:rPr lang="en-US" altLang="ko-KR" i="1"/>
                        <m:t>+</m:t>
                      </m:r>
                      <m:r>
                        <a:rPr lang="en-US" altLang="ko-KR" i="1"/>
                        <m:t>𝜆</m:t>
                      </m:r>
                      <m:r>
                        <a:rPr lang="en-US" altLang="ko-KR" i="1"/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u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/>
                        <m:t>=</m:t>
                      </m:r>
                      <m:r>
                        <a:rPr lang="en-US" altLang="ko-KR" i="1"/>
                        <m:t>𝑅𝑢</m:t>
                      </m:r>
                      <m:r>
                        <a:rPr lang="en-US" altLang="ko-KR" i="1"/>
                        <m:t>+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𝐵</m:t>
                          </m:r>
                        </m:e>
                        <m:sup>
                          <m:r>
                            <a:rPr lang="en-US" altLang="ko-KR" i="1"/>
                            <m:t>𝑇</m:t>
                          </m:r>
                        </m:sup>
                      </m:sSup>
                      <m:r>
                        <a:rPr lang="en-US" altLang="ko-KR" i="1"/>
                        <m:t>𝜆</m:t>
                      </m:r>
                      <m:r>
                        <a:rPr lang="en-US" altLang="ko-KR" i="1"/>
                        <m:t>=0</m:t>
                      </m:r>
                    </m:oMath>
                  </m:oMathPara>
                </a14:m>
                <a:endParaRPr lang="ko-KR" altLang="ko-KR" dirty="0"/>
              </a:p>
              <a:p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/>
                        <m:t>u</m:t>
                      </m:r>
                      <m:r>
                        <a:rPr lang="en-US" altLang="ko-KR"/>
                        <m:t>= </m:t>
                      </m:r>
                      <m:r>
                        <a:rPr lang="en-US" altLang="ko-KR" i="1"/>
                        <m:t>−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R</m:t>
                          </m:r>
                        </m:e>
                        <m:sup>
                          <m:r>
                            <a:rPr lang="en-US" altLang="ko-KR" i="1"/>
                            <m:t>−</m:t>
                          </m:r>
                          <m:r>
                            <a:rPr lang="en-US" altLang="ko-KR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𝐵</m:t>
                          </m:r>
                        </m:e>
                        <m:sup>
                          <m:r>
                            <a:rPr lang="en-US" altLang="ko-KR" i="1"/>
                            <m:t>𝑇</m:t>
                          </m:r>
                        </m:sup>
                      </m:sSup>
                      <m:r>
                        <a:rPr lang="en-US" altLang="ko-KR" i="1"/>
                        <m:t>𝜆</m:t>
                      </m:r>
                      <m:r>
                        <a:rPr lang="en-US" altLang="ko-KR" i="1"/>
                        <m:t>, </m:t>
                      </m:r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  <m:r>
                        <a:rPr lang="en-US" altLang="ko-KR" i="1"/>
                        <m:t>𝜆</m:t>
                      </m:r>
                      <m:r>
                        <a:rPr lang="en-US" altLang="ko-KR" i="1"/>
                        <m:t>=−</m:t>
                      </m:r>
                      <m:r>
                        <a:rPr lang="en-US" altLang="ko-KR" i="1"/>
                        <m:t>𝑄𝑥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Delete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/>
                        <m:t>= </m:t>
                      </m:r>
                      <m:r>
                        <a:rPr lang="en-US" altLang="ko-KR" i="1"/>
                        <m:t>−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R</m:t>
                              </m:r>
                              <m:r>
                                <a:rPr lang="en-US" altLang="ko-KR"/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T</m:t>
                                  </m:r>
                                </m:sup>
                              </m:sSup>
                              <m:r>
                                <a:rPr lang="en-US" altLang="ko-KR" i="1"/>
                                <m:t>𝑄𝐵</m:t>
                              </m:r>
                            </m:e>
                          </m:d>
                        </m:e>
                        <m:sup>
                          <m:r>
                            <a:rPr lang="en-US" altLang="ko-KR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𝐵</m:t>
                          </m:r>
                        </m:e>
                        <m:sup>
                          <m:r>
                            <a:rPr lang="en-US" altLang="ko-KR" i="1"/>
                            <m:t>𝑇</m:t>
                          </m:r>
                        </m:sup>
                      </m:sSup>
                      <m:r>
                        <a:rPr lang="en-US" altLang="ko-KR" i="1"/>
                        <m:t>𝑄𝑐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  <m:sup>
                        <m:r>
                          <a:rPr lang="en-US" altLang="ko-KR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/>
                      <m:t>= </m:t>
                    </m:r>
                    <m:r>
                      <a:rPr lang="en-US" altLang="ko-KR" i="1"/>
                      <m:t>−</m:t>
                    </m:r>
                    <m:r>
                      <a:rPr lang="en-US" altLang="ko-KR"/>
                      <m:t>(</m:t>
                    </m:r>
                    <m:r>
                      <m:rPr>
                        <m:sty m:val="p"/>
                      </m:rPr>
                      <a:rPr lang="en-US" altLang="ko-KR"/>
                      <m:t>I</m:t>
                    </m:r>
                    <m:r>
                      <a:rPr lang="en-US" altLang="ko-KR" i="1"/>
                      <m:t>−</m:t>
                    </m:r>
                    <m:r>
                      <m:rPr>
                        <m:sty m:val="p"/>
                      </m:rPr>
                      <a:rPr lang="en-US" altLang="ko-KR"/>
                      <m:t>B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d>
                          <m:dPr>
                            <m:ctrlPr>
                              <a:rPr lang="ko-KR" altLang="ko-KR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R</m:t>
                            </m:r>
                            <m:r>
                              <a:rPr lang="en-US" altLang="ko-KR"/>
                              <m:t>+</m:t>
                            </m:r>
                            <m:sSup>
                              <m:sSupPr>
                                <m:ctrlPr>
                                  <a:rPr lang="ko-KR" altLang="ko-KR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/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/>
                                  <m:t>T</m:t>
                                </m:r>
                              </m:sup>
                            </m:sSup>
                            <m:r>
                              <a:rPr lang="en-US" altLang="ko-KR" i="1"/>
                              <m:t>𝑄𝐵</m:t>
                            </m:r>
                          </m:e>
                        </m:d>
                      </m:e>
                      <m:sup>
                        <m:r>
                          <a:rPr lang="en-US" altLang="ko-KR" i="1"/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𝐵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𝑄</m:t>
                    </m:r>
                    <m:r>
                      <a:rPr lang="en-US" altLang="ko-KR" i="1"/>
                      <m:t>)</m:t>
                    </m:r>
                    <m:r>
                      <a:rPr lang="en-US" altLang="ko-KR" i="1"/>
                      <m:t>𝑐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857629"/>
              </a:xfrm>
              <a:prstGeom prst="rect">
                <a:avLst/>
              </a:prstGeom>
              <a:blipFill rotWithShape="1">
                <a:blip r:embed="rId2"/>
                <a:stretch>
                  <a:fillRect l="-627" t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7544" y="758633"/>
                <a:ext cx="7776864" cy="562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2.1 Solution of  General DT System</a:t>
                </a:r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1) problem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--The plant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/>
                          <m:t>k</m:t>
                        </m:r>
                        <m:r>
                          <a:rPr lang="en-US" altLang="ko-KR"/>
                          <m:t>+1</m:t>
                        </m:r>
                      </m:sub>
                    </m:sSub>
                    <m:r>
                      <a:rPr lang="en-US" altLang="ko-KR" i="1"/>
                      <m:t>=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𝑓</m:t>
                        </m:r>
                      </m:e>
                      <m:sup>
                        <m:r>
                          <a:rPr lang="en-US" altLang="ko-KR" i="1"/>
                          <m:t>𝑘</m:t>
                        </m:r>
                      </m:sup>
                    </m:sSup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𝑥</m:t>
                            </m:r>
                          </m:e>
                          <m:sub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  <m:r>
                          <a:rPr lang="en-US" altLang="ko-KR" i="1"/>
                          <m:t>, </m:t>
                        </m:r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𝑢</m:t>
                            </m:r>
                          </m:e>
                          <m:sub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/>
                      <m:t>, </m:t>
                    </m:r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     </m:t>
                        </m:r>
                        <m:r>
                          <a:rPr lang="en-US" altLang="ko-KR" i="1"/>
                          <m:t>𝑥</m:t>
                        </m:r>
                      </m:e>
                      <m:sub>
                        <m:r>
                          <a:rPr lang="en-US" altLang="ko-KR" i="1"/>
                          <m:t>0</m:t>
                        </m:r>
                      </m:sub>
                    </m:sSub>
                    <m:r>
                      <a:rPr lang="en-US" altLang="ko-KR" i="1"/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--The associated </a:t>
                </a:r>
                <a:r>
                  <a:rPr lang="en-US" altLang="ko-KR" dirty="0"/>
                  <a:t>scalar performance index, 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i</m:t>
                          </m:r>
                        </m:sub>
                      </m:sSub>
                      <m:r>
                        <a:rPr lang="en-US" altLang="ko-KR" i="1"/>
                        <m:t>=</m:t>
                      </m:r>
                      <m:r>
                        <a:rPr lang="en-US" altLang="ko-KR" i="1"/>
                        <m:t>𝜙</m:t>
                      </m:r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𝑁</m:t>
                          </m:r>
                          <m:r>
                            <a:rPr lang="en-US" altLang="ko-KR" i="1"/>
                            <m:t>,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=</m:t>
                          </m:r>
                          <m:r>
                            <a:rPr lang="en-US" altLang="ko-KR" i="1"/>
                            <m:t>𝑖</m:t>
                          </m:r>
                        </m:sub>
                        <m:sup>
                          <m:r>
                            <a:rPr lang="en-US" altLang="ko-KR" i="1"/>
                            <m:t>𝑁</m:t>
                          </m:r>
                          <m:r>
                            <a:rPr lang="en-US" altLang="ko-KR" i="1"/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/>
                              </m:ctrlPr>
                            </m:sSupPr>
                            <m:e>
                              <m:r>
                                <a:rPr lang="en-US" altLang="ko-KR" i="1"/>
                                <m:t>𝐿</m:t>
                              </m:r>
                            </m:e>
                            <m:sup>
                              <m:r>
                                <a:rPr lang="en-US" altLang="ko-KR" i="1"/>
                                <m:t>𝑘</m:t>
                              </m:r>
                            </m:sup>
                          </m:sSup>
                          <m:r>
                            <a:rPr lang="en-US" altLang="ko-KR" i="1"/>
                            <m:t>(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  <m:r>
                            <a:rPr lang="en-US" altLang="ko-KR" i="1"/>
                            <m:t>, 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𝑢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  <m:r>
                            <a:rPr lang="en-US" altLang="ko-KR" i="1"/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 smtClean="0"/>
                  <a:t>    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in case of :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The final time:  fixed / free / infinite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The final state: fixed / free / tracking</a:t>
                </a:r>
              </a:p>
              <a:p>
                <a:r>
                  <a:rPr lang="en-US" altLang="ko-KR" dirty="0" smtClean="0"/>
                  <a:t>        </a:t>
                </a:r>
                <a:r>
                  <a:rPr lang="en-US" altLang="ko-KR" dirty="0" smtClean="0"/>
                  <a:t>               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3"/>
                <a:ext cx="7776864" cy="5623206"/>
              </a:xfrm>
              <a:prstGeom prst="rect">
                <a:avLst/>
              </a:prstGeom>
              <a:blipFill rotWithShape="1">
                <a:blip r:embed="rId2"/>
                <a:stretch>
                  <a:fillRect l="-706" t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Ch.2 Optimal Control of Discrete-Time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9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368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 </a:t>
                </a:r>
                <a:r>
                  <a:rPr lang="en-US" altLang="ko-KR" dirty="0" smtClean="0"/>
                  <a:t>Solution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1) Define </a:t>
                </a:r>
                <a:r>
                  <a:rPr lang="en-US" altLang="ko-KR" dirty="0" smtClean="0"/>
                  <a:t> an augmented index </a:t>
                </a:r>
              </a:p>
              <a:p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/>
                            <m:t>a</m:t>
                          </m:r>
                        </m:sup>
                      </m:sSup>
                      <m:r>
                        <a:rPr lang="en-US" altLang="ko-KR" i="1"/>
                        <m:t>=</m:t>
                      </m:r>
                      <m:r>
                        <a:rPr lang="en-US" altLang="ko-KR" i="1"/>
                        <m:t>𝜙</m:t>
                      </m:r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𝑁</m:t>
                          </m:r>
                          <m:r>
                            <a:rPr lang="en-US" altLang="ko-KR" i="1"/>
                            <m:t>,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=</m:t>
                          </m:r>
                          <m:r>
                            <a:rPr lang="en-US" altLang="ko-KR" i="1"/>
                            <m:t>𝑖</m:t>
                          </m:r>
                        </m:sub>
                        <m:sup>
                          <m:r>
                            <a:rPr lang="en-US" altLang="ko-KR" i="1"/>
                            <m:t>𝑁</m:t>
                          </m:r>
                          <m:r>
                            <a:rPr lang="en-US" altLang="ko-KR" i="1"/>
                            <m:t>−1</m:t>
                          </m:r>
                        </m:sup>
                        <m:e>
                          <m:r>
                            <a:rPr lang="en-US" altLang="ko-KR" i="1"/>
                            <m:t>[ </m:t>
                          </m:r>
                          <m:sSup>
                            <m:sSupPr>
                              <m:ctrlPr>
                                <a:rPr lang="ko-KR" altLang="ko-KR" i="1"/>
                              </m:ctrlPr>
                            </m:sSupPr>
                            <m:e>
                              <m:r>
                                <a:rPr lang="en-US" altLang="ko-KR" i="1"/>
                                <m:t>𝐿</m:t>
                              </m:r>
                            </m:e>
                            <m:sup>
                              <m:r>
                                <a:rPr lang="en-US" altLang="ko-KR" i="1"/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/>
                                <m:t>,</m:t>
                              </m:r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/>
                            <m:t>+</m:t>
                          </m:r>
                          <m:sSubSup>
                            <m:sSubSupPr>
                              <m:ctrlPr>
                                <a:rPr lang="ko-KR" altLang="ko-KR" i="1"/>
                              </m:ctrlPr>
                            </m:sSubSupPr>
                            <m:e>
                              <m:r>
                                <a:rPr lang="en-US" altLang="ko-KR" i="1"/>
                                <m:t>𝜆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  <m:r>
                                <a:rPr lang="en-US" altLang="ko-KR" i="1"/>
                                <m:t>+1</m:t>
                              </m:r>
                            </m:sub>
                            <m:sup>
                              <m:r>
                                <a:rPr lang="en-US" altLang="ko-KR" i="1"/>
                                <m:t>𝑇</m:t>
                              </m:r>
                            </m:sup>
                          </m:sSubSup>
                          <m:r>
                            <a:rPr lang="en-US" altLang="ko-KR" i="1"/>
                            <m:t>( </m:t>
                          </m:r>
                          <m:sSup>
                            <m:sSupPr>
                              <m:ctrlPr>
                                <a:rPr lang="ko-KR" altLang="ko-KR" i="1"/>
                              </m:ctrlPr>
                            </m:sSupPr>
                            <m:e>
                              <m:r>
                                <a:rPr lang="en-US" altLang="ko-KR" i="1"/>
                                <m:t>𝑓</m:t>
                              </m:r>
                            </m:e>
                            <m:sup>
                              <m:r>
                                <a:rPr lang="en-US" altLang="ko-KR" i="1"/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/>
                                <m:t>,</m:t>
                              </m:r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/>
                            <m:t>−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  <m:r>
                                <a:rPr lang="en-US" altLang="ko-KR" i="1"/>
                                <m:t>+1</m:t>
                              </m:r>
                            </m:sub>
                          </m:sSub>
                          <m:r>
                            <a:rPr lang="en-US" altLang="ko-KR" i="1"/>
                            <m:t>) ]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Define The Hamiltonian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H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/>
                            <m:t>k</m:t>
                          </m:r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  <m:r>
                            <a:rPr lang="en-US" altLang="ko-KR" i="1"/>
                            <m:t>,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𝑢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=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𝐿</m:t>
                          </m:r>
                        </m:e>
                        <m:sup>
                          <m:r>
                            <a:rPr lang="en-US" altLang="ko-KR" i="1"/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  <m:r>
                            <a:rPr lang="en-US" altLang="ko-KR" i="1"/>
                            <m:t>,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𝑢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𝜆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𝑓</m:t>
                          </m:r>
                        </m:e>
                        <m:sup>
                          <m:r>
                            <a:rPr lang="en-US" altLang="ko-KR" i="1"/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  <m:r>
                            <a:rPr lang="en-US" altLang="ko-KR" i="1"/>
                            <m:t>,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𝑢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                     (2.1−4)</m:t>
                      </m:r>
                    </m:oMath>
                  </m:oMathPara>
                </a14:m>
                <a:endParaRPr lang="ko-KR" altLang="ko-KR" dirty="0"/>
              </a:p>
              <a:p>
                <a:endParaRPr lang="ko-KR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3684214"/>
              </a:xfrm>
              <a:prstGeom prst="rect">
                <a:avLst/>
              </a:prstGeom>
              <a:blipFill rotWithShape="1">
                <a:blip r:embed="rId2"/>
                <a:stretch>
                  <a:fillRect l="-470" t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Dynamic DT system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65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 </a:t>
                </a:r>
                <a:r>
                  <a:rPr lang="en-US" altLang="ko-KR" dirty="0" smtClean="0"/>
                  <a:t>Solution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2) Necessary Conditions</a:t>
                </a:r>
              </a:p>
              <a:p>
                <a:r>
                  <a:rPr lang="en-US" altLang="ko-KR" dirty="0" smtClean="0"/>
                  <a:t> - rearrange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/>
                            <m:t>a</m:t>
                          </m:r>
                        </m:sup>
                      </m:sSup>
                      <m:r>
                        <a:rPr lang="en-US" altLang="ko-KR" i="1"/>
                        <m:t>=</m:t>
                      </m:r>
                      <m:r>
                        <a:rPr lang="en-US" altLang="ko-KR" i="1"/>
                        <m:t>𝜙</m:t>
                      </m:r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𝑁</m:t>
                          </m:r>
                          <m:r>
                            <a:rPr lang="en-US" altLang="ko-KR" i="1"/>
                            <m:t>,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𝜆</m:t>
                          </m:r>
                        </m:e>
                        <m:sub>
                          <m:r>
                            <a:rPr lang="en-US" altLang="ko-KR" i="1"/>
                            <m:t>𝑁</m:t>
                          </m:r>
                        </m:sub>
                        <m:sup>
                          <m:r>
                            <a:rPr lang="en-US" altLang="ko-KR" i="1"/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𝑥</m:t>
                          </m:r>
                        </m:e>
                        <m:sub>
                          <m:r>
                            <a:rPr lang="en-US" altLang="ko-KR" i="1"/>
                            <m:t>𝑁</m:t>
                          </m:r>
                        </m:sub>
                      </m:sSub>
                      <m:r>
                        <a:rPr lang="en-US" altLang="ko-KR" i="1"/>
                        <m:t>+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𝐻</m:t>
                          </m:r>
                        </m:e>
                        <m:sup>
                          <m:r>
                            <a:rPr lang="en-US" altLang="ko-KR" i="1"/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𝑖</m:t>
                              </m:r>
                            </m:sub>
                          </m:sSub>
                          <m:r>
                            <a:rPr lang="en-US" altLang="ko-KR" i="1"/>
                            <m:t>,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𝑢</m:t>
                              </m:r>
                            </m:e>
                            <m:sub>
                              <m:r>
                                <a:rPr lang="en-US" altLang="ko-KR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=</m:t>
                          </m:r>
                          <m:r>
                            <a:rPr lang="en-US" altLang="ko-KR" i="1"/>
                            <m:t>𝑖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𝑁</m:t>
                          </m:r>
                          <m:r>
                            <a:rPr lang="en-US" altLang="ko-KR" i="1"/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/>
                                  </m:ctrlPr>
                                </m:sSupPr>
                                <m:e>
                                  <m:r>
                                    <a:rPr lang="en-US" altLang="ko-KR" i="1"/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/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/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a:rPr lang="en-US" altLang="ko-KR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/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ko-KR" i="1"/>
                                  </m:ctrlPr>
                                </m:sSubSupPr>
                                <m:e>
                                  <m:r>
                                    <a:rPr lang="en-US" altLang="ko-KR" i="1"/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/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a:rPr lang="en-US" altLang="ko-KR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/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/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altLang="ko-KR" i="1"/>
                        <m:t>         (2.1−5)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 smtClean="0"/>
                  <a:t> - Gradient of each components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600"/>
                            <m:t>dJ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600"/>
                            <m:t>a</m:t>
                          </m:r>
                        </m:sup>
                      </m:sSup>
                      <m:r>
                        <a:rPr lang="en-US" altLang="ko-KR" sz="1600" i="1"/>
                        <m:t>=</m:t>
                      </m:r>
                      <m:sSub>
                        <m:sSubPr>
                          <m:ctrlPr>
                            <a:rPr lang="ko-KR" altLang="ko-KR" sz="1600" i="1"/>
                          </m:ctrlPr>
                        </m:sSubPr>
                        <m:e>
                          <m:r>
                            <a:rPr lang="en-US" altLang="ko-KR" sz="1600" i="1"/>
                            <m:t>(</m:t>
                          </m:r>
                          <m:r>
                            <a:rPr lang="en-US" altLang="ko-KR" sz="1600" i="1"/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𝑥</m:t>
                              </m:r>
                            </m:e>
                            <m:sub>
                              <m:r>
                                <a:rPr lang="en-US" altLang="ko-KR" sz="1600" i="1"/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i="1"/>
                        <m:t>−</m:t>
                      </m:r>
                      <m:sSub>
                        <m:sSubPr>
                          <m:ctrlPr>
                            <a:rPr lang="ko-KR" altLang="ko-KR" sz="1600" i="1"/>
                          </m:ctrlPr>
                        </m:sSubPr>
                        <m:e>
                          <m:r>
                            <a:rPr lang="en-US" altLang="ko-KR" sz="1600" i="1"/>
                            <m:t>𝜆</m:t>
                          </m:r>
                        </m:e>
                        <m:sub>
                          <m:r>
                            <a:rPr lang="en-US" altLang="ko-KR" sz="1600" i="1"/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r>
                            <a:rPr lang="en-US" altLang="ko-KR" sz="1600" i="1"/>
                            <m:t>)</m:t>
                          </m:r>
                        </m:e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</m:sSup>
                      <m:r>
                        <a:rPr lang="en-US" altLang="ko-KR" sz="1600" i="1"/>
                        <m:t>𝑑</m:t>
                      </m:r>
                      <m:sSub>
                        <m:sSubPr>
                          <m:ctrlPr>
                            <a:rPr lang="ko-KR" altLang="ko-KR" sz="1600" i="1"/>
                          </m:ctrlPr>
                        </m:sSubPr>
                        <m:e>
                          <m:r>
                            <a:rPr lang="en-US" altLang="ko-KR" sz="1600" i="1"/>
                            <m:t>𝑥</m:t>
                          </m:r>
                        </m:e>
                        <m:sub>
                          <m:r>
                            <a:rPr lang="en-US" altLang="ko-KR" sz="1600" i="1"/>
                            <m:t>𝑁</m:t>
                          </m:r>
                        </m:sub>
                      </m:sSub>
                      <m:r>
                        <a:rPr lang="en-US" altLang="ko-KR" sz="1600" i="1"/>
                        <m:t>+</m:t>
                      </m:r>
                      <m:d>
                        <m:dPr>
                          <m:ctrlPr>
                            <a:rPr lang="ko-KR" altLang="ko-KR" sz="1600" i="1"/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600" i="1"/>
                              </m:ctrlPr>
                            </m:sSubSupPr>
                            <m:e>
                              <m:r>
                                <a:rPr lang="en-US" altLang="ko-KR" sz="1600" i="1"/>
                                <m:t>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ko-KR" sz="1600" i="1"/>
                                  </m:ctrlPr>
                                </m:sSubPr>
                                <m:e>
                                  <m:r>
                                    <a:rPr lang="en-US" altLang="ko-KR" sz="16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/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sz="1600" i="1"/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altLang="ko-KR" sz="1600" i="1"/>
                        <m:t>𝑑</m:t>
                      </m:r>
                      <m:sSub>
                        <m:sSubPr>
                          <m:ctrlPr>
                            <a:rPr lang="ko-KR" altLang="ko-KR" sz="1600" i="1"/>
                          </m:ctrlPr>
                        </m:sSubPr>
                        <m:e>
                          <m:r>
                            <a:rPr lang="en-US" altLang="ko-KR" sz="1600" i="1"/>
                            <m:t>𝑥</m:t>
                          </m:r>
                        </m:e>
                        <m:sub>
                          <m:r>
                            <a:rPr lang="en-US" altLang="ko-KR" sz="1600" i="1"/>
                            <m:t>𝑖</m:t>
                          </m:r>
                        </m:sub>
                      </m:sSub>
                      <m:r>
                        <a:rPr lang="en-US" altLang="ko-KR" sz="1600" i="1"/>
                        <m:t>+</m:t>
                      </m:r>
                      <m:sSup>
                        <m:sSupPr>
                          <m:ctrlPr>
                            <a:rPr lang="ko-KR" altLang="ko-KR" sz="16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6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600" i="1"/>
                                  </m:ctrlPr>
                                </m:sSubSupPr>
                                <m:e>
                                  <m:r>
                                    <a:rPr lang="en-US" altLang="ko-KR" sz="1600" i="1"/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600" i="1"/>
                                      </m:ctrlPr>
                                    </m:sSubPr>
                                    <m:e>
                                      <m:r>
                                        <a:rPr lang="en-US" altLang="ko-KR" sz="1600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1600" i="1"/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600" i="1"/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1600" i="1"/>
                            <m:t>𝑇</m:t>
                          </m:r>
                        </m:sup>
                      </m:sSup>
                      <m:r>
                        <a:rPr lang="en-US" altLang="ko-KR" sz="1600" i="1"/>
                        <m:t>𝑑</m:t>
                      </m:r>
                      <m:sSub>
                        <m:sSubPr>
                          <m:ctrlPr>
                            <a:rPr lang="ko-KR" altLang="ko-KR" sz="1600" i="1"/>
                          </m:ctrlPr>
                        </m:sSubPr>
                        <m:e>
                          <m:r>
                            <a:rPr lang="en-US" altLang="ko-KR" sz="1600" i="1"/>
                            <m:t>𝑢</m:t>
                          </m:r>
                        </m:e>
                        <m:sub>
                          <m:r>
                            <a:rPr lang="en-US" altLang="ko-KR" sz="1600" i="1"/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600" i="1"/>
                          </m:ctrlPr>
                        </m:naryPr>
                        <m:sub>
                          <m:r>
                            <a:rPr lang="en-US" altLang="ko-KR" sz="1600" i="1"/>
                            <m:t>𝑘</m:t>
                          </m:r>
                          <m:r>
                            <a:rPr lang="en-US" altLang="ko-KR" sz="1600" i="1"/>
                            <m:t>=</m:t>
                          </m:r>
                          <m:r>
                            <a:rPr lang="en-US" altLang="ko-KR" sz="1600" i="1"/>
                            <m:t>𝑖</m:t>
                          </m:r>
                          <m:r>
                            <a:rPr lang="en-US" altLang="ko-KR" sz="1600" i="1"/>
                            <m:t>+1</m:t>
                          </m:r>
                        </m:sub>
                        <m:sup>
                          <m:r>
                            <a:rPr lang="en-US" altLang="ko-KR" sz="1600" i="1"/>
                            <m:t>𝑁</m:t>
                          </m:r>
                          <m:r>
                            <a:rPr lang="en-US" altLang="ko-KR" sz="1600" i="1"/>
                            <m:t>−1</m:t>
                          </m:r>
                        </m:sup>
                        <m:e>
                          <m:r>
                            <a:rPr lang="en-US" altLang="ko-KR" sz="1600" i="1"/>
                            <m:t>[ </m:t>
                          </m:r>
                          <m:sSup>
                            <m:sSupPr>
                              <m:ctrlPr>
                                <a:rPr lang="ko-KR" altLang="ko-KR" sz="16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600" i="1"/>
                                  </m:ctrlPr>
                                </m:dPr>
                                <m:e>
                                  <m:r>
                                    <a:rPr lang="en-US" altLang="ko-KR" sz="1600" i="1"/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ko-KR" altLang="ko-KR" sz="1600" i="1"/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/>
                                        <m:t>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ko-KR" altLang="ko-KR" sz="1600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/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600" i="1"/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ko-KR" sz="16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600" i="1"/>
                                      </m:ctrlPr>
                                    </m:sSubPr>
                                    <m:e>
                                      <m:r>
                                        <a:rPr lang="en-US" altLang="ko-KR" sz="1600" i="1"/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600" i="1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/>
                                <m:t>𝑇</m:t>
                              </m:r>
                            </m:sup>
                          </m:sSup>
                          <m:r>
                            <a:rPr lang="en-US" altLang="ko-KR" sz="1600" i="1"/>
                            <m:t>𝑑</m:t>
                          </m:r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𝑥</m:t>
                              </m:r>
                            </m:e>
                            <m:sub>
                              <m:r>
                                <a:rPr lang="en-US" altLang="ko-KR" sz="1600" i="1"/>
                                <m:t>𝑘</m:t>
                              </m:r>
                            </m:sub>
                          </m:sSub>
                          <m:r>
                            <a:rPr lang="en-US" altLang="ko-KR" sz="1600" i="1"/>
                            <m:t>+</m:t>
                          </m:r>
                          <m:sSup>
                            <m:sSupPr>
                              <m:ctrlPr>
                                <a:rPr lang="ko-KR" altLang="ko-KR" sz="16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600" i="1"/>
                                  </m:ctrlPr>
                                </m:dPr>
                                <m:e>
                                  <m:r>
                                    <a:rPr lang="en-US" altLang="ko-KR" sz="1600" i="1"/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ko-KR" altLang="ko-KR" sz="1600" i="1"/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/>
                                        <m:t>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ko-KR" altLang="ko-KR" sz="1600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/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/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600" i="1"/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1600" i="1"/>
                                <m:t>𝑇</m:t>
                              </m:r>
                            </m:sup>
                          </m:sSup>
                          <m:r>
                            <a:rPr lang="en-US" altLang="ko-KR" sz="1600" i="1"/>
                            <m:t>𝑑</m:t>
                          </m:r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𝑢</m:t>
                              </m:r>
                            </m:e>
                            <m:sub>
                              <m:r>
                                <a:rPr lang="en-US" altLang="ko-KR" sz="1600" i="1"/>
                                <m:t>𝑘</m:t>
                              </m:r>
                            </m:sub>
                          </m:sSub>
                          <m:r>
                            <a:rPr lang="en-US" altLang="ko-KR" sz="1600" i="1"/>
                            <m:t>]</m:t>
                          </m:r>
                        </m:e>
                      </m:nary>
                      <m:r>
                        <a:rPr lang="en-US" altLang="ko-KR" sz="1600" i="1"/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600" i="1"/>
                          </m:ctrlPr>
                        </m:naryPr>
                        <m:sub>
                          <m:r>
                            <a:rPr lang="en-US" altLang="ko-KR" sz="1600" i="1"/>
                            <m:t>𝑘</m:t>
                          </m:r>
                          <m:r>
                            <a:rPr lang="en-US" altLang="ko-KR" sz="1600" i="1"/>
                            <m:t>=</m:t>
                          </m:r>
                          <m:r>
                            <a:rPr lang="en-US" altLang="ko-KR" sz="1600" i="1"/>
                            <m:t>𝑖</m:t>
                          </m:r>
                          <m:r>
                            <a:rPr lang="en-US" altLang="ko-KR" sz="1600" i="1"/>
                            <m:t>+1 </m:t>
                          </m:r>
                        </m:sub>
                        <m:sup>
                          <m:r>
                            <a:rPr lang="en-US" altLang="ko-KR" sz="1600" i="1"/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6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600" i="1"/>
                                  </m:ctrlPr>
                                </m:dPr>
                                <m:e>
                                  <m:r>
                                    <a:rPr lang="en-US" altLang="ko-KR" sz="1600" i="1"/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ko-KR" altLang="ko-KR" sz="1600" i="1"/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/>
                                        <m:t>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ko-KR" altLang="ko-KR" sz="1600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/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/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600" i="1"/>
                                        <m:t>𝑘</m:t>
                                      </m:r>
                                      <m:r>
                                        <a:rPr lang="en-US" altLang="ko-KR" sz="1600" i="1"/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ko-KR" sz="16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600" i="1"/>
                                      </m:ctrlPr>
                                    </m:sSubPr>
                                    <m:e>
                                      <m:r>
                                        <a:rPr lang="en-US" altLang="ko-KR" sz="16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/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/>
                                <m:t>𝑇</m:t>
                              </m:r>
                            </m:sup>
                          </m:sSup>
                          <m:r>
                            <a:rPr lang="en-US" altLang="ko-KR" sz="1600" i="1"/>
                            <m:t>𝑑</m:t>
                          </m:r>
                          <m:sSub>
                            <m:sSubPr>
                              <m:ctrlPr>
                                <a:rPr lang="ko-KR" altLang="ko-KR" sz="1600" i="1"/>
                              </m:ctrlPr>
                            </m:sSubPr>
                            <m:e>
                              <m:r>
                                <a:rPr lang="en-US" altLang="ko-KR" sz="1600" i="1"/>
                                <m:t>𝜆</m:t>
                              </m:r>
                            </m:e>
                            <m:sub>
                              <m:r>
                                <a:rPr lang="en-US" altLang="ko-KR" sz="1600" i="1"/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ko-KR" sz="1600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 stationary conditions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/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/>
                                <m:t>k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−1</m:t>
                          </m:r>
                        </m:sup>
                      </m:sSubSup>
                      <m:r>
                        <a:rPr lang="en-US" altLang="ko-KR" sz="1400" i="1"/>
                        <m:t>−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=0 −→  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+1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𝐻</m:t>
                              </m:r>
                            </m:e>
                            <m:sup>
                              <m:r>
                                <a:rPr lang="en-US" altLang="ko-KR" sz="1400" i="1"/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𝜆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  <m:r>
                                <a:rPr lang="en-US" altLang="ko-KR" sz="1400" i="1"/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/>
                        <m:t> ,  </m:t>
                      </m:r>
                      <m:r>
                        <a:rPr lang="en-US" altLang="ko-KR" sz="1400" i="1"/>
                        <m:t>𝑘</m:t>
                      </m:r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𝑖</m:t>
                      </m:r>
                      <m:r>
                        <a:rPr lang="en-US" altLang="ko-KR" sz="1400" i="1"/>
                        <m:t>,…,</m:t>
                      </m:r>
                      <m:r>
                        <a:rPr lang="en-US" altLang="ko-KR" sz="1400" i="1"/>
                        <m:t>𝑁</m:t>
                      </m:r>
                      <m:r>
                        <a:rPr lang="en-US" altLang="ko-KR" sz="1400" i="1"/>
                        <m:t>−1</m:t>
                      </m:r>
                    </m:oMath>
                  </m:oMathPara>
                </a14:m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k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𝐻</m:t>
                              </m:r>
                            </m:e>
                            <m:sup>
                              <m:r>
                                <a:rPr lang="en-US" altLang="ko-KR" sz="1400" i="1"/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/>
                        <m:t>,  </m:t>
                      </m:r>
                      <m:r>
                        <a:rPr lang="en-US" altLang="ko-KR" sz="1400" i="1"/>
                        <m:t>𝑘</m:t>
                      </m:r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𝑖</m:t>
                      </m:r>
                      <m:r>
                        <a:rPr lang="en-US" altLang="ko-KR" sz="1400" i="1"/>
                        <m:t>,…, </m:t>
                      </m:r>
                      <m:r>
                        <a:rPr lang="en-US" altLang="ko-KR" sz="1400" i="1"/>
                        <m:t>𝑁</m:t>
                      </m:r>
                      <m:r>
                        <a:rPr lang="en-US" altLang="ko-KR" sz="1400" i="1"/>
                        <m:t>−1</m:t>
                      </m:r>
                    </m:oMath>
                  </m:oMathPara>
                </a14:m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/>
                        <m:t>0=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/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400"/>
                                <m:t>k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𝑢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/>
                        <m:t>,     </m:t>
                      </m:r>
                      <m:r>
                        <a:rPr lang="en-US" altLang="ko-KR" sz="1400" i="1"/>
                        <m:t>𝑘</m:t>
                      </m:r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𝑖</m:t>
                      </m:r>
                      <m:r>
                        <a:rPr lang="en-US" altLang="ko-KR" sz="1400" i="1"/>
                        <m:t>,…, </m:t>
                      </m:r>
                      <m:r>
                        <a:rPr lang="en-US" altLang="ko-KR" sz="1400" i="1"/>
                        <m:t>𝑁</m:t>
                      </m:r>
                      <m:r>
                        <a:rPr lang="en-US" altLang="ko-KR" sz="1400" i="1"/>
                        <m:t>−1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654368"/>
              </a:xfrm>
              <a:prstGeom prst="rect">
                <a:avLst/>
              </a:prstGeom>
              <a:blipFill rotWithShape="1">
                <a:blip r:embed="rId2"/>
                <a:stretch>
                  <a:fillRect l="-627" t="-5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Dynamic DT system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3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689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 </a:t>
                </a:r>
                <a:r>
                  <a:rPr lang="en-US" altLang="ko-KR" dirty="0" smtClean="0"/>
                  <a:t>Solution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2) Necessary Conditions</a:t>
                </a:r>
              </a:p>
              <a:p>
                <a:r>
                  <a:rPr lang="en-US" altLang="ko-KR" dirty="0" smtClean="0"/>
                  <a:t> - Boundary conditions </a:t>
                </a:r>
              </a:p>
              <a:p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/>
                                  </m:ctrlPr>
                                </m:fPr>
                                <m:num>
                                  <m:r>
                                    <a:rPr lang="en-US" altLang="ko-KR" sz="1400"/>
                                    <m:t>∂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/>
                                    <m:t>ϕ</m:t>
                                  </m:r>
                                </m:num>
                                <m:den>
                                  <m:r>
                                    <a:rPr lang="en-US" altLang="ko-KR" sz="1400"/>
                                    <m:t>∂</m:t>
                                  </m:r>
                                  <m:sSub>
                                    <m:sSubPr>
                                      <m:ctrlPr>
                                        <a:rPr lang="ko-KR" altLang="ko-KR" sz="14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/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/>
                                        <m:t>N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sup>
                      </m:sSup>
                      <m:r>
                        <a:rPr lang="en-US" altLang="ko-KR" sz="1400" i="1"/>
                        <m:t>𝑑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400" i="1"/>
                                  </m:ctrlPr>
                                </m:fPr>
                                <m:num>
                                  <m:r>
                                    <a:rPr lang="en-US" altLang="ko-KR" sz="1400"/>
                                    <m:t>∂</m:t>
                                  </m:r>
                                  <m:sSup>
                                    <m:sSupPr>
                                      <m:ctrlPr>
                                        <a:rPr lang="ko-KR" altLang="ko-KR" sz="1400" i="1"/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/>
                                        <m:t>H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/>
                                        <m:t>i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400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ko-KR" sz="1400" i="1"/>
                                      </m:ctrlPr>
                                    </m:sSubPr>
                                    <m:e>
                                      <m:r>
                                        <a:rPr lang="en-US" altLang="ko-KR" sz="14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/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/>
                            <m:t>T</m:t>
                          </m:r>
                        </m:sup>
                      </m:sSup>
                      <m:r>
                        <a:rPr lang="en-US" altLang="ko-KR" sz="1400" i="1"/>
                        <m:t>𝑑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0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-- at the initial points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 in general they are fixed   </a:t>
                </a:r>
              </a:p>
              <a:p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sz="1400" dirty="0" smtClean="0">
                  <a:sym typeface="Wingdings" panose="05000000000000000000" pitchFamily="2" charset="2"/>
                </a:endParaRPr>
              </a:p>
              <a:p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--at the final points</a:t>
                </a:r>
              </a:p>
              <a:p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    1) fixed :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sz="1400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    2) free 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ϕ</m:t>
                        </m:r>
                      </m:num>
                      <m:den>
                        <m:r>
                          <a:rPr lang="en-US" altLang="ko-KR" sz="140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den>
                    </m:f>
                    <m:r>
                      <a:rPr lang="en-US" altLang="ko-KR" sz="1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sz="1400" b="0" i="0" smtClean="0">
                        <a:latin typeface="Cambria Math"/>
                      </a:rPr>
                      <m:t>= </m:t>
                    </m:r>
                    <m:r>
                      <a:rPr lang="en-US" altLang="ko-KR" sz="1400" i="1"/>
                      <m:t>0</m:t>
                    </m:r>
                    <m:r>
                      <a:rPr lang="en-US" altLang="ko-KR" sz="1400" b="0" i="1" smtClean="0">
                        <a:latin typeface="Cambria Math"/>
                      </a:rPr>
                      <m:t>   −→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/>
                          </a:rPr>
                          <m:t>𝜕𝜙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1400" dirty="0"/>
                  <a:t/>
                </a:r>
                <a:br>
                  <a:rPr lang="ko-KR" altLang="ko-KR" sz="1400" dirty="0"/>
                </a:br>
                <a:endParaRPr lang="ko-KR" altLang="ko-KR" sz="1400" dirty="0"/>
              </a:p>
              <a:p>
                <a:endParaRPr lang="en-US" altLang="ko-KR" sz="1400" dirty="0" smtClean="0">
                  <a:sym typeface="Wingdings" panose="05000000000000000000" pitchFamily="2" charset="2"/>
                </a:endParaRPr>
              </a:p>
              <a:p>
                <a:endParaRPr lang="ko-KR" altLang="ko-KR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689827"/>
              </a:xfrm>
              <a:prstGeom prst="rect">
                <a:avLst/>
              </a:prstGeom>
              <a:blipFill rotWithShape="1">
                <a:blip r:embed="rId2"/>
                <a:stretch>
                  <a:fillRect l="-627" t="-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8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2.2 Discrete Time  Linear Quadratic Regulator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9512" y="980728"/>
                <a:ext cx="7848872" cy="5114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Problem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- Plant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/>
                          <m:t>k</m:t>
                        </m:r>
                        <m:r>
                          <a:rPr lang="en-US" altLang="ko-KR" sz="1400"/>
                          <m:t>+1</m:t>
                        </m:r>
                      </m:sub>
                    </m:sSub>
                    <m:r>
                      <a:rPr lang="en-US" altLang="ko-KR" sz="1400" i="1"/>
                      <m:t>=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𝐴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𝑥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</m:sub>
                    </m:sSub>
                    <m:r>
                      <a:rPr lang="en-US" altLang="ko-KR" sz="1400" i="1"/>
                      <m:t>+</m:t>
                    </m:r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𝐵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ko-KR" sz="1400" i="1"/>
                        </m:ctrlPr>
                      </m:sSubPr>
                      <m:e>
                        <m:r>
                          <a:rPr lang="en-US" altLang="ko-KR" sz="1400" i="1"/>
                          <m:t>𝑢</m:t>
                        </m:r>
                      </m:e>
                      <m:sub>
                        <m:r>
                          <a:rPr lang="en-US" altLang="ko-KR" sz="1400" i="1"/>
                          <m:t>𝑘</m:t>
                        </m:r>
                      </m:sub>
                    </m:sSub>
                    <m:r>
                      <a:rPr lang="en-US" altLang="ko-KR" sz="1400" i="1"/>
                      <m:t>            (2.2−1)</m:t>
                    </m:r>
                  </m:oMath>
                </a14:m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 -  Quadratic Index: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i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r>
                        <a:rPr lang="en-US" altLang="ko-KR" sz="1400" i="1"/>
                        <m:t>+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/>
                          </m:ctrlPr>
                        </m:naryPr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=</m:t>
                          </m:r>
                          <m:r>
                            <a:rPr lang="en-US" altLang="ko-KR" sz="1400" i="1"/>
                            <m:t>𝑖</m:t>
                          </m:r>
                        </m:sub>
                        <m:sup>
                          <m:r>
                            <a:rPr lang="en-US" altLang="ko-KR" sz="1400" i="1"/>
                            <m:t>𝑁</m:t>
                          </m:r>
                          <m:r>
                            <a:rPr lang="en-US" altLang="ko-KR" sz="1400" i="1"/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400" i="1"/>
                                  </m:ctrlPr>
                                </m:sSubSupPr>
                                <m:e>
                                  <m:r>
                                    <a:rPr lang="en-US" altLang="ko-KR" sz="14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/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/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400" i="1"/>
                                  </m:ctrlPr>
                                </m:sSubSupPr>
                                <m:e>
                                  <m:r>
                                    <a:rPr lang="en-US" altLang="ko-KR" sz="1400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/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/>
                                  </m:ctrlPr>
                                </m:sSubPr>
                                <m:e>
                                  <m:r>
                                    <a:rPr lang="en-US" altLang="ko-KR" sz="1400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/>
                        <m:t>               (2.2.</m:t>
                      </m:r>
                      <m:r>
                        <a:rPr lang="en-US" altLang="ko-KR" sz="1400" i="1"/>
                        <m:t>−</m:t>
                      </m:r>
                      <m:r>
                        <a:rPr lang="en-US" altLang="ko-KR" sz="1400"/>
                        <m:t>2)</m:t>
                      </m:r>
                    </m:oMath>
                  </m:oMathPara>
                </a14:m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Solution Procedure 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- Hamiltonian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bSup>
                          <m:r>
                            <a:rPr lang="en-US" altLang="ko-KR" sz="1400" i="1"/>
                            <m:t>𝑄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  <m:r>
                            <a:rPr lang="en-US" altLang="ko-KR" sz="1400" i="1"/>
                            <m:t>+</m:t>
                          </m:r>
                          <m:sSubSup>
                            <m:sSubSupPr>
                              <m:ctrlPr>
                                <a:rPr lang="ko-KR" altLang="ko-KR" sz="1400" i="1"/>
                              </m:ctrlPr>
                            </m:sSubSupPr>
                            <m:e>
                              <m:r>
                                <a:rPr lang="en-US" altLang="ko-KR" sz="1400" i="1"/>
                                <m:t>𝑢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bSup>
                          <m:r>
                            <a:rPr lang="en-US" altLang="ko-KR" sz="1400" i="1"/>
                            <m:t>𝑅</m:t>
                          </m:r>
                          <m:r>
                            <a:rPr lang="en-US" altLang="ko-KR" sz="1400" i="1"/>
                            <m:t> 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𝑢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/>
                        <m:t>+</m:t>
                      </m:r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a:rPr lang="en-US" altLang="ko-KR" sz="1400" i="1"/>
                            <m:t>𝜆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+1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𝐴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  <m:r>
                            <a:rPr lang="en-US" altLang="ko-KR" sz="1400" i="1"/>
                            <m:t>+</m:t>
                          </m:r>
                          <m:r>
                            <a:rPr lang="en-US" altLang="ko-KR" sz="1400" i="1"/>
                            <m:t>𝐵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𝑢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/>
                        <m:t>           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/>
                            <m:t>2.2−3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-  Stationary Conditions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k</m:t>
                          </m:r>
                          <m:r>
                            <a:rPr lang="en-US" altLang="ko-KR" sz="1400"/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𝐻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𝜆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  <m:r>
                                <a:rPr lang="en-US" altLang="ko-KR" sz="1400" i="1"/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𝐴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𝐵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𝑢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k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𝐻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𝑥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𝑄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+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𝐴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𝜆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+1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400"/>
                        <m:t>0=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∂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/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/>
                                <m:t>k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/>
                            <m:t>𝜕</m:t>
                          </m:r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𝑢</m:t>
                              </m:r>
                            </m:e>
                            <m:sub>
                              <m:r>
                                <a:rPr lang="en-US" altLang="ko-KR" sz="1400" i="1"/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𝑅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𝑢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+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𝜆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+1</m:t>
                          </m:r>
                        </m:sub>
                      </m:sSub>
                      <m:r>
                        <a:rPr lang="en-US" altLang="ko-KR" sz="1400" i="1"/>
                        <m:t>                (2.2−7)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- Discrete Hamiltonian matrix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k</m:t>
                          </m:r>
                          <m:r>
                            <a:rPr lang="en-US" altLang="ko-KR" sz="1400"/>
                            <m:t>+1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r>
                        <a:rPr lang="en-US" altLang="ko-KR" sz="1400" i="1"/>
                        <m:t>𝐴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−</m:t>
                      </m:r>
                      <m:r>
                        <a:rPr lang="en-US" altLang="ko-KR" sz="1400" i="1"/>
                        <m:t>𝐵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𝑅</m:t>
                          </m:r>
                        </m:e>
                        <m:sup>
                          <m:r>
                            <a:rPr lang="en-US" altLang="ko-KR" sz="1400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𝐵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r>
                        <a:rPr lang="en-US" altLang="ko-KR" sz="1400" i="1"/>
                        <m:t> 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𝜆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4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  <m:r>
                                      <a:rPr lang="en-US" altLang="ko-KR" sz="1400" i="1"/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400" i="1"/>
                              </m:ctrlPr>
                            </m:mPr>
                            <m:mr>
                              <m:e>
                                <m:r>
                                  <a:rPr lang="en-US" altLang="ko-KR" sz="1400" i="1"/>
                                  <m:t>𝐴</m:t>
                                </m:r>
                              </m:e>
                              <m:e>
                                <m:r>
                                  <a:rPr lang="en-US" altLang="ko-KR" sz="1400" i="1"/>
                                  <m:t>−</m:t>
                                </m:r>
                                <m:r>
                                  <a:rPr lang="en-US" altLang="ko-KR" sz="1400" i="1"/>
                                  <m:t>𝐵</m:t>
                                </m:r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400" i="1"/>
                                  <m:t>𝑄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4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  <m:r>
                                      <a:rPr lang="en-US" altLang="ko-KR" sz="1400" i="1"/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i="1"/>
                        <m:t>               (2.2−9)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7848872" cy="5114670"/>
              </a:xfrm>
              <a:prstGeom prst="rect">
                <a:avLst/>
              </a:prstGeom>
              <a:blipFill rotWithShape="1">
                <a:blip r:embed="rId2"/>
                <a:stretch>
                  <a:fillRect l="-155" t="-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9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9512" y="980728"/>
                <a:ext cx="7848872" cy="390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Hamiltonian Matrix</a:t>
                </a:r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- Discrete Hamiltonian matrix</a:t>
                </a:r>
              </a:p>
              <a:p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/>
                        <m:t>H</m:t>
                      </m:r>
                      <m:r>
                        <a:rPr lang="en-US" altLang="ko-KR" sz="140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400" i="1"/>
                              </m:ctrlPr>
                            </m:mPr>
                            <m:mr>
                              <m:e>
                                <m:r>
                                  <a:rPr lang="en-US" altLang="ko-KR" sz="1400" i="1"/>
                                  <m:t>𝐴</m:t>
                                </m:r>
                              </m:e>
                              <m:e>
                                <m:r>
                                  <a:rPr lang="en-US" altLang="ko-KR" sz="1400" i="1"/>
                                  <m:t>−</m:t>
                                </m:r>
                                <m:r>
                                  <a:rPr lang="en-US" altLang="ko-KR" sz="1400" i="1"/>
                                  <m:t>𝐵</m:t>
                                </m:r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400" i="1"/>
                                  <m:t>𝑄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Backward Difference equation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4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400" i="1"/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i="1"/>
                                  <m:t>𝐵</m:t>
                                </m:r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400" i="1"/>
                                  <m:t>𝑄</m:t>
                                </m:r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400" i="1"/>
                                  <m:t>+</m:t>
                                </m:r>
                                <m:r>
                                  <a:rPr lang="en-US" altLang="ko-KR" sz="1400" i="1"/>
                                  <m:t>𝑄</m:t>
                                </m:r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i="1"/>
                                  <m:t>𝐵</m:t>
                                </m:r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ko-KR" altLang="ko-KR" sz="1400" i="1"/>
                                    </m:ctrlPr>
                                  </m:sSupPr>
                                  <m:e>
                                    <m:r>
                                      <a:rPr lang="en-US" altLang="ko-KR" sz="1400" i="1"/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sz="1400" i="1"/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4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  <m:r>
                                      <a:rPr lang="en-US" altLang="ko-KR" sz="1400" i="1"/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400" i="1"/>
                                    </m:ctrlPr>
                                  </m:sSubPr>
                                  <m:e>
                                    <m:r>
                                      <a:rPr lang="en-US" altLang="ko-KR" sz="1400" i="1"/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400" i="1"/>
                                      <m:t>𝑘</m:t>
                                    </m:r>
                                    <m:r>
                                      <a:rPr lang="en-US" altLang="ko-KR" sz="1400" i="1"/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i="1"/>
                        <m:t>                 (2.2−11)</m:t>
                      </m:r>
                    </m:oMath>
                  </m:oMathPara>
                </a14:m>
                <a:endParaRPr lang="ko-KR" altLang="ko-KR" sz="1400" dirty="0"/>
              </a:p>
              <a:p>
                <a:pPr marL="285750" indent="-285750">
                  <a:buFontTx/>
                  <a:buChar char="-"/>
                </a:pPr>
                <a:endParaRPr lang="en-US" altLang="ko-KR" sz="1400" dirty="0" smtClean="0"/>
              </a:p>
              <a:p>
                <a:r>
                  <a:rPr lang="en-US" altLang="ko-KR" sz="1400" dirty="0" smtClean="0"/>
                  <a:t>- Continuous HM(in Chapter.3)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ko-KR" sz="1400" i="1"/>
                      <m:t>𝐻</m:t>
                    </m:r>
                    <m:r>
                      <a:rPr lang="en-US" altLang="ko-KR" sz="14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400" i="1"/>
                            </m:ctrlPr>
                          </m:mPr>
                          <m:mr>
                            <m:e>
                              <m:r>
                                <a:rPr lang="en-US" altLang="ko-KR" sz="1400" i="1"/>
                                <m:t>𝐴</m:t>
                              </m:r>
                            </m:e>
                            <m:e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𝐵</m:t>
                              </m:r>
                              <m:sSup>
                                <m:sSupPr>
                                  <m:ctrlPr>
                                    <a:rPr lang="ko-KR" altLang="ko-KR" sz="1400" i="1"/>
                                  </m:ctrlPr>
                                </m:sSupPr>
                                <m:e>
                                  <m:r>
                                    <a:rPr lang="en-US" altLang="ko-KR" sz="1400" i="1"/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400" i="1"/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sz="1400" i="1"/>
                                  </m:ctrlPr>
                                </m:sSupPr>
                                <m:e>
                                  <m:r>
                                    <a:rPr lang="en-US" altLang="ko-KR" sz="1400" i="1"/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400" i="1"/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400" i="1"/>
                                <m:t>−</m:t>
                              </m:r>
                              <m:r>
                                <a:rPr lang="en-US" altLang="ko-KR" sz="1400" i="1"/>
                                <m:t>𝑄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ko-KR" altLang="ko-KR" sz="1400" i="1"/>
                                  </m:ctrlPr>
                                </m:sSupPr>
                                <m:e>
                                  <m:r>
                                    <a:rPr lang="en-US" altLang="ko-KR" sz="1400" i="1"/>
                                    <m:t>−</m:t>
                                  </m:r>
                                  <m:r>
                                    <a:rPr lang="en-US" altLang="ko-KR" sz="1400" i="1"/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400" i="1"/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sz="1400" i="1"/>
                      <m:t>             (3.4−14)</m:t>
                    </m:r>
                  </m:oMath>
                </a14:m>
                <a:endParaRPr lang="ko-KR" altLang="ko-KR" sz="1400" dirty="0"/>
              </a:p>
              <a:p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7848872" cy="3900491"/>
              </a:xfrm>
              <a:prstGeom prst="rect">
                <a:avLst/>
              </a:prstGeom>
              <a:blipFill rotWithShape="1">
                <a:blip r:embed="rId2"/>
                <a:stretch>
                  <a:fillRect l="-311" t="-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19481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2.2 Discrete Time  Linear Quadratic Regulator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7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504" y="980728"/>
                <a:ext cx="7848872" cy="5374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1. Zero input case 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𝑅</m:t>
                    </m:r>
                    <m:r>
                      <a:rPr lang="en-US" altLang="ko-KR" sz="1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dirty="0" smtClean="0"/>
                  <a:t>  - </a:t>
                </a:r>
                <a:r>
                  <a:rPr lang="en-US" altLang="ko-KR" sz="1400" dirty="0" smtClean="0"/>
                  <a:t>at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𝑘</m:t>
                    </m:r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altLang="ko-KR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N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at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𝑘</m:t>
                    </m:r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/>
                      </a:rPr>
                      <m:t>𝑁</m:t>
                    </m:r>
                    <m:r>
                      <a:rPr lang="en-US" altLang="ko-KR" sz="1400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N</m:t>
                          </m:r>
                          <m:r>
                            <a:rPr lang="en-US" altLang="ko-KR" sz="1400" i="1"/>
                            <m:t>−</m:t>
                          </m:r>
                          <m:r>
                            <a:rPr lang="en-US" altLang="ko-KR" sz="1400"/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r>
                        <a:rPr lang="en-US" altLang="ko-KR" sz="1400" i="1"/>
                        <m:t>+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  <m:r>
                            <a:rPr lang="en-US" altLang="ko-KR" sz="1400" i="1"/>
                            <m:t>−1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bSup>
                      <m:r>
                        <a:rPr lang="en-US" altLang="ko-KR" sz="1400" i="1"/>
                        <m:t>𝑄</m:t>
                      </m:r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  <m:r>
                            <a:rPr lang="en-US" altLang="ko-KR" sz="1400" i="1"/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/>
                            <m:t>1</m:t>
                          </m:r>
                        </m:num>
                        <m:den>
                          <m:r>
                            <a:rPr lang="en-US" altLang="ko-KR" sz="1400"/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  <m:r>
                            <a:rPr lang="en-US" altLang="ko-KR" sz="1400" i="1"/>
                            <m:t>−1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bSup>
                      <m:r>
                        <a:rPr lang="en-US" altLang="ko-KR" sz="1400" i="1"/>
                        <m:t> </m:t>
                      </m:r>
                      <m:d>
                        <m:dPr>
                          <m:ctrlPr>
                            <a:rPr lang="ko-KR" altLang="ko-KR" sz="1400" i="1"/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400" i="1"/>
                              </m:ctrlPr>
                            </m:sSupPr>
                            <m:e>
                              <m:r>
                                <a:rPr lang="en-US" altLang="ko-KR" sz="1400" i="1"/>
                                <m:t>𝐴</m:t>
                              </m:r>
                            </m:e>
                            <m:sup>
                              <m:r>
                                <a:rPr lang="en-US" altLang="ko-KR" sz="1400" i="1"/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sz="1400" i="1"/>
                              </m:ctrlPr>
                            </m:sSubPr>
                            <m:e>
                              <m:r>
                                <a:rPr lang="en-US" altLang="ko-KR" sz="1400" i="1"/>
                                <m:t>𝑆</m:t>
                              </m:r>
                            </m:e>
                            <m:sub>
                              <m:r>
                                <a:rPr lang="en-US" altLang="ko-KR" sz="1400" i="1"/>
                                <m:t>𝑁</m:t>
                              </m:r>
                            </m:sub>
                          </m:sSub>
                          <m:r>
                            <a:rPr lang="en-US" altLang="ko-KR" sz="1400" i="1"/>
                            <m:t>𝐴</m:t>
                          </m:r>
                          <m:r>
                            <a:rPr lang="en-US" altLang="ko-KR" sz="1400" i="1"/>
                            <m:t>+</m:t>
                          </m:r>
                          <m:r>
                            <a:rPr lang="en-US" altLang="ko-KR" sz="1400" i="1"/>
                            <m:t>𝑄</m:t>
                          </m:r>
                        </m:e>
                      </m:d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  <m:r>
                            <a:rPr lang="en-US" altLang="ko-KR" sz="1400" i="1"/>
                            <m:t>−1</m:t>
                          </m:r>
                        </m:sub>
                      </m:sSub>
                      <m:r>
                        <a:rPr lang="en-US" altLang="ko-KR" sz="1400" i="1"/>
                        <m:t>            (2.2−18)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- Define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N</m:t>
                          </m:r>
                          <m:r>
                            <a:rPr lang="en-US" altLang="ko-KR" sz="1400" i="1"/>
                            <m:t>−</m:t>
                          </m:r>
                          <m:r>
                            <a:rPr lang="en-US" altLang="ko-KR" sz="1400"/>
                            <m:t>1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𝐴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</m:sub>
                      </m:sSub>
                      <m:r>
                        <a:rPr lang="en-US" altLang="ko-KR" sz="1400" i="1"/>
                        <m:t>𝐴</m:t>
                      </m:r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𝑄</m:t>
                      </m:r>
                    </m:oMath>
                  </m:oMathPara>
                </a14:m>
                <a:endParaRPr lang="en-US" altLang="ko-KR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N</m:t>
                          </m:r>
                          <m:r>
                            <a:rPr lang="en-US" altLang="ko-KR" sz="1400" i="1"/>
                            <m:t>−</m:t>
                          </m:r>
                          <m:r>
                            <a:rPr lang="en-US" altLang="ko-KR" sz="1400"/>
                            <m:t>1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  <m:r>
                            <a:rPr lang="en-US" altLang="ko-KR" sz="1400" i="1"/>
                            <m:t>−1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  <m:r>
                            <a:rPr lang="en-US" altLang="ko-KR" sz="1400" i="1"/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𝑁</m:t>
                          </m:r>
                          <m:r>
                            <a:rPr lang="en-US" altLang="ko-KR" sz="1400" i="1"/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- Intuitively </a:t>
                </a:r>
                <a:endParaRPr lang="ko-KR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k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𝐴</m:t>
                          </m:r>
                        </m:e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𝐴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+</m:t>
                      </m:r>
                      <m:r>
                        <a:rPr lang="en-US" altLang="ko-KR" sz="1400" i="1"/>
                        <m:t>𝑄</m:t>
                      </m:r>
                      <m:r>
                        <a:rPr lang="en-US" altLang="ko-KR" sz="1400" i="1"/>
                        <m:t> ,   </m:t>
                      </m:r>
                      <m:r>
                        <a:rPr lang="en-US" altLang="ko-KR" sz="1400" i="1"/>
                        <m:t>𝑘</m:t>
                      </m:r>
                      <m:r>
                        <a:rPr lang="en-US" altLang="ko-KR" sz="1400" i="1"/>
                        <m:t>&lt;</m:t>
                      </m:r>
                      <m:r>
                        <a:rPr lang="en-US" altLang="ko-KR" sz="1400" i="1"/>
                        <m:t>𝑁</m:t>
                      </m:r>
                      <m:r>
                        <a:rPr lang="en-US" altLang="ko-KR" sz="1400" i="1"/>
                        <m:t>       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/>
                            <m:t>2.2−21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 so that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/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/>
                            <m:t>k</m:t>
                          </m:r>
                        </m:sub>
                      </m:sSub>
                      <m:r>
                        <a:rPr lang="en-US" altLang="ko-KR" sz="1400" i="1"/>
                        <m:t>=</m:t>
                      </m:r>
                      <m:f>
                        <m:fPr>
                          <m:ctrlPr>
                            <a:rPr lang="ko-KR" altLang="ko-KR" sz="1400" i="1"/>
                          </m:ctrlPr>
                        </m:fPr>
                        <m:num>
                          <m:r>
                            <a:rPr lang="en-US" altLang="ko-KR" sz="1400" i="1"/>
                            <m:t>1</m:t>
                          </m:r>
                        </m:num>
                        <m:den>
                          <m:r>
                            <a:rPr lang="en-US" altLang="ko-KR" sz="1400" i="1"/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400" i="1"/>
                          </m:ctrlPr>
                        </m:sSubSup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  <m:sup>
                          <m:r>
                            <a:rPr lang="en-US" altLang="ko-KR" sz="1400" i="1"/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𝑆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/>
                          </m:ctrlPr>
                        </m:sSubPr>
                        <m:e>
                          <m:r>
                            <a:rPr lang="en-US" altLang="ko-KR" sz="1400" i="1"/>
                            <m:t>𝑥</m:t>
                          </m:r>
                        </m:e>
                        <m:sub>
                          <m:r>
                            <a:rPr lang="en-US" altLang="ko-KR" sz="1400" i="1"/>
                            <m:t>𝑘</m:t>
                          </m:r>
                        </m:sub>
                      </m:sSub>
                      <m:r>
                        <a:rPr lang="en-US" altLang="ko-KR" sz="1400" i="1"/>
                        <m:t>  ,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400" i="1"/>
                          </m:ctrlPr>
                        </m:dPr>
                        <m:e>
                          <m:r>
                            <a:rPr lang="en-US" altLang="ko-KR" sz="1400" i="1"/>
                            <m:t>𝑘</m:t>
                          </m:r>
                          <m:r>
                            <a:rPr lang="en-US" altLang="ko-KR" sz="1400" i="1"/>
                            <m:t>, </m:t>
                          </m:r>
                          <m:r>
                            <a:rPr lang="en-US" altLang="ko-KR" sz="1400" i="1"/>
                            <m:t>𝑁</m:t>
                          </m:r>
                        </m:e>
                      </m:d>
                      <m:r>
                        <a:rPr lang="en-US" altLang="ko-KR" sz="1400" i="1"/>
                        <m:t>         (2.2−22)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 Observability </a:t>
                </a:r>
                <a:r>
                  <a:rPr lang="en-US" altLang="ko-KR" sz="1400" dirty="0" err="1" smtClean="0">
                    <a:sym typeface="Wingdings" panose="05000000000000000000" pitchFamily="2" charset="2"/>
                  </a:rPr>
                  <a:t>Lyapunov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 Equation </a:t>
                </a:r>
              </a:p>
              <a:p>
                <a:r>
                  <a:rPr lang="en-US" altLang="ko-KR" sz="1400" dirty="0"/>
                  <a:t>If the system is stable and observable</a:t>
                </a:r>
                <a:r>
                  <a:rPr lang="en-US" altLang="ko-KR" sz="1400" dirty="0" smtClean="0"/>
                  <a:t>,</a:t>
                </a:r>
              </a:p>
              <a:p>
                <a:r>
                  <a:rPr lang="en-US" altLang="ko-KR" sz="1400" dirty="0" smtClean="0"/>
                  <a:t>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  if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−→∞</m:t>
                    </m:r>
                  </m:oMath>
                </a14:m>
                <a:r>
                  <a:rPr lang="en-US" altLang="ko-KR" sz="1400" dirty="0" smtClean="0"/>
                  <a:t> </a:t>
                </a:r>
                <a:endParaRPr lang="ko-KR" altLang="ko-K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ko-KR" sz="1400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 , </m:t>
                    </m:r>
                    <m:r>
                      <a:rPr lang="en-US" altLang="ko-KR" sz="1400" b="0" i="1" smtClean="0">
                        <a:latin typeface="Cambria Math"/>
                      </a:rPr>
                      <m:t>(2.2</m:t>
                    </m:r>
                    <m:r>
                      <a:rPr lang="en-US" altLang="ko-KR" sz="1400" i="1">
                        <a:latin typeface="Cambria Math"/>
                      </a:rPr>
                      <m:t>−22)</m:t>
                    </m:r>
                  </m:oMath>
                </a14:m>
                <a:r>
                  <a:rPr lang="en-US" altLang="ko-KR" sz="14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/>
                      </a:rPr>
                      <m:t>𝑆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/>
                      </a:rPr>
                      <m:t>𝑆𝐴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+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𝑄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/>
                          </a:rPr>
                          <m:t>2.22−26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7848872" cy="5374869"/>
              </a:xfrm>
              <a:prstGeom prst="rect">
                <a:avLst/>
              </a:prstGeom>
              <a:blipFill rotWithShape="1">
                <a:blip r:embed="rId2"/>
                <a:stretch>
                  <a:fillRect l="-233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19481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2.2 Discrete Time  Linear Quadratic Regulator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1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2758</Words>
  <Application>Microsoft Office PowerPoint</Application>
  <PresentationFormat>화면 슬라이드 쇼(4:3)</PresentationFormat>
  <Paragraphs>282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73</cp:revision>
  <dcterms:created xsi:type="dcterms:W3CDTF">2022-04-07T05:00:11Z</dcterms:created>
  <dcterms:modified xsi:type="dcterms:W3CDTF">2022-06-15T10:13:56Z</dcterms:modified>
</cp:coreProperties>
</file>