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71" r:id="rId6"/>
    <p:sldId id="267" r:id="rId7"/>
    <p:sldId id="268" r:id="rId8"/>
    <p:sldId id="269" r:id="rId9"/>
    <p:sldId id="263" r:id="rId10"/>
    <p:sldId id="264" r:id="rId11"/>
    <p:sldId id="265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576" autoAdjust="0"/>
  </p:normalViewPr>
  <p:slideViewPr>
    <p:cSldViewPr>
      <p:cViewPr>
        <p:scale>
          <a:sx n="75" d="100"/>
          <a:sy n="75" d="100"/>
        </p:scale>
        <p:origin x="-4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2C55-6787-4010-9EA9-7AD9FA2EE03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53FF-405D-4B23-8AE9-E99FF288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4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2C55-6787-4010-9EA9-7AD9FA2EE03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53FF-405D-4B23-8AE9-E99FF288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2C55-6787-4010-9EA9-7AD9FA2EE03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53FF-405D-4B23-8AE9-E99FF288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8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2C55-6787-4010-9EA9-7AD9FA2EE03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53FF-405D-4B23-8AE9-E99FF288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9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2C55-6787-4010-9EA9-7AD9FA2EE03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53FF-405D-4B23-8AE9-E99FF288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2C55-6787-4010-9EA9-7AD9FA2EE03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53FF-405D-4B23-8AE9-E99FF288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2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2C55-6787-4010-9EA9-7AD9FA2EE03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53FF-405D-4B23-8AE9-E99FF288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2C55-6787-4010-9EA9-7AD9FA2EE03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53FF-405D-4B23-8AE9-E99FF288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4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2C55-6787-4010-9EA9-7AD9FA2EE03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53FF-405D-4B23-8AE9-E99FF288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9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2C55-6787-4010-9EA9-7AD9FA2EE03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53FF-405D-4B23-8AE9-E99FF288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2C55-6787-4010-9EA9-7AD9FA2EE03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53FF-405D-4B23-8AE9-E99FF288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8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02C55-6787-4010-9EA9-7AD9FA2EE03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353FF-405D-4B23-8AE9-E99FF288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4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6" t="10300" r="2552" b="5104"/>
          <a:stretch/>
        </p:blipFill>
        <p:spPr bwMode="auto">
          <a:xfrm>
            <a:off x="228600" y="483476"/>
            <a:ext cx="8560025" cy="597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599" y="114144"/>
            <a:ext cx="129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Web search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08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16306"/>
            <a:ext cx="3554413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9125"/>
            <a:ext cx="3170540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8600" y="68580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%% alpha - beta tracker</a:t>
            </a:r>
          </a:p>
          <a:p>
            <a:r>
              <a:rPr lang="en-US" sz="1200" dirty="0"/>
              <a:t>alpha = 0.1;</a:t>
            </a:r>
          </a:p>
          <a:p>
            <a:r>
              <a:rPr lang="en-US" sz="1200" dirty="0"/>
              <a:t>beta = 2*(2-alpha) -4*</a:t>
            </a:r>
            <a:r>
              <a:rPr lang="en-US" sz="1200" dirty="0" err="1"/>
              <a:t>sqrt</a:t>
            </a:r>
            <a:r>
              <a:rPr lang="en-US" sz="1200" dirty="0"/>
              <a:t>(1-alpha);</a:t>
            </a:r>
          </a:p>
          <a:p>
            <a:r>
              <a:rPr lang="en-US" sz="1200" dirty="0" err="1"/>
              <a:t>CorPo</a:t>
            </a:r>
            <a:r>
              <a:rPr lang="en-US" sz="1200" dirty="0"/>
              <a:t>(1) = close(1);   % the price</a:t>
            </a:r>
          </a:p>
          <a:p>
            <a:r>
              <a:rPr lang="en-US" sz="1200" dirty="0" err="1"/>
              <a:t>CorVel</a:t>
            </a:r>
            <a:r>
              <a:rPr lang="en-US" sz="1200" dirty="0"/>
              <a:t>(1) = 5;              % rate of the price</a:t>
            </a:r>
          </a:p>
          <a:p>
            <a:r>
              <a:rPr lang="en-US" sz="1200" dirty="0"/>
              <a:t>n = length(close);</a:t>
            </a:r>
          </a:p>
          <a:p>
            <a:r>
              <a:rPr lang="en-US" sz="1200" dirty="0" err="1"/>
              <a:t>dt</a:t>
            </a:r>
            <a:r>
              <a:rPr lang="en-US" sz="1200" dirty="0"/>
              <a:t> = 1;</a:t>
            </a:r>
          </a:p>
          <a:p>
            <a:r>
              <a:rPr lang="en-US" sz="1200" dirty="0"/>
              <a:t>% (alpha-beta tracker)</a:t>
            </a:r>
          </a:p>
          <a:p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1:n-1;</a:t>
            </a:r>
          </a:p>
          <a:p>
            <a:r>
              <a:rPr lang="en-US" sz="1200" dirty="0"/>
              <a:t>  % Prediction </a:t>
            </a:r>
          </a:p>
          <a:p>
            <a:r>
              <a:rPr lang="en-US" sz="1200" dirty="0" err="1"/>
              <a:t>PrePo</a:t>
            </a:r>
            <a:r>
              <a:rPr lang="en-US" sz="1200" dirty="0"/>
              <a:t> = </a:t>
            </a:r>
            <a:r>
              <a:rPr lang="en-US" sz="1200" dirty="0" err="1"/>
              <a:t>CorPo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 + </a:t>
            </a:r>
            <a:r>
              <a:rPr lang="en-US" sz="1200" dirty="0" err="1"/>
              <a:t>dt</a:t>
            </a:r>
            <a:r>
              <a:rPr lang="en-US" sz="1200" dirty="0"/>
              <a:t>*</a:t>
            </a:r>
            <a:r>
              <a:rPr lang="en-US" sz="1200" dirty="0" err="1"/>
              <a:t>CorVel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 ;</a:t>
            </a:r>
          </a:p>
          <a:p>
            <a:r>
              <a:rPr lang="en-US" sz="1200" dirty="0" err="1"/>
              <a:t>PreVel</a:t>
            </a:r>
            <a:r>
              <a:rPr lang="en-US" sz="1200" dirty="0"/>
              <a:t> = </a:t>
            </a:r>
            <a:r>
              <a:rPr lang="en-US" sz="1200" dirty="0" err="1"/>
              <a:t>CorVel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); % since velocity is constant </a:t>
            </a:r>
          </a:p>
          <a:p>
            <a:r>
              <a:rPr lang="en-US" sz="1200" dirty="0"/>
              <a:t>Res = close(</a:t>
            </a:r>
            <a:r>
              <a:rPr lang="en-US" sz="1200" dirty="0" err="1"/>
              <a:t>i</a:t>
            </a:r>
            <a:r>
              <a:rPr lang="en-US" sz="1200" dirty="0"/>
              <a:t>) - </a:t>
            </a:r>
            <a:r>
              <a:rPr lang="en-US" sz="1200" dirty="0" err="1"/>
              <a:t>PrePo</a:t>
            </a:r>
            <a:r>
              <a:rPr lang="en-US" sz="1200" dirty="0"/>
              <a:t>; % </a:t>
            </a:r>
            <a:r>
              <a:rPr lang="en-US" sz="1200" dirty="0" err="1"/>
              <a:t>innivaion</a:t>
            </a:r>
            <a:r>
              <a:rPr lang="en-US" sz="1200" dirty="0"/>
              <a:t> process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% correction </a:t>
            </a:r>
          </a:p>
          <a:p>
            <a:r>
              <a:rPr lang="en-US" sz="1200" dirty="0" err="1"/>
              <a:t>xh</a:t>
            </a:r>
            <a:r>
              <a:rPr lang="en-US" sz="1200" dirty="0"/>
              <a:t> = </a:t>
            </a:r>
            <a:r>
              <a:rPr lang="en-US" sz="1200" dirty="0" err="1"/>
              <a:t>PrePo</a:t>
            </a:r>
            <a:r>
              <a:rPr lang="en-US" sz="1200" dirty="0"/>
              <a:t> + alpha*Res; % </a:t>
            </a:r>
          </a:p>
          <a:p>
            <a:r>
              <a:rPr lang="en-US" sz="1200" dirty="0" err="1"/>
              <a:t>vh</a:t>
            </a:r>
            <a:r>
              <a:rPr lang="en-US" sz="1200" dirty="0"/>
              <a:t> = </a:t>
            </a:r>
            <a:r>
              <a:rPr lang="en-US" sz="1200" dirty="0" err="1"/>
              <a:t>PreVel</a:t>
            </a:r>
            <a:r>
              <a:rPr lang="en-US" sz="1200" dirty="0"/>
              <a:t> + beta/</a:t>
            </a:r>
            <a:r>
              <a:rPr lang="en-US" sz="1200" dirty="0" err="1"/>
              <a:t>dt</a:t>
            </a:r>
            <a:r>
              <a:rPr lang="en-US" sz="1200" dirty="0"/>
              <a:t> *Res;</a:t>
            </a:r>
          </a:p>
          <a:p>
            <a:r>
              <a:rPr lang="en-US" sz="1200" dirty="0" err="1"/>
              <a:t>CorPo</a:t>
            </a:r>
            <a:r>
              <a:rPr lang="en-US" sz="1200" dirty="0"/>
              <a:t>(i+1) = </a:t>
            </a:r>
            <a:r>
              <a:rPr lang="en-US" sz="1200" dirty="0" err="1"/>
              <a:t>xh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CorVel</a:t>
            </a:r>
            <a:r>
              <a:rPr lang="en-US" sz="1200" dirty="0"/>
              <a:t>(i+1) = </a:t>
            </a:r>
            <a:r>
              <a:rPr lang="en-US" sz="1200" dirty="0" err="1"/>
              <a:t>vh</a:t>
            </a:r>
            <a:r>
              <a:rPr lang="en-US" sz="1200" dirty="0"/>
              <a:t>;</a:t>
            </a:r>
          </a:p>
          <a:p>
            <a:r>
              <a:rPr lang="en-US" sz="1200" dirty="0"/>
              <a:t>end </a:t>
            </a:r>
          </a:p>
          <a:p>
            <a:r>
              <a:rPr lang="pt-BR" sz="1200" dirty="0"/>
              <a:t>plot(1:n, close,'b', 1:n, CorPo,'r'); grid minor</a:t>
            </a:r>
          </a:p>
          <a:p>
            <a:r>
              <a:rPr lang="en-US" sz="1200" dirty="0"/>
              <a:t>title('real stock(blue), alpha filter(red)')</a:t>
            </a:r>
          </a:p>
          <a:p>
            <a:r>
              <a:rPr lang="en-US" sz="1200" dirty="0"/>
              <a:t>alphaPrediction_253 = close(252,1) + </a:t>
            </a:r>
            <a:r>
              <a:rPr lang="en-US" sz="1200" dirty="0" err="1"/>
              <a:t>CorVel</a:t>
            </a:r>
            <a:r>
              <a:rPr lang="en-US" sz="1200" dirty="0"/>
              <a:t>(1,252)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6705600" y="3529854"/>
            <a:ext cx="533400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25553" y="338254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70C0"/>
                </a:solidFill>
              </a:rPr>
              <a:t>311.58</a:t>
            </a:r>
            <a:endParaRPr lang="en-US" sz="1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3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6096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</a:t>
            </a:r>
          </a:p>
          <a:p>
            <a:endParaRPr lang="en-US" dirty="0"/>
          </a:p>
          <a:p>
            <a:r>
              <a:rPr lang="en-US" dirty="0" smtClean="0"/>
              <a:t>At 253, the predictions are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Without filtering : 311.03</a:t>
            </a:r>
          </a:p>
          <a:p>
            <a:pPr marL="342900" indent="-342900">
              <a:buAutoNum type="arabicPeriod"/>
            </a:pPr>
            <a:r>
              <a:rPr lang="en-US" dirty="0" smtClean="0"/>
              <a:t>Moving average: 312.37</a:t>
            </a:r>
          </a:p>
          <a:p>
            <a:pPr marL="342900" indent="-342900">
              <a:buAutoNum type="arabicPeriod"/>
            </a:pPr>
            <a:r>
              <a:rPr lang="en-US" dirty="0" smtClean="0"/>
              <a:t>Alpha-beta tracker: 311.58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Which one is the best estimator? </a:t>
            </a:r>
          </a:p>
          <a:p>
            <a:r>
              <a:rPr lang="en-US" dirty="0" smtClean="0"/>
              <a:t>It depends on the model. </a:t>
            </a:r>
          </a:p>
          <a:p>
            <a:endParaRPr lang="en-US" dirty="0"/>
          </a:p>
          <a:p>
            <a:r>
              <a:rPr lang="en-US" dirty="0" smtClean="0"/>
              <a:t> The variance of the estimators among these case  is the smallest of alpha beta tracker.</a:t>
            </a:r>
          </a:p>
          <a:p>
            <a:r>
              <a:rPr lang="en-US" dirty="0"/>
              <a:t> </a:t>
            </a:r>
            <a:r>
              <a:rPr lang="en-US" dirty="0" smtClean="0"/>
              <a:t>Moreover, if the model is the constant speed with noise, it is almost sure the alpha-beta tracker is the best.</a:t>
            </a:r>
          </a:p>
          <a:p>
            <a:endParaRPr lang="en-US" dirty="0" smtClean="0"/>
          </a:p>
          <a:p>
            <a:r>
              <a:rPr lang="en-US" dirty="0" smtClean="0"/>
              <a:t>However the </a:t>
            </a:r>
            <a:r>
              <a:rPr lang="en-US" dirty="0" err="1" smtClean="0"/>
              <a:t>kalman</a:t>
            </a:r>
            <a:r>
              <a:rPr lang="en-US" dirty="0" smtClean="0"/>
              <a:t> tracker is better than the alpha-beta tracker. One of the de-merits of the </a:t>
            </a:r>
            <a:r>
              <a:rPr lang="en-US" dirty="0" err="1" smtClean="0"/>
              <a:t>kalman</a:t>
            </a:r>
            <a:r>
              <a:rPr lang="en-US" dirty="0" smtClean="0"/>
              <a:t> is that we need to know the characteristic of the noise, whereas</a:t>
            </a:r>
          </a:p>
          <a:p>
            <a:r>
              <a:rPr lang="en-US" dirty="0" smtClean="0"/>
              <a:t>The alpha-beta does not need it.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Applications of alpha – beta tracker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Car collision avoidance algorithm</a:t>
            </a:r>
          </a:p>
          <a:p>
            <a:r>
              <a:rPr lang="en-US" dirty="0"/>
              <a:t> </a:t>
            </a:r>
            <a:r>
              <a:rPr lang="en-US" dirty="0" smtClean="0"/>
              <a:t>   Assume the car A,B moving with direction and speed. </a:t>
            </a:r>
          </a:p>
          <a:p>
            <a:r>
              <a:rPr lang="en-US" dirty="0"/>
              <a:t> </a:t>
            </a:r>
            <a:r>
              <a:rPr lang="en-US" dirty="0" smtClean="0"/>
              <a:t> 1) Whether Car-A and Car-B will be collided.</a:t>
            </a:r>
          </a:p>
          <a:p>
            <a:r>
              <a:rPr lang="en-US" dirty="0" smtClean="0"/>
              <a:t>  2) If there is a collision, how to change the direction and speed  of car-A?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" name="타원 2"/>
          <p:cNvSpPr/>
          <p:nvPr/>
        </p:nvSpPr>
        <p:spPr>
          <a:xfrm rot="20482650">
            <a:off x="1146472" y="5023484"/>
            <a:ext cx="880882" cy="260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83851">
            <a:off x="2942336" y="6068850"/>
            <a:ext cx="871537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2045859" y="2984652"/>
            <a:ext cx="4342241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657600" y="2527452"/>
            <a:ext cx="2438400" cy="3341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9300" y="473725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Car-A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0521" y="568407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Car-B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6913" y="3828762"/>
            <a:ext cx="218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 with speed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91597" y="5232971"/>
            <a:ext cx="218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 with speed </a:t>
            </a:r>
            <a:endParaRPr lang="en-US" dirty="0"/>
          </a:p>
        </p:txBody>
      </p:sp>
      <p:sp>
        <p:nvSpPr>
          <p:cNvPr id="10" name="타원 9"/>
          <p:cNvSpPr/>
          <p:nvPr/>
        </p:nvSpPr>
        <p:spPr>
          <a:xfrm>
            <a:off x="5397500" y="3289452"/>
            <a:ext cx="1524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97500" y="379058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Collision place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2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338659"/>
              </p:ext>
            </p:extLst>
          </p:nvPr>
        </p:nvGraphicFramePr>
        <p:xfrm>
          <a:off x="381000" y="990600"/>
          <a:ext cx="7848600" cy="5334003"/>
        </p:xfrm>
        <a:graphic>
          <a:graphicData uri="http://schemas.openxmlformats.org/drawingml/2006/table">
            <a:tbl>
              <a:tblPr/>
              <a:tblGrid>
                <a:gridCol w="1212062"/>
                <a:gridCol w="1410761"/>
                <a:gridCol w="1410761"/>
                <a:gridCol w="953754"/>
                <a:gridCol w="953754"/>
                <a:gridCol w="953754"/>
                <a:gridCol w="953754"/>
              </a:tblGrid>
              <a:tr h="280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Adj Close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Volume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1/18/2019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157.880005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154.4987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33751000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1/22/2019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156.410004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156.729996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151.0308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30394000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1/23/2019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154.149994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155.139999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151.6416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23130600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1/24/2019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154.110001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154.479996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150.4396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25441500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1/25/2019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155.479996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158.130005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155.4247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33535500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1/28/2019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155.789993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156.330002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153.9864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26192100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1/29/2019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158.130005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152.3903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41587200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1/30/2019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166.149994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162.8039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61109800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1/31/2019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166.110001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164.56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163.9762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40739600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2/1/2019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166.960007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168.979996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164.0551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32668100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2/4/2019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167.410004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171.660004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168.715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31495500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2/5/2019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172.860001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175.080002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171.6017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36101600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2/6/2019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174.649994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175.570007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171.6608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28239600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2/7/2019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172.399994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173.940002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168.4097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31741700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2/8/2019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168.990005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170.660004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168.6075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23820000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2/11/2019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171.050003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171.210007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167.6379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20993400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2/12/2019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170.100006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169.0824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22283500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2/13/2019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171.389999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172.479996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168.3799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22490200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457200"/>
            <a:ext cx="342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Download  to your PC as AAPL.csv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22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 t="6069" r="62862" b="38759"/>
          <a:stretch/>
        </p:blipFill>
        <p:spPr bwMode="auto">
          <a:xfrm>
            <a:off x="533400" y="1371600"/>
            <a:ext cx="7467600" cy="503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762000"/>
            <a:ext cx="247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Matlab</a:t>
            </a:r>
            <a:r>
              <a:rPr lang="en-US" b="1" dirty="0" smtClean="0"/>
              <a:t>  open   AAPL.csv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286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419600" y="9124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Name        Size            Bytes  Class     Attributes</a:t>
            </a:r>
          </a:p>
          <a:p>
            <a:endParaRPr lang="en-US" dirty="0" smtClean="0"/>
          </a:p>
          <a:p>
            <a:r>
              <a:rPr lang="en-US" dirty="0" smtClean="0"/>
              <a:t>  data      252x6             12096  double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4800" y="86953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clear all; </a:t>
            </a:r>
            <a:r>
              <a:rPr lang="en-US" dirty="0" err="1"/>
              <a:t>clc</a:t>
            </a:r>
            <a:r>
              <a:rPr lang="en-US" dirty="0"/>
              <a:t>;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data=</a:t>
            </a:r>
            <a:r>
              <a:rPr lang="en-US" dirty="0" err="1"/>
              <a:t>csvread</a:t>
            </a:r>
            <a:r>
              <a:rPr lang="en-US" dirty="0"/>
              <a:t>('AAPL.csv',1,1);</a:t>
            </a:r>
          </a:p>
          <a:p>
            <a:r>
              <a:rPr lang="en-US" dirty="0" err="1"/>
              <a:t>whos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close = data(:,5);</a:t>
            </a:r>
          </a:p>
          <a:p>
            <a:r>
              <a:rPr lang="en-US" dirty="0"/>
              <a:t>plot(close); grid on</a:t>
            </a:r>
          </a:p>
          <a:p>
            <a:r>
              <a:rPr lang="en-US" dirty="0"/>
              <a:t>title('apple stock price')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52800"/>
            <a:ext cx="4267200" cy="319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224" y="3350111"/>
            <a:ext cx="4248487" cy="318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381000"/>
            <a:ext cx="436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the file in your working directory.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1332"/>
            <a:ext cx="6730376" cy="504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762000"/>
            <a:ext cx="552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prediction of the stock</a:t>
            </a:r>
            <a:r>
              <a:rPr lang="en-US" dirty="0" smtClean="0"/>
              <a:t> price given the previous data.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6900" y="257145"/>
            <a:ext cx="1596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The problem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130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51071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prediction is important.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- the stock price</a:t>
            </a:r>
          </a:p>
          <a:p>
            <a:endParaRPr lang="en-US" dirty="0" smtClean="0"/>
          </a:p>
          <a:p>
            <a:r>
              <a:rPr lang="en-US" dirty="0" smtClean="0"/>
              <a:t> - the collision avoidance  of the moving vehicles</a:t>
            </a:r>
          </a:p>
          <a:p>
            <a:endParaRPr lang="en-US" dirty="0"/>
          </a:p>
          <a:p>
            <a:r>
              <a:rPr lang="en-US" dirty="0" smtClean="0"/>
              <a:t> - the missile guidance to attack the enemy airplanes</a:t>
            </a:r>
          </a:p>
          <a:p>
            <a:endParaRPr lang="en-US" dirty="0"/>
          </a:p>
          <a:p>
            <a:r>
              <a:rPr lang="en-US" dirty="0" smtClean="0"/>
              <a:t> - and so on.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3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prediction logic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Given the present measurements, estimate of the rate of</a:t>
            </a:r>
          </a:p>
          <a:p>
            <a:r>
              <a:rPr lang="en-US" dirty="0"/>
              <a:t> </a:t>
            </a:r>
            <a:r>
              <a:rPr lang="en-US" dirty="0" smtClean="0"/>
              <a:t>     the change of the  previous measurements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Simple model(first order)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     Prediction = present measurement + the estimate of the rate</a:t>
            </a:r>
          </a:p>
          <a:p>
            <a:endParaRPr lang="en-US" dirty="0"/>
          </a:p>
          <a:p>
            <a:r>
              <a:rPr lang="en-US" dirty="0" smtClean="0"/>
              <a:t>     </a:t>
            </a:r>
            <a:r>
              <a:rPr lang="en-US" dirty="0" smtClean="0">
                <a:sym typeface="Wingdings" panose="05000000000000000000" pitchFamily="2" charset="2"/>
              </a:rPr>
              <a:t> How to estimate of the rate is important. 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211567" y="1143000"/>
                <a:ext cx="8534400" cy="3708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 smtClean="0"/>
                  <a:t>Without Filtering</a:t>
                </a:r>
              </a:p>
              <a:p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  - The estimator of the change rate = Present Measurement – Previous Measurement</a:t>
                </a:r>
                <a:endParaRPr lang="en-US" dirty="0"/>
              </a:p>
              <a:p>
                <a:r>
                  <a:rPr lang="en-US" dirty="0" smtClean="0"/>
                  <a:t>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  - Prediction = Present Measurement +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Sampling Interval x (</a:t>
                </a:r>
                <a:r>
                  <a:rPr lang="en-US" dirty="0" err="1" smtClean="0"/>
                  <a:t>PresentMeasurement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PreviousMeasurement</a:t>
                </a:r>
                <a:r>
                  <a:rPr lang="en-US" dirty="0" smtClean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−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𝑇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/>
                <a:r>
                  <a:rPr lang="en-US" dirty="0" smtClean="0"/>
                  <a:t>2. With filtering:</a:t>
                </a:r>
              </a:p>
              <a:p>
                <a:pPr/>
                <a:r>
                  <a:rPr lang="en-US" dirty="0"/>
                  <a:t> </a:t>
                </a:r>
                <a:r>
                  <a:rPr lang="en-US" dirty="0" smtClean="0"/>
                  <a:t> - Moving Average: </a:t>
                </a:r>
              </a:p>
              <a:p>
                <a:pPr/>
                <a:r>
                  <a:rPr lang="en-US" dirty="0"/>
                  <a:t> </a:t>
                </a:r>
                <a:r>
                  <a:rPr lang="en-US" dirty="0" smtClean="0"/>
                  <a:t> - alpha – beta tracker</a:t>
                </a:r>
              </a:p>
              <a:p>
                <a:pPr/>
                <a:r>
                  <a:rPr lang="en-US" dirty="0" smtClean="0"/>
                  <a:t>  -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tracker</a:t>
                </a:r>
              </a:p>
              <a:p>
                <a:pPr/>
                <a:endParaRPr lang="en-US" dirty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67" y="1143000"/>
                <a:ext cx="8534400" cy="3708195"/>
              </a:xfrm>
              <a:prstGeom prst="rect">
                <a:avLst/>
              </a:prstGeom>
              <a:blipFill rotWithShape="1">
                <a:blip r:embed="rId2"/>
                <a:stretch>
                  <a:fillRect l="-643" t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28600" y="457200"/>
            <a:ext cx="366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Estimation of the rate of the change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83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805" y="433878"/>
            <a:ext cx="463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Moving Average:  depend on the window size. </a:t>
            </a:r>
            <a:endParaRPr 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457200" y="990600"/>
            <a:ext cx="5943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%% </a:t>
            </a:r>
          </a:p>
          <a:p>
            <a:r>
              <a:rPr lang="en-US" sz="1400" dirty="0"/>
              <a:t>Win =10;</a:t>
            </a:r>
          </a:p>
          <a:p>
            <a:r>
              <a:rPr lang="en-US" sz="1400" dirty="0"/>
              <a:t>figure(2)</a:t>
            </a:r>
          </a:p>
          <a:p>
            <a:r>
              <a:rPr lang="en-US" sz="1400" dirty="0"/>
              <a:t>n = length(close);</a:t>
            </a:r>
          </a:p>
          <a:p>
            <a:r>
              <a:rPr lang="en-US" sz="1400" dirty="0"/>
              <a:t>a=1;</a:t>
            </a:r>
          </a:p>
          <a:p>
            <a:r>
              <a:rPr lang="en-US" sz="1400" dirty="0"/>
              <a:t>b=1/Win*ones(1,Win);</a:t>
            </a:r>
          </a:p>
          <a:p>
            <a:r>
              <a:rPr lang="en-US" sz="1400" dirty="0" err="1"/>
              <a:t>MovFilter</a:t>
            </a:r>
            <a:r>
              <a:rPr lang="en-US" sz="1400" dirty="0"/>
              <a:t> =filter(</a:t>
            </a:r>
            <a:r>
              <a:rPr lang="en-US" sz="1400" dirty="0" err="1"/>
              <a:t>b,a,close</a:t>
            </a:r>
            <a:r>
              <a:rPr lang="en-US" sz="1400" dirty="0"/>
              <a:t>);</a:t>
            </a:r>
          </a:p>
          <a:p>
            <a:r>
              <a:rPr lang="en-US" sz="1400" dirty="0"/>
              <a:t>plot(1:n,close,'b',1:n, </a:t>
            </a:r>
            <a:r>
              <a:rPr lang="en-US" sz="1400" dirty="0" err="1"/>
              <a:t>MovFilter</a:t>
            </a:r>
            <a:r>
              <a:rPr lang="en-US" sz="1400" dirty="0"/>
              <a:t>,'r');  grid minor</a:t>
            </a:r>
          </a:p>
          <a:p>
            <a:r>
              <a:rPr lang="en-US" sz="1400" dirty="0"/>
              <a:t>title('real stock(blue), moving(red)')</a:t>
            </a:r>
          </a:p>
          <a:p>
            <a:r>
              <a:rPr lang="en-US" sz="1400" dirty="0"/>
              <a:t>rawlPredition_253 = close(252,1) +(close(252,1) - close(251,1))</a:t>
            </a:r>
          </a:p>
          <a:p>
            <a:r>
              <a:rPr lang="en-US" sz="1400" dirty="0"/>
              <a:t>MovPredition_253 = close(252,1) +(</a:t>
            </a:r>
            <a:r>
              <a:rPr lang="en-US" sz="1400" dirty="0" err="1"/>
              <a:t>MovFilter</a:t>
            </a:r>
            <a:r>
              <a:rPr lang="en-US" sz="1400" dirty="0"/>
              <a:t>(252,1) - </a:t>
            </a:r>
            <a:r>
              <a:rPr lang="en-US" sz="1400" dirty="0" err="1"/>
              <a:t>MovFilter</a:t>
            </a:r>
            <a:r>
              <a:rPr lang="en-US" sz="1400" dirty="0"/>
              <a:t>(251,1))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50531"/>
            <a:ext cx="3394934" cy="254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61663"/>
            <a:ext cx="3554159" cy="266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0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763</Words>
  <Application>Microsoft Office PowerPoint</Application>
  <PresentationFormat>화면 슬라이드 쇼(4:3)</PresentationFormat>
  <Paragraphs>247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2020-02-01T04:54:04Z</dcterms:created>
  <dcterms:modified xsi:type="dcterms:W3CDTF">2020-02-01T08:33:39Z</dcterms:modified>
</cp:coreProperties>
</file>