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69" r:id="rId3"/>
    <p:sldId id="270" r:id="rId4"/>
    <p:sldId id="257" r:id="rId5"/>
    <p:sldId id="263" r:id="rId6"/>
    <p:sldId id="267" r:id="rId7"/>
    <p:sldId id="258" r:id="rId8"/>
    <p:sldId id="259" r:id="rId9"/>
    <p:sldId id="260" r:id="rId10"/>
    <p:sldId id="261" r:id="rId11"/>
    <p:sldId id="262" r:id="rId12"/>
    <p:sldId id="271" r:id="rId13"/>
    <p:sldId id="27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1CEFF1-7112-4569-9C9C-E28E63B68AD6}">
          <p14:sldIdLst>
            <p14:sldId id="268"/>
            <p14:sldId id="269"/>
            <p14:sldId id="270"/>
            <p14:sldId id="257"/>
            <p14:sldId id="263"/>
            <p14:sldId id="267"/>
            <p14:sldId id="258"/>
            <p14:sldId id="259"/>
            <p14:sldId id="260"/>
            <p14:sldId id="261"/>
            <p14:sldId id="262"/>
            <p14:sldId id="271"/>
          </p14:sldIdLst>
        </p14:section>
        <p14:section name="제목 없는 구역" id="{A2447599-DB3B-4C61-9B47-8965C1F45E65}">
          <p14:sldIdLst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20" autoAdjust="0"/>
  </p:normalViewPr>
  <p:slideViewPr>
    <p:cSldViewPr>
      <p:cViewPr>
        <p:scale>
          <a:sx n="76" d="100"/>
          <a:sy n="76" d="100"/>
        </p:scale>
        <p:origin x="-1642" y="-2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7C59B-FC2E-4605-A2A6-7EE9628F1EF8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0FBFB-729E-49A5-A584-9D169CE4BD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3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A069-8090-4BD3-9961-78CFE352DA60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9F96-4689-4932-97ED-56F8F6FB3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46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A069-8090-4BD3-9961-78CFE352DA60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9F96-4689-4932-97ED-56F8F6FB3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14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A069-8090-4BD3-9961-78CFE352DA60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9F96-4689-4932-97ED-56F8F6FB3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21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A069-8090-4BD3-9961-78CFE352DA60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9F96-4689-4932-97ED-56F8F6FB3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4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A069-8090-4BD3-9961-78CFE352DA60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9F96-4689-4932-97ED-56F8F6FB3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99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A069-8090-4BD3-9961-78CFE352DA60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9F96-4689-4932-97ED-56F8F6FB3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5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A069-8090-4BD3-9961-78CFE352DA60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9F96-4689-4932-97ED-56F8F6FB3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16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A069-8090-4BD3-9961-78CFE352DA60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9F96-4689-4932-97ED-56F8F6FB3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031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A069-8090-4BD3-9961-78CFE352DA60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9F96-4689-4932-97ED-56F8F6FB3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2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A069-8090-4BD3-9961-78CFE352DA60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9F96-4689-4932-97ED-56F8F6FB3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50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A069-8090-4BD3-9961-78CFE352DA60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9F96-4689-4932-97ED-56F8F6FB3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10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AA069-8090-4BD3-9961-78CFE352DA60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29F96-4689-4932-97ED-56F8F6FB3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49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8856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Bayes’ Theorem (“Bayes’ Theorem)</a:t>
            </a:r>
          </a:p>
          <a:p>
            <a:endParaRPr lang="en-US" altLang="ko-KR" dirty="0"/>
          </a:p>
          <a:p>
            <a:r>
              <a:rPr lang="en-US" altLang="ko-KR" dirty="0" smtClean="0"/>
              <a:t>   - Bayes(1701~1761), Laplace developed,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until 20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century, rejecting   </a:t>
            </a:r>
            <a:r>
              <a:rPr lang="en-US" altLang="ko-KR" dirty="0" err="1" smtClean="0"/>
              <a:t>Bayesianism</a:t>
            </a:r>
            <a:r>
              <a:rPr lang="en-US" altLang="ko-KR" dirty="0" smtClean="0"/>
              <a:t> as unscientific.</a:t>
            </a:r>
          </a:p>
          <a:p>
            <a:endParaRPr lang="en-US" altLang="ko-KR" dirty="0"/>
          </a:p>
          <a:p>
            <a:r>
              <a:rPr lang="en-US" altLang="ko-KR" dirty="0" smtClean="0"/>
              <a:t>   - 2012 : “It is Time to Stop Teaching </a:t>
            </a:r>
            <a:r>
              <a:rPr lang="en-US" altLang="ko-KR" dirty="0" err="1" smtClean="0"/>
              <a:t>Frequenctism</a:t>
            </a:r>
            <a:r>
              <a:rPr lang="en-US" altLang="ko-KR" dirty="0" smtClean="0"/>
              <a:t> to Non-</a:t>
            </a:r>
            <a:r>
              <a:rPr lang="en-US" altLang="ko-KR" dirty="0" err="1" smtClean="0"/>
              <a:t>Statistisians</a:t>
            </a:r>
            <a:r>
              <a:rPr lang="en-US" altLang="ko-KR" dirty="0" smtClean="0"/>
              <a:t>”,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- 2004 : “What is Bayesian statistics”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en-US" altLang="ko-KR" b="1" dirty="0" smtClean="0"/>
              <a:t>Bayesian : one of the critical concepts for data  analysis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Conditional Probability and the Intersection Probability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8415" y="3978352"/>
            <a:ext cx="5688632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412551" y="4482408"/>
            <a:ext cx="1872208" cy="15121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348655" y="4266384"/>
            <a:ext cx="2304256" cy="15841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2492671" y="4698432"/>
            <a:ext cx="288032" cy="4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2645071" y="4850832"/>
            <a:ext cx="288032" cy="4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2797471" y="5003232"/>
            <a:ext cx="288032" cy="4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2949871" y="5155632"/>
            <a:ext cx="288032" cy="4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72591" y="515563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16807" y="4698432"/>
            <a:ext cx="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60834" y="4081718"/>
                <a:ext cx="832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𝐴</m:t>
                      </m:r>
                      <m:r>
                        <a:rPr lang="ko-KR" altLang="en-US" i="1" smtClean="0">
                          <a:latin typeface="Cambria Math"/>
                        </a:rPr>
                        <m:t>∩</m:t>
                      </m:r>
                      <m:r>
                        <a:rPr lang="en-US" altLang="ko-KR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834" y="4081718"/>
                <a:ext cx="83272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>
            <a:stCxn id="17" idx="2"/>
          </p:cNvCxnSpPr>
          <p:nvPr/>
        </p:nvCxnSpPr>
        <p:spPr>
          <a:xfrm>
            <a:off x="1977198" y="4451050"/>
            <a:ext cx="659489" cy="61671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58750" y="3627311"/>
            <a:ext cx="30852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 Where is  event(A|B) ? </a:t>
            </a:r>
            <a:endParaRPr lang="en-US" altLang="ko-KR" dirty="0"/>
          </a:p>
          <a:p>
            <a:r>
              <a:rPr lang="en-US" altLang="ko-KR" dirty="0" smtClean="0"/>
              <a:t>  NO!! </a:t>
            </a:r>
            <a:endParaRPr lang="en-US" altLang="ko-KR" dirty="0"/>
          </a:p>
          <a:p>
            <a:r>
              <a:rPr lang="en-US" altLang="ko-KR" dirty="0" smtClean="0"/>
              <a:t> - event (A | B) means  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 event B is not a random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variable. It is measured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Whereas </a:t>
            </a:r>
          </a:p>
          <a:p>
            <a:r>
              <a:rPr lang="en-US" altLang="ko-KR" dirty="0" smtClean="0"/>
              <a:t>    event (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means event A and </a:t>
            </a:r>
            <a:r>
              <a:rPr lang="en-US" altLang="ko-KR" b="1" dirty="0" smtClean="0">
                <a:solidFill>
                  <a:srgbClr val="FF0000"/>
                </a:solidFill>
              </a:rPr>
              <a:t>B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  are random variables.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202563" y="5541668"/>
                <a:ext cx="1025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r>
                      <a:rPr lang="ko-KR" altLang="en-US" i="1" smtClean="0">
                        <a:latin typeface="Cambria Math"/>
                      </a:rPr>
                      <m:t>∩</m:t>
                    </m:r>
                    <m:r>
                      <a:rPr lang="en-US" altLang="ko-KR" b="0" i="1" smtClean="0">
                        <a:latin typeface="Cambria Math"/>
                      </a:rPr>
                      <m:t>𝐵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) 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563" y="5541668"/>
                <a:ext cx="102508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416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606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64271"/>
                <a:ext cx="8424936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Monte Carlo  simulation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r>
                  <a:rPr lang="en-US" altLang="ko-KR" dirty="0" smtClean="0"/>
                  <a:t> - play 100,000 games with  random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</a:rPr>
                      <m:t>,  0≤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&lt;1</m:t>
                    </m:r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- at each game, at most 11 rolls to win “6” points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(# of rolls ~ 100,000 x 11 )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rolls = </a:t>
                </a:r>
                <a:r>
                  <a:rPr lang="en-US" altLang="ko-KR" dirty="0" err="1" smtClean="0"/>
                  <a:t>np.random.random</a:t>
                </a:r>
                <a:r>
                  <a:rPr lang="en-US" altLang="ko-KR" dirty="0" smtClean="0"/>
                  <a:t>((11, 100000))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- </a:t>
                </a:r>
                <a:r>
                  <a:rPr lang="en-US" altLang="ko-KR" dirty="0" err="1" smtClean="0"/>
                  <a:t>Alice_count</a:t>
                </a:r>
                <a:r>
                  <a:rPr lang="en-US" altLang="ko-KR" dirty="0" smtClean="0"/>
                  <a:t>  = </a:t>
                </a:r>
                <a:r>
                  <a:rPr lang="en-US" altLang="ko-KR" dirty="0" err="1" smtClean="0"/>
                  <a:t>np.cumsum</a:t>
                </a:r>
                <a:r>
                  <a:rPr lang="en-US" altLang="ko-KR" dirty="0" smtClean="0"/>
                  <a:t>(rolls &lt; p, 0),..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- determine # of games corresponding to our case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</a:t>
                </a:r>
                <a:r>
                  <a:rPr lang="en-US" altLang="ko-KR" dirty="0" err="1" smtClean="0"/>
                  <a:t>good_games</a:t>
                </a:r>
                <a:r>
                  <a:rPr lang="en-US" altLang="ko-KR" dirty="0" smtClean="0"/>
                  <a:t> = </a:t>
                </a:r>
                <a:r>
                  <a:rPr lang="en-US" altLang="ko-KR" dirty="0" err="1" smtClean="0"/>
                  <a:t>Bob_count</a:t>
                </a:r>
                <a:r>
                  <a:rPr lang="en-US" altLang="ko-KR" dirty="0" smtClean="0"/>
                  <a:t>[7] ==3,</a:t>
                </a:r>
              </a:p>
              <a:p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- truncate our results to consider only these games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- </a:t>
                </a:r>
                <a:r>
                  <a:rPr lang="en-US" altLang="ko-KR" dirty="0" err="1" smtClean="0"/>
                  <a:t>Bob_won</a:t>
                </a:r>
                <a:r>
                  <a:rPr lang="en-US" altLang="ko-KR" dirty="0" smtClean="0"/>
                  <a:t> = </a:t>
                </a:r>
                <a:r>
                  <a:rPr lang="en-US" altLang="ko-KR" dirty="0" err="1" smtClean="0"/>
                  <a:t>np.sum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Bob_count</a:t>
                </a:r>
                <a:r>
                  <a:rPr lang="en-US" altLang="ko-KR" dirty="0" smtClean="0"/>
                  <a:t>[10]  == 6)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- compute the Prob.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r>
                  <a:rPr lang="en-US" altLang="ko-KR" dirty="0" err="1" smtClean="0"/>
                  <a:t>Bon_won.sum</a:t>
                </a:r>
                <a:r>
                  <a:rPr lang="en-US" altLang="ko-KR" dirty="0" smtClean="0"/>
                  <a:t>() / </a:t>
                </a:r>
                <a:r>
                  <a:rPr lang="en-US" altLang="ko-KR" dirty="0" err="1" smtClean="0"/>
                  <a:t>good_games.sum</a:t>
                </a:r>
                <a:r>
                  <a:rPr lang="en-US" altLang="ko-KR" dirty="0" smtClean="0"/>
                  <a:t>() =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0.09   </a:t>
                </a:r>
                <a:r>
                  <a:rPr lang="en-US" altLang="ko-KR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Bayesian ~  0.09 !! </a:t>
                </a:r>
                <a:endParaRPr lang="en-US" altLang="ko-KR" b="1" dirty="0" smtClean="0">
                  <a:solidFill>
                    <a:srgbClr val="FF0000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64271"/>
                <a:ext cx="8424936" cy="6740307"/>
              </a:xfrm>
              <a:prstGeom prst="rect">
                <a:avLst/>
              </a:prstGeom>
              <a:blipFill rotWithShape="1">
                <a:blip r:embed="rId2"/>
                <a:stretch>
                  <a:fillRect l="-579" t="-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84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1560" y="620688"/>
                <a:ext cx="792088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 Why the differences between </a:t>
                </a:r>
                <a:r>
                  <a:rPr lang="en-US" altLang="ko-KR" dirty="0" err="1" smtClean="0"/>
                  <a:t>frequentism</a:t>
                </a:r>
                <a:r>
                  <a:rPr lang="en-US" altLang="ko-KR" dirty="0" smtClean="0"/>
                  <a:t> and Bayesian?</a:t>
                </a:r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 = the </a:t>
                </a:r>
                <a:r>
                  <a:rPr lang="en-US" altLang="ko-KR" dirty="0"/>
                  <a:t>prob. of marker place</a:t>
                </a:r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- naïve Freq.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+ quantify the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ko-KR" dirty="0" smtClean="0"/>
                  <a:t> as the MLH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+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ko-KR" dirty="0" smtClean="0"/>
                  <a:t> ~ MLH =  # event / # trial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- Bayesian </a:t>
                </a:r>
                <a:endParaRPr lang="en-US" altLang="ko-KR" dirty="0"/>
              </a:p>
              <a:p>
                <a:r>
                  <a:rPr lang="en-US" altLang="ko-KR" dirty="0" smtClean="0"/>
                  <a:t>     +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variable 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 not quantify  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                    P(p) = constant (assuming evenly distributed)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                   But, we do not calculate but it will be cancelled out.</a:t>
                </a: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                    called p as the nuisance parameter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by Jake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/>
                  <a:t> </a:t>
                </a:r>
                <a:endParaRPr lang="en-US" altLang="ko-KR" dirty="0"/>
              </a:p>
              <a:p>
                <a:r>
                  <a:rPr lang="en-US" altLang="ko-KR" dirty="0" smtClean="0"/>
                  <a:t> 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620688"/>
                <a:ext cx="7920880" cy="4247317"/>
              </a:xfrm>
              <a:prstGeom prst="rect">
                <a:avLst/>
              </a:prstGeom>
              <a:blipFill rotWithShape="1">
                <a:blip r:embed="rId2"/>
                <a:stretch>
                  <a:fillRect l="-462" t="-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84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3146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Others example 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- linear fitting : </a:t>
            </a:r>
            <a:endParaRPr lang="en-US" altLang="ko-KR" dirty="0"/>
          </a:p>
          <a:p>
            <a:r>
              <a:rPr lang="en-US" altLang="ko-KR" dirty="0" smtClean="0"/>
              <a:t>       </a:t>
            </a:r>
            <a:r>
              <a:rPr lang="en-US" altLang="ko-KR" dirty="0" err="1" smtClean="0"/>
              <a:t>Frequestist</a:t>
            </a:r>
            <a:r>
              <a:rPr lang="en-US" altLang="ko-KR" dirty="0" smtClean="0"/>
              <a:t> / Bayesian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Bayesian :  Markov Chain Monte Carlo simulation</a:t>
            </a:r>
          </a:p>
          <a:p>
            <a:endParaRPr lang="en-US" altLang="ko-KR" dirty="0"/>
          </a:p>
          <a:p>
            <a:r>
              <a:rPr lang="en-US" altLang="ko-KR" dirty="0" smtClean="0"/>
              <a:t>  - and others … Unfortunately I do not understand MCMC until now… 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8" t="39413" r="54835" b="14286"/>
          <a:stretch/>
        </p:blipFill>
        <p:spPr bwMode="auto">
          <a:xfrm>
            <a:off x="611560" y="2996952"/>
            <a:ext cx="3776060" cy="278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5" t="35569" r="44121" b="19449"/>
          <a:stretch/>
        </p:blipFill>
        <p:spPr bwMode="auto">
          <a:xfrm>
            <a:off x="4644007" y="2996952"/>
            <a:ext cx="3994141" cy="286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56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836713"/>
            <a:ext cx="8280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next</a:t>
            </a:r>
            <a:r>
              <a:rPr lang="ko-KR" altLang="en-US" dirty="0" smtClean="0"/>
              <a:t> </a:t>
            </a:r>
            <a:r>
              <a:rPr lang="en-US" altLang="ko-KR" dirty="0" smtClean="0"/>
              <a:t>meetings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Friday , at 4pm</a:t>
            </a:r>
            <a:endParaRPr lang="en-US" altLang="ko-KR" dirty="0"/>
          </a:p>
          <a:p>
            <a:r>
              <a:rPr lang="en-US" altLang="ko-KR" dirty="0" smtClean="0"/>
              <a:t> - subject 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1)  </a:t>
            </a:r>
            <a:r>
              <a:rPr lang="en-US" altLang="ko-KR" dirty="0" err="1" smtClean="0"/>
              <a:t>S.Kim</a:t>
            </a:r>
            <a:r>
              <a:rPr lang="en-US" altLang="ko-KR" dirty="0" smtClean="0"/>
              <a:t> :  MCMC(Markov Chain Monte Carlo) </a:t>
            </a:r>
            <a:endParaRPr lang="en-US" altLang="ko-KR" dirty="0"/>
          </a:p>
          <a:p>
            <a:r>
              <a:rPr lang="en-US" altLang="ko-KR" dirty="0" smtClean="0"/>
              <a:t>   2) </a:t>
            </a:r>
            <a:r>
              <a:rPr lang="en-US" altLang="ko-KR" dirty="0" err="1" smtClean="0"/>
              <a:t>Pycon</a:t>
            </a:r>
            <a:r>
              <a:rPr lang="en-US" altLang="ko-KR" dirty="0" smtClean="0"/>
              <a:t> : python conference / every year / around the world (South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Africa!!)</a:t>
            </a:r>
          </a:p>
          <a:p>
            <a:endParaRPr lang="en-US" altLang="ko-KR" dirty="0"/>
          </a:p>
          <a:p>
            <a:r>
              <a:rPr lang="en-US" altLang="ko-KR" dirty="0" smtClean="0"/>
              <a:t>     - many </a:t>
            </a:r>
            <a:r>
              <a:rPr lang="en-US" altLang="ko-KR" dirty="0" err="1" smtClean="0"/>
              <a:t>utubes</a:t>
            </a:r>
            <a:r>
              <a:rPr lang="en-US" altLang="ko-KR" dirty="0" smtClean="0"/>
              <a:t> since 2014…</a:t>
            </a:r>
            <a:endParaRPr lang="en-US" altLang="ko-KR" dirty="0"/>
          </a:p>
          <a:p>
            <a:r>
              <a:rPr lang="en-US" altLang="ko-KR" dirty="0" smtClean="0"/>
              <a:t>     - many new ideas using python generally young researchers</a:t>
            </a:r>
            <a:endParaRPr lang="en-US" altLang="ko-KR" dirty="0"/>
          </a:p>
          <a:p>
            <a:r>
              <a:rPr lang="en-US" altLang="ko-KR" dirty="0" smtClean="0"/>
              <a:t>     - introduce and summarize Jake’s </a:t>
            </a:r>
            <a:r>
              <a:rPr lang="en-US" altLang="ko-KR" dirty="0" err="1" smtClean="0"/>
              <a:t>Pycon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utubes</a:t>
            </a:r>
            <a:r>
              <a:rPr lang="en-US" altLang="ko-KR" dirty="0"/>
              <a:t> </a:t>
            </a:r>
            <a:r>
              <a:rPr lang="en-US" altLang="ko-KR" dirty="0" smtClean="0"/>
              <a:t>(2014, 1.6G)</a:t>
            </a:r>
          </a:p>
          <a:p>
            <a:endParaRPr lang="en-US" altLang="ko-KR" dirty="0"/>
          </a:p>
          <a:p>
            <a:r>
              <a:rPr lang="en-US" altLang="ko-KR" dirty="0" smtClean="0"/>
              <a:t>       every members should take 1 </a:t>
            </a:r>
            <a:r>
              <a:rPr lang="en-US" altLang="ko-KR" dirty="0" err="1" smtClean="0"/>
              <a:t>utubes</a:t>
            </a:r>
            <a:r>
              <a:rPr lang="en-US" altLang="ko-KR" dirty="0" smtClean="0"/>
              <a:t> to introduce for us…</a:t>
            </a:r>
          </a:p>
          <a:p>
            <a:endParaRPr lang="en-US" altLang="ko-KR" dirty="0"/>
          </a:p>
          <a:p>
            <a:r>
              <a:rPr lang="en-US" altLang="ko-KR" dirty="0" smtClean="0"/>
              <a:t>       Hope next volunteer?  </a:t>
            </a:r>
          </a:p>
          <a:p>
            <a:r>
              <a:rPr lang="en-US" altLang="ko-KR" dirty="0" smtClean="0"/>
              <a:t>    3) We need real data in Africa.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 ASTU servo? Generator on/off? CCTV ????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 Government? Organization?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- African Union??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3993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60" y="63167"/>
                <a:ext cx="8856984" cy="5690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Example_1</a:t>
                </a:r>
                <a:endParaRPr lang="en-US" altLang="ko-KR" dirty="0"/>
              </a:p>
              <a:p>
                <a:r>
                  <a:rPr lang="en-US" altLang="ko-KR" dirty="0" smtClean="0"/>
                  <a:t>   W : the event that the conversation was held with a woman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L   :      “”                     “                        with a long haired person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Determine P(W | L)  = ?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1. known information: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</a:t>
                </a:r>
                <a:r>
                  <a:rPr lang="en-US" altLang="ko-KR" dirty="0"/>
                  <a:t>P(W) = </a:t>
                </a:r>
                <a:r>
                  <a:rPr lang="en-US" altLang="ko-KR" dirty="0" smtClean="0"/>
                  <a:t>0.5, P(M) = 1- P(W) = 0.5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P(L | W) = 0.75(the prob. of the event  L given the the event of the W)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  P(L | M) = 0.3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2. calculation</a:t>
                </a:r>
              </a:p>
              <a:p>
                <a:r>
                  <a:rPr lang="en-US" altLang="ko-KR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𝑊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𝐿</m:t>
                    </m:r>
                    <m:r>
                      <a:rPr lang="en-US" altLang="ko-KR" i="1">
                        <a:latin typeface="Cambria Math"/>
                      </a:rPr>
                      <m:t>) =</m:t>
                    </m:r>
                    <m:f>
                      <m:fPr>
                        <m:ctrlPr>
                          <a:rPr lang="en-US" altLang="ko-KR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𝐿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altLang="ko-KR" i="1">
                            <a:latin typeface="Cambria Math"/>
                          </a:rPr>
                          <m:t>𝑊</m:t>
                        </m:r>
                        <m:r>
                          <a:rPr lang="en-US" altLang="ko-KR" i="1">
                            <a:latin typeface="Cambria Math"/>
                          </a:rPr>
                          <m:t>) </m:t>
                        </m:r>
                        <m:r>
                          <a:rPr lang="en-US" altLang="ko-KR" i="1">
                            <a:latin typeface="Cambria Math"/>
                          </a:rPr>
                          <m:t>𝑃</m:t>
                        </m:r>
                        <m:r>
                          <a:rPr lang="en-US" altLang="ko-KR" i="1">
                            <a:latin typeface="Cambria Math"/>
                          </a:rPr>
                          <m:t>(</m:t>
                        </m:r>
                        <m:r>
                          <a:rPr lang="en-US" altLang="ko-KR" i="1">
                            <a:latin typeface="Cambria Math"/>
                          </a:rPr>
                          <m:t>𝑊</m:t>
                        </m:r>
                        <m:r>
                          <a:rPr lang="en-US" altLang="ko-KR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𝐿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 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𝐿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𝐿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𝑊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𝐿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𝑀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𝑀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0.75 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×0.5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0.75</m:t>
                        </m:r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×0.5+0.3 ×0.5 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=0.71 </m:t>
                    </m:r>
                  </m:oMath>
                </a14:m>
                <a:r>
                  <a:rPr lang="en-US" altLang="ko-KR" dirty="0" smtClean="0"/>
                  <a:t>    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Terminology </a:t>
                </a:r>
                <a:endParaRPr lang="en-US" altLang="ko-KR" dirty="0"/>
              </a:p>
              <a:p>
                <a:r>
                  <a:rPr lang="en-US" altLang="ko-KR" dirty="0" smtClean="0"/>
                  <a:t>  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𝐿</m:t>
                    </m:r>
                    <m:r>
                      <a:rPr lang="en-US" altLang="ko-KR" b="0" i="1" smtClean="0">
                        <a:latin typeface="Cambria Math"/>
                      </a:rPr>
                      <m:t>) 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𝐿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𝐿</m:t>
                            </m:r>
                          </m:e>
                        </m:d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𝑊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b="0" i="1" smtClean="0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r>
                  <a:rPr lang="en-US" altLang="ko-KR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   </m:t>
                    </m:r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/>
                      </a:rPr>
                      <m:t>𝐓𝐡𝐞</m:t>
                    </m:r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/>
                      </a:rPr>
                      <m:t>𝐩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𝒐𝒔𝒕𝒆𝒓𝒊𝒐𝒓</m:t>
                    </m:r>
                    <m:r>
                      <a:rPr lang="en-US" altLang="ko-KR" b="0" i="1" smtClean="0">
                        <a:latin typeface="Cambria Math"/>
                      </a:rPr>
                      <m:t>                  = 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𝑡h𝑒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𝑠𝑢𝑝𝑝𝑜𝑟𝑡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𝑝𝑟𝑜𝑣𝑖𝑑𝑒𝑠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𝒕𝒉𝒆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/>
                      </a:rPr>
                      <m:t>𝒑𝒓𝒊𝒐𝒓</m:t>
                    </m:r>
                  </m:oMath>
                </a14:m>
                <a:r>
                  <a:rPr lang="en-US" altLang="ko-KR" b="1" dirty="0" smtClean="0">
                    <a:solidFill>
                      <a:srgbClr val="FF0000"/>
                    </a:solidFill>
                  </a:rPr>
                  <a:t> </a:t>
                </a:r>
                <a:endParaRPr lang="en-US" altLang="ko-KR" b="1" dirty="0"/>
              </a:p>
              <a:p>
                <a:r>
                  <a:rPr lang="en-US" altLang="ko-KR" dirty="0" smtClean="0"/>
                  <a:t> 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" y="63167"/>
                <a:ext cx="8856984" cy="5690853"/>
              </a:xfrm>
              <a:prstGeom prst="rect">
                <a:avLst/>
              </a:prstGeom>
              <a:blipFill rotWithShape="1">
                <a:blip r:embed="rId2"/>
                <a:stretch>
                  <a:fillRect l="-482" t="-5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111662" y="4313491"/>
            <a:ext cx="849694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5536" y="6237312"/>
                <a:ext cx="6605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 smtClean="0"/>
                  <a:t>%%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) +  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𝐿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𝑊</m:t>
                    </m:r>
                    <m:r>
                      <a:rPr lang="en-US" altLang="ko-KR" b="0" i="1" smtClean="0">
                        <a:latin typeface="Cambria Math"/>
                      </a:rPr>
                      <m:t>) =1 </m:t>
                    </m:r>
                    <m:r>
                      <a:rPr lang="en-US" altLang="ko-KR" b="0" i="1" smtClean="0">
                        <a:latin typeface="Cambria Math"/>
                      </a:rPr>
                      <m:t>𝑏𝑢𝑡</m:t>
                    </m:r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𝐿</m:t>
                        </m:r>
                        <m:r>
                          <a:rPr lang="en-US" altLang="ko-KR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en-US" altLang="ko-KR" i="1">
                        <a:latin typeface="Cambria Math"/>
                      </a:rPr>
                      <m:t>𝑊</m:t>
                    </m:r>
                    <m:r>
                      <a:rPr lang="en-US" altLang="ko-KR" i="1">
                        <a:latin typeface="Cambria Math"/>
                      </a:rPr>
                      <m:t>) +  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𝐿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e>
                    </m:d>
                    <m:acc>
                      <m:accPr>
                        <m:chr m:val="̅"/>
                        <m:ctrlPr>
                          <a:rPr lang="en-US" altLang="ko-KR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𝑊</m:t>
                        </m:r>
                      </m:e>
                    </m:acc>
                    <m:r>
                      <a:rPr lang="en-US" altLang="ko-KR" i="1">
                        <a:latin typeface="Cambria Math"/>
                      </a:rPr>
                      <m:t>)</m:t>
                    </m:r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≠1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237312"/>
                <a:ext cx="660514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3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45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Ex_2</a:t>
            </a:r>
          </a:p>
          <a:p>
            <a:endParaRPr lang="en-US" altLang="ko-KR" dirty="0"/>
          </a:p>
          <a:p>
            <a:r>
              <a:rPr lang="en-US" altLang="ko-KR" dirty="0" smtClean="0"/>
              <a:t>   - drug test : (drug user, not user) </a:t>
            </a:r>
          </a:p>
          <a:p>
            <a:endParaRPr lang="en-US" altLang="ko-KR" dirty="0"/>
          </a:p>
          <a:p>
            <a:r>
              <a:rPr lang="en-US" altLang="ko-KR" dirty="0" smtClean="0"/>
              <a:t>    Measurement data P( positive | user)  = 0.99 , P( negative | non user) = 0.99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P( non user) = 0.005</a:t>
            </a:r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Problem:  a random person’s drug test ,if it is positive, what is the probability he or she is a drug user?  </a:t>
            </a:r>
          </a:p>
          <a:p>
            <a:r>
              <a:rPr lang="en-US" altLang="ko-KR" dirty="0" smtClean="0"/>
              <a:t>       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96" t="25056" r="36785" b="47686"/>
          <a:stretch/>
        </p:blipFill>
        <p:spPr bwMode="auto">
          <a:xfrm>
            <a:off x="5940152" y="3853294"/>
            <a:ext cx="3096344" cy="290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9" t="40986" r="47253" b="43813"/>
          <a:stretch/>
        </p:blipFill>
        <p:spPr bwMode="auto">
          <a:xfrm>
            <a:off x="435729" y="3083392"/>
            <a:ext cx="5269028" cy="1539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5729" y="5307917"/>
            <a:ext cx="467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!! The drug test is positive, it is more likely</a:t>
            </a:r>
          </a:p>
          <a:p>
            <a:r>
              <a:rPr lang="en-US" altLang="ko-KR" dirty="0" smtClean="0"/>
              <a:t>He /she is not drug user.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66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979" y="116632"/>
            <a:ext cx="87765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dirty="0" smtClean="0"/>
              <a:t>Jake’s Post :  </a:t>
            </a:r>
            <a:r>
              <a:rPr lang="en-US" altLang="ko-KR" sz="1600" dirty="0" err="1" smtClean="0"/>
              <a:t>Frequentism</a:t>
            </a:r>
            <a:r>
              <a:rPr lang="en-US" altLang="ko-KR" sz="1600" dirty="0" smtClean="0"/>
              <a:t> vs </a:t>
            </a:r>
            <a:r>
              <a:rPr lang="en-US" altLang="ko-KR" sz="1600" dirty="0" err="1" smtClean="0"/>
              <a:t>Bayesianism</a:t>
            </a:r>
            <a:r>
              <a:rPr lang="en-US" altLang="ko-KR" sz="1600" dirty="0" smtClean="0"/>
              <a:t> : When Results Differ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Ex._2 : Bayesian Billiard Game(17C, by Bayesian , 1763,..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 two players, Alice, Bob </a:t>
            </a:r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superviser</a:t>
            </a:r>
            <a:r>
              <a:rPr lang="en-US" altLang="ko-KR" sz="1600" dirty="0" smtClean="0"/>
              <a:t> : Carol , mark the line at starting game, and during the game throw the ball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Rule :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   - ball to the left , Alice gets a point, to the right, Bob gets a point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The first person to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reach 6 points wins the game</a:t>
            </a:r>
          </a:p>
          <a:p>
            <a:endParaRPr lang="en-US" altLang="ko-KR" sz="1600" b="1" dirty="0" smtClean="0">
              <a:solidFill>
                <a:srgbClr val="FF0000"/>
              </a:solidFill>
            </a:endParaRP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Data : </a:t>
            </a:r>
          </a:p>
          <a:p>
            <a:r>
              <a:rPr lang="en-US" altLang="ko-KR" sz="1600" dirty="0" smtClean="0"/>
              <a:t>     - At present, 8 rolls, A = 5, B = 3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Problem :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- The probability that Bob will win 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5979506" y="3551988"/>
            <a:ext cx="172819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729884" y="4545366"/>
            <a:ext cx="2552700" cy="196850"/>
          </a:xfrm>
          <a:custGeom>
            <a:avLst/>
            <a:gdLst>
              <a:gd name="connsiteX0" fmla="*/ 0 w 2552700"/>
              <a:gd name="connsiteY0" fmla="*/ 196850 h 196850"/>
              <a:gd name="connsiteX1" fmla="*/ 50800 w 2552700"/>
              <a:gd name="connsiteY1" fmla="*/ 158750 h 196850"/>
              <a:gd name="connsiteX2" fmla="*/ 88900 w 2552700"/>
              <a:gd name="connsiteY2" fmla="*/ 146050 h 196850"/>
              <a:gd name="connsiteX3" fmla="*/ 139700 w 2552700"/>
              <a:gd name="connsiteY3" fmla="*/ 127000 h 196850"/>
              <a:gd name="connsiteX4" fmla="*/ 196850 w 2552700"/>
              <a:gd name="connsiteY4" fmla="*/ 107950 h 196850"/>
              <a:gd name="connsiteX5" fmla="*/ 215900 w 2552700"/>
              <a:gd name="connsiteY5" fmla="*/ 101600 h 196850"/>
              <a:gd name="connsiteX6" fmla="*/ 234950 w 2552700"/>
              <a:gd name="connsiteY6" fmla="*/ 95250 h 196850"/>
              <a:gd name="connsiteX7" fmla="*/ 393700 w 2552700"/>
              <a:gd name="connsiteY7" fmla="*/ 107950 h 196850"/>
              <a:gd name="connsiteX8" fmla="*/ 539750 w 2552700"/>
              <a:gd name="connsiteY8" fmla="*/ 120650 h 196850"/>
              <a:gd name="connsiteX9" fmla="*/ 565150 w 2552700"/>
              <a:gd name="connsiteY9" fmla="*/ 127000 h 196850"/>
              <a:gd name="connsiteX10" fmla="*/ 603250 w 2552700"/>
              <a:gd name="connsiteY10" fmla="*/ 139700 h 196850"/>
              <a:gd name="connsiteX11" fmla="*/ 622300 w 2552700"/>
              <a:gd name="connsiteY11" fmla="*/ 146050 h 196850"/>
              <a:gd name="connsiteX12" fmla="*/ 647700 w 2552700"/>
              <a:gd name="connsiteY12" fmla="*/ 152400 h 196850"/>
              <a:gd name="connsiteX13" fmla="*/ 812800 w 2552700"/>
              <a:gd name="connsiteY13" fmla="*/ 146050 h 196850"/>
              <a:gd name="connsiteX14" fmla="*/ 831850 w 2552700"/>
              <a:gd name="connsiteY14" fmla="*/ 139700 h 196850"/>
              <a:gd name="connsiteX15" fmla="*/ 920750 w 2552700"/>
              <a:gd name="connsiteY15" fmla="*/ 120650 h 196850"/>
              <a:gd name="connsiteX16" fmla="*/ 984250 w 2552700"/>
              <a:gd name="connsiteY16" fmla="*/ 95250 h 196850"/>
              <a:gd name="connsiteX17" fmla="*/ 1009650 w 2552700"/>
              <a:gd name="connsiteY17" fmla="*/ 88900 h 196850"/>
              <a:gd name="connsiteX18" fmla="*/ 1035050 w 2552700"/>
              <a:gd name="connsiteY18" fmla="*/ 69850 h 196850"/>
              <a:gd name="connsiteX19" fmla="*/ 1060450 w 2552700"/>
              <a:gd name="connsiteY19" fmla="*/ 63500 h 196850"/>
              <a:gd name="connsiteX20" fmla="*/ 1123950 w 2552700"/>
              <a:gd name="connsiteY20" fmla="*/ 44450 h 196850"/>
              <a:gd name="connsiteX21" fmla="*/ 1511300 w 2552700"/>
              <a:gd name="connsiteY21" fmla="*/ 50800 h 196850"/>
              <a:gd name="connsiteX22" fmla="*/ 1530350 w 2552700"/>
              <a:gd name="connsiteY22" fmla="*/ 57150 h 196850"/>
              <a:gd name="connsiteX23" fmla="*/ 1574800 w 2552700"/>
              <a:gd name="connsiteY23" fmla="*/ 76200 h 196850"/>
              <a:gd name="connsiteX24" fmla="*/ 1612900 w 2552700"/>
              <a:gd name="connsiteY24" fmla="*/ 82550 h 196850"/>
              <a:gd name="connsiteX25" fmla="*/ 1651000 w 2552700"/>
              <a:gd name="connsiteY25" fmla="*/ 95250 h 196850"/>
              <a:gd name="connsiteX26" fmla="*/ 1720850 w 2552700"/>
              <a:gd name="connsiteY26" fmla="*/ 107950 h 196850"/>
              <a:gd name="connsiteX27" fmla="*/ 1803400 w 2552700"/>
              <a:gd name="connsiteY27" fmla="*/ 127000 h 196850"/>
              <a:gd name="connsiteX28" fmla="*/ 1974850 w 2552700"/>
              <a:gd name="connsiteY28" fmla="*/ 120650 h 196850"/>
              <a:gd name="connsiteX29" fmla="*/ 2051050 w 2552700"/>
              <a:gd name="connsiteY29" fmla="*/ 82550 h 196850"/>
              <a:gd name="connsiteX30" fmla="*/ 2076450 w 2552700"/>
              <a:gd name="connsiteY30" fmla="*/ 63500 h 196850"/>
              <a:gd name="connsiteX31" fmla="*/ 2089150 w 2552700"/>
              <a:gd name="connsiteY31" fmla="*/ 44450 h 196850"/>
              <a:gd name="connsiteX32" fmla="*/ 2127250 w 2552700"/>
              <a:gd name="connsiteY32" fmla="*/ 31750 h 196850"/>
              <a:gd name="connsiteX33" fmla="*/ 2146300 w 2552700"/>
              <a:gd name="connsiteY33" fmla="*/ 19050 h 196850"/>
              <a:gd name="connsiteX34" fmla="*/ 2209800 w 2552700"/>
              <a:gd name="connsiteY34" fmla="*/ 0 h 196850"/>
              <a:gd name="connsiteX35" fmla="*/ 2305050 w 2552700"/>
              <a:gd name="connsiteY35" fmla="*/ 6350 h 196850"/>
              <a:gd name="connsiteX36" fmla="*/ 2324100 w 2552700"/>
              <a:gd name="connsiteY36" fmla="*/ 12700 h 196850"/>
              <a:gd name="connsiteX37" fmla="*/ 2419350 w 2552700"/>
              <a:gd name="connsiteY37" fmla="*/ 31750 h 196850"/>
              <a:gd name="connsiteX38" fmla="*/ 2438400 w 2552700"/>
              <a:gd name="connsiteY38" fmla="*/ 38100 h 196850"/>
              <a:gd name="connsiteX39" fmla="*/ 2501900 w 2552700"/>
              <a:gd name="connsiteY39" fmla="*/ 50800 h 196850"/>
              <a:gd name="connsiteX40" fmla="*/ 2552700 w 2552700"/>
              <a:gd name="connsiteY40" fmla="*/ 63500 h 196850"/>
              <a:gd name="connsiteX41" fmla="*/ 2546350 w 2552700"/>
              <a:gd name="connsiteY41" fmla="*/ 120650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52700" h="196850">
                <a:moveTo>
                  <a:pt x="0" y="196850"/>
                </a:moveTo>
                <a:cubicBezTo>
                  <a:pt x="4048" y="193611"/>
                  <a:pt x="39427" y="163805"/>
                  <a:pt x="50800" y="158750"/>
                </a:cubicBezTo>
                <a:cubicBezTo>
                  <a:pt x="63033" y="153313"/>
                  <a:pt x="76926" y="152037"/>
                  <a:pt x="88900" y="146050"/>
                </a:cubicBezTo>
                <a:cubicBezTo>
                  <a:pt x="131484" y="124758"/>
                  <a:pt x="96471" y="139969"/>
                  <a:pt x="139700" y="127000"/>
                </a:cubicBezTo>
                <a:lnTo>
                  <a:pt x="196850" y="107950"/>
                </a:lnTo>
                <a:lnTo>
                  <a:pt x="215900" y="101600"/>
                </a:lnTo>
                <a:lnTo>
                  <a:pt x="234950" y="95250"/>
                </a:lnTo>
                <a:cubicBezTo>
                  <a:pt x="493776" y="112505"/>
                  <a:pt x="203375" y="92090"/>
                  <a:pt x="393700" y="107950"/>
                </a:cubicBezTo>
                <a:cubicBezTo>
                  <a:pt x="548012" y="120809"/>
                  <a:pt x="423206" y="107701"/>
                  <a:pt x="539750" y="120650"/>
                </a:cubicBezTo>
                <a:cubicBezTo>
                  <a:pt x="548217" y="122767"/>
                  <a:pt x="556791" y="124492"/>
                  <a:pt x="565150" y="127000"/>
                </a:cubicBezTo>
                <a:cubicBezTo>
                  <a:pt x="577972" y="130847"/>
                  <a:pt x="590550" y="135467"/>
                  <a:pt x="603250" y="139700"/>
                </a:cubicBezTo>
                <a:cubicBezTo>
                  <a:pt x="609600" y="141817"/>
                  <a:pt x="615806" y="144427"/>
                  <a:pt x="622300" y="146050"/>
                </a:cubicBezTo>
                <a:lnTo>
                  <a:pt x="647700" y="152400"/>
                </a:lnTo>
                <a:cubicBezTo>
                  <a:pt x="702733" y="150283"/>
                  <a:pt x="757856" y="149839"/>
                  <a:pt x="812800" y="146050"/>
                </a:cubicBezTo>
                <a:cubicBezTo>
                  <a:pt x="819478" y="145589"/>
                  <a:pt x="825328" y="141205"/>
                  <a:pt x="831850" y="139700"/>
                </a:cubicBezTo>
                <a:cubicBezTo>
                  <a:pt x="853152" y="134784"/>
                  <a:pt x="894929" y="128396"/>
                  <a:pt x="920750" y="120650"/>
                </a:cubicBezTo>
                <a:cubicBezTo>
                  <a:pt x="1034996" y="86376"/>
                  <a:pt x="899383" y="127075"/>
                  <a:pt x="984250" y="95250"/>
                </a:cubicBezTo>
                <a:cubicBezTo>
                  <a:pt x="992422" y="92186"/>
                  <a:pt x="1001183" y="91017"/>
                  <a:pt x="1009650" y="88900"/>
                </a:cubicBezTo>
                <a:cubicBezTo>
                  <a:pt x="1018117" y="82550"/>
                  <a:pt x="1025584" y="74583"/>
                  <a:pt x="1035050" y="69850"/>
                </a:cubicBezTo>
                <a:cubicBezTo>
                  <a:pt x="1042856" y="65947"/>
                  <a:pt x="1052091" y="66008"/>
                  <a:pt x="1060450" y="63500"/>
                </a:cubicBezTo>
                <a:cubicBezTo>
                  <a:pt x="1137749" y="40310"/>
                  <a:pt x="1065406" y="59086"/>
                  <a:pt x="1123950" y="44450"/>
                </a:cubicBezTo>
                <a:lnTo>
                  <a:pt x="1511300" y="50800"/>
                </a:lnTo>
                <a:cubicBezTo>
                  <a:pt x="1517990" y="51009"/>
                  <a:pt x="1524198" y="54513"/>
                  <a:pt x="1530350" y="57150"/>
                </a:cubicBezTo>
                <a:cubicBezTo>
                  <a:pt x="1551256" y="66110"/>
                  <a:pt x="1554180" y="71618"/>
                  <a:pt x="1574800" y="76200"/>
                </a:cubicBezTo>
                <a:cubicBezTo>
                  <a:pt x="1587369" y="78993"/>
                  <a:pt x="1600409" y="79427"/>
                  <a:pt x="1612900" y="82550"/>
                </a:cubicBezTo>
                <a:cubicBezTo>
                  <a:pt x="1625887" y="85797"/>
                  <a:pt x="1637748" y="93357"/>
                  <a:pt x="1651000" y="95250"/>
                </a:cubicBezTo>
                <a:cubicBezTo>
                  <a:pt x="1738321" y="107724"/>
                  <a:pt x="1660970" y="95119"/>
                  <a:pt x="1720850" y="107950"/>
                </a:cubicBezTo>
                <a:cubicBezTo>
                  <a:pt x="1799321" y="124765"/>
                  <a:pt x="1761265" y="112955"/>
                  <a:pt x="1803400" y="127000"/>
                </a:cubicBezTo>
                <a:cubicBezTo>
                  <a:pt x="1860550" y="124883"/>
                  <a:pt x="1917896" y="125828"/>
                  <a:pt x="1974850" y="120650"/>
                </a:cubicBezTo>
                <a:cubicBezTo>
                  <a:pt x="2002630" y="118125"/>
                  <a:pt x="2030088" y="98272"/>
                  <a:pt x="2051050" y="82550"/>
                </a:cubicBezTo>
                <a:cubicBezTo>
                  <a:pt x="2059517" y="76200"/>
                  <a:pt x="2068966" y="70984"/>
                  <a:pt x="2076450" y="63500"/>
                </a:cubicBezTo>
                <a:cubicBezTo>
                  <a:pt x="2081846" y="58104"/>
                  <a:pt x="2082678" y="48495"/>
                  <a:pt x="2089150" y="44450"/>
                </a:cubicBezTo>
                <a:cubicBezTo>
                  <a:pt x="2100502" y="37355"/>
                  <a:pt x="2116111" y="39176"/>
                  <a:pt x="2127250" y="31750"/>
                </a:cubicBezTo>
                <a:cubicBezTo>
                  <a:pt x="2133600" y="27517"/>
                  <a:pt x="2139326" y="22150"/>
                  <a:pt x="2146300" y="19050"/>
                </a:cubicBezTo>
                <a:cubicBezTo>
                  <a:pt x="2166177" y="10216"/>
                  <a:pt x="2188690" y="5277"/>
                  <a:pt x="2209800" y="0"/>
                </a:cubicBezTo>
                <a:cubicBezTo>
                  <a:pt x="2241550" y="2117"/>
                  <a:pt x="2273424" y="2836"/>
                  <a:pt x="2305050" y="6350"/>
                </a:cubicBezTo>
                <a:cubicBezTo>
                  <a:pt x="2311703" y="7089"/>
                  <a:pt x="2317642" y="10939"/>
                  <a:pt x="2324100" y="12700"/>
                </a:cubicBezTo>
                <a:cubicBezTo>
                  <a:pt x="2377989" y="27397"/>
                  <a:pt x="2367423" y="24332"/>
                  <a:pt x="2419350" y="31750"/>
                </a:cubicBezTo>
                <a:cubicBezTo>
                  <a:pt x="2425700" y="33867"/>
                  <a:pt x="2431878" y="36595"/>
                  <a:pt x="2438400" y="38100"/>
                </a:cubicBezTo>
                <a:cubicBezTo>
                  <a:pt x="2459433" y="42954"/>
                  <a:pt x="2481422" y="43974"/>
                  <a:pt x="2501900" y="50800"/>
                </a:cubicBezTo>
                <a:cubicBezTo>
                  <a:pt x="2531189" y="60563"/>
                  <a:pt x="2514386" y="55837"/>
                  <a:pt x="2552700" y="63500"/>
                </a:cubicBezTo>
                <a:lnTo>
                  <a:pt x="2546350" y="12065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웃는 얼굴 4"/>
          <p:cNvSpPr/>
          <p:nvPr/>
        </p:nvSpPr>
        <p:spPr>
          <a:xfrm>
            <a:off x="8095346" y="3576768"/>
            <a:ext cx="216024" cy="1800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웃는 얼굴 5"/>
          <p:cNvSpPr/>
          <p:nvPr/>
        </p:nvSpPr>
        <p:spPr>
          <a:xfrm>
            <a:off x="6123522" y="5136164"/>
            <a:ext cx="216024" cy="1800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웃는 얼굴 6"/>
          <p:cNvSpPr/>
          <p:nvPr/>
        </p:nvSpPr>
        <p:spPr>
          <a:xfrm>
            <a:off x="7275650" y="5113412"/>
            <a:ext cx="216024" cy="18002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131634" y="3876024"/>
            <a:ext cx="144016" cy="1800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6627578" y="3623996"/>
            <a:ext cx="0" cy="5040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43502" y="542419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Alice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11957" y="5423566"/>
            <a:ext cx="75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Bob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908155" y="3891026"/>
            <a:ext cx="8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Carol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endCxn id="4" idx="34"/>
          </p:cNvCxnSpPr>
          <p:nvPr/>
        </p:nvCxnSpPr>
        <p:spPr>
          <a:xfrm flipH="1" flipV="1">
            <a:off x="7939684" y="4545366"/>
            <a:ext cx="468417" cy="453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2471" y="5148594"/>
            <a:ext cx="103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Curtain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22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539552" y="548680"/>
                <a:ext cx="7488832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/>
                  <a:t>Prob.  Modeling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r>
                  <a:rPr lang="en-US" altLang="ko-KR" dirty="0"/>
                  <a:t>- B  = Bob </a:t>
                </a:r>
                <a:r>
                  <a:rPr lang="en-US" altLang="ko-KR" dirty="0" smtClean="0"/>
                  <a:t>wins</a:t>
                </a:r>
                <a:endParaRPr lang="en-US" altLang="ko-KR" dirty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- </a:t>
                </a:r>
                <a:r>
                  <a:rPr lang="en-US" altLang="ko-KR" dirty="0"/>
                  <a:t>D = observed data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5,3</m:t>
                        </m:r>
                      </m:e>
                    </m:d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r>
                  <a:rPr lang="en-US" altLang="ko-KR" dirty="0"/>
                  <a:t>- p = unknown probability that marker is on the Alice </a:t>
                </a:r>
                <a:r>
                  <a:rPr lang="en-US" altLang="ko-KR" dirty="0" smtClean="0"/>
                  <a:t>side</a:t>
                </a:r>
              </a:p>
              <a:p>
                <a:r>
                  <a:rPr lang="en-US" altLang="ko-KR" dirty="0" smtClean="0"/>
                  <a:t>         assuming evenly distributed, </a:t>
                </a:r>
              </a:p>
              <a:p>
                <a:r>
                  <a:rPr lang="en-US" altLang="ko-KR" dirty="0" smtClean="0"/>
                  <a:t> </a:t>
                </a:r>
                <a:r>
                  <a:rPr lang="en-US" altLang="ko-KR" dirty="0"/>
                  <a:t>- find P(B | D) </a:t>
                </a:r>
                <a:r>
                  <a:rPr lang="en-US" altLang="ko-KR" dirty="0" smtClean="0"/>
                  <a:t> 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48680"/>
                <a:ext cx="7488832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733" t="-13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83568" y="3068960"/>
            <a:ext cx="4522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for Bob to win, the only case is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 3 more rolls and All Bob should win 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312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836713"/>
            <a:ext cx="81369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If  p is known, let the marker  is at the center </a:t>
            </a:r>
            <a:r>
              <a:rPr lang="en-US" altLang="ko-KR" dirty="0"/>
              <a:t>o</a:t>
            </a:r>
            <a:r>
              <a:rPr lang="en-US" altLang="ko-KR" dirty="0" smtClean="0"/>
              <a:t>f the table, p = 1/2.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then the Prob. of Bob’s win is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P(Bob wins)  = ( 1- ½)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 = 1/8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P(Alice wins) = 1- 1/8 = 7/8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We do not know P(p), but we do know the outputs of 8 trials.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78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5536" y="548680"/>
                <a:ext cx="7848872" cy="3669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smtClean="0"/>
                  <a:t>A Naïve Frequentist Approach</a:t>
                </a:r>
              </a:p>
              <a:p>
                <a:r>
                  <a:rPr lang="en-US" altLang="ko-KR" dirty="0"/>
                  <a:t> </a:t>
                </a:r>
                <a:endParaRPr lang="en-US" altLang="ko-KR" dirty="0" smtClean="0"/>
              </a:p>
              <a:p>
                <a:r>
                  <a:rPr lang="en-US" altLang="ko-KR" dirty="0" smtClean="0"/>
                  <a:t>- quantify of  p( the marker place) :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maximum likelihood estimator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altLang="ko-KR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altLang="ko-KR" dirty="0" smtClean="0"/>
                  <a:t>of p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     = (# of Alice side) / (# of total trial) = 5/8</a:t>
                </a:r>
              </a:p>
              <a:p>
                <a:r>
                  <a:rPr lang="en-US" altLang="ko-KR" dirty="0" smtClean="0"/>
                  <a:t>     </a:t>
                </a:r>
              </a:p>
              <a:p>
                <a:r>
                  <a:rPr lang="en-US" altLang="ko-KR" dirty="0" smtClean="0"/>
                  <a:t>**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𝑚𝑎𝑥𝑖𝑚𝑢𝑚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𝑙𝑖𝑘𝑒𝑙𝑖h𝑜𝑜𝑑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𝑒𝑠𝑡𝑖𝑚𝑎𝑡𝑜𝑟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𝑀𝐿𝐻</m:t>
                    </m:r>
                    <m:r>
                      <a:rPr lang="en-US" altLang="ko-KR" b="0" i="1" smtClean="0">
                        <a:latin typeface="Cambria Math"/>
                      </a:rPr>
                      <m:t> = </m:t>
                    </m:r>
                    <m:func>
                      <m:func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𝐷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) = </m:t>
                        </m:r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/>
                          </a:rPr>
                          <m:t>  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r>
                  <a:rPr lang="en-US" altLang="ko-KR" dirty="0" smtClean="0"/>
                  <a:t>   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:r>
                  <a:rPr lang="en-US" altLang="ko-KR" dirty="0" err="1" smtClean="0"/>
                  <a:t>Prob</a:t>
                </a:r>
                <a:r>
                  <a:rPr lang="en-US" altLang="ko-KR" dirty="0" smtClean="0"/>
                  <a:t>(B | D)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1 − 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 ~ 0.05=1/20 </m:t>
                    </m:r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48680"/>
                <a:ext cx="7848872" cy="3669466"/>
              </a:xfrm>
              <a:prstGeom prst="rect">
                <a:avLst/>
              </a:prstGeom>
              <a:blipFill rotWithShape="1">
                <a:blip r:embed="rId2"/>
                <a:stretch>
                  <a:fillRect l="-699" t="-8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19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7720" y="196905"/>
            <a:ext cx="6840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Bayesian Approach</a:t>
            </a:r>
          </a:p>
          <a:p>
            <a:endParaRPr lang="en-US" altLang="ko-KR" dirty="0"/>
          </a:p>
          <a:p>
            <a:r>
              <a:rPr lang="en-US" altLang="ko-KR" dirty="0" smtClean="0"/>
              <a:t>  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Conditional </a:t>
            </a:r>
            <a:r>
              <a:rPr lang="en-US" altLang="ko-KR" dirty="0" err="1" smtClean="0"/>
              <a:t>Prob</a:t>
            </a:r>
            <a:r>
              <a:rPr lang="en-US" altLang="ko-KR" dirty="0" smtClean="0"/>
              <a:t>: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Bayes’ rule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 Probability identity </a:t>
            </a:r>
            <a:endParaRPr lang="en-US" altLang="ko-KR" dirty="0"/>
          </a:p>
          <a:p>
            <a:r>
              <a:rPr lang="en-US" altLang="ko-KR" b="0" dirty="0" smtClean="0"/>
              <a:t>          </a:t>
            </a:r>
          </a:p>
          <a:p>
            <a:r>
              <a:rPr lang="en-US" altLang="ko-KR" b="0" dirty="0" smtClean="0"/>
              <a:t>                              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07097" y="805585"/>
                <a:ext cx="387368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𝐷</m:t>
                      </m:r>
                      <m:r>
                        <a:rPr lang="en-US" altLang="ko-KR" b="0" i="1" smtClean="0">
                          <a:latin typeface="Cambria Math"/>
                        </a:rPr>
                        <m:t> ) 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)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)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𝑑𝑝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097" y="805585"/>
                <a:ext cx="3873688" cy="8188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03299" y="1484784"/>
                <a:ext cx="3465499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)  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𝐷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/>
                            </a:rPr>
                            <m:t>𝑑𝑝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299" y="1484784"/>
                <a:ext cx="3465499" cy="81887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4067944" y="2204864"/>
                <a:ext cx="3131755" cy="771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𝐷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𝑑𝑝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𝐷</m:t>
                                  </m:r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𝑑𝑝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204864"/>
                <a:ext cx="3131755" cy="7718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7720" y="3068960"/>
                <a:ext cx="3305534" cy="252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4.  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  <m:r>
                      <a:rPr lang="en-US" altLang="ko-KR" b="0" i="1" smtClean="0">
                        <a:latin typeface="Cambria Math"/>
                      </a:rPr>
                      <m:t>) 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   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𝐷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𝑝</m:t>
                    </m:r>
                    <m:r>
                      <a:rPr lang="en-US" altLang="ko-KR" b="0" i="1" smtClean="0">
                        <a:latin typeface="Cambria Math"/>
                      </a:rPr>
                      <m:t>)  = 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8!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5!3!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r>
                  <a:rPr lang="en-US" altLang="ko-KR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 </m:t>
                    </m:r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𝑐𝑜𝑛𝑠𝑡𝑎𝑛𝑡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b="1" dirty="0"/>
                  <a:t> </a:t>
                </a:r>
                <a:endParaRPr lang="en-US" altLang="ko-KR" b="1" dirty="0" smtClean="0"/>
              </a:p>
              <a:p>
                <a:r>
                  <a:rPr lang="en-US" altLang="ko-KR" dirty="0" smtClean="0"/>
                  <a:t>5.calculation</a:t>
                </a:r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r>
                  <a:rPr lang="en-US" altLang="ko-KR" b="1" dirty="0" smtClean="0"/>
                  <a:t> </a:t>
                </a:r>
                <a:r>
                  <a:rPr lang="en-US" altLang="ko-KR" dirty="0" smtClean="0"/>
                  <a:t>beta function 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𝛽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ko-KR" b="0" i="1" dirty="0" smtClean="0">
                  <a:latin typeface="Cambria Math"/>
                </a:endParaRPr>
              </a:p>
              <a:p>
                <a:r>
                  <a:rPr lang="en-US" altLang="ko-KR" b="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−1 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𝑑𝑝</m:t>
                        </m:r>
                      </m:e>
                    </m:nary>
                  </m:oMath>
                </a14:m>
                <a:r>
                  <a:rPr lang="en-US" altLang="ko-KR" dirty="0" smtClean="0"/>
                  <a:t> </a:t>
                </a:r>
              </a:p>
              <a:p>
                <a:r>
                  <a:rPr lang="en-US" altLang="ko-KR" b="1" dirty="0"/>
                  <a:t> </a:t>
                </a:r>
                <a:r>
                  <a:rPr lang="en-US" altLang="ko-KR" b="1" dirty="0" smtClean="0"/>
                  <a:t>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0" y="3068960"/>
                <a:ext cx="3305534" cy="2529154"/>
              </a:xfrm>
              <a:prstGeom prst="rect">
                <a:avLst/>
              </a:prstGeom>
              <a:blipFill rotWithShape="1">
                <a:blip r:embed="rId5"/>
                <a:stretch>
                  <a:fillRect l="-1661" b="-19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4544" y="3180010"/>
                <a:ext cx="2126800" cy="906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6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𝑑𝑝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altLang="ko-K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1−</m:t>
                                      </m:r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𝑑𝑝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544" y="3180010"/>
                <a:ext cx="2126800" cy="90672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299574" y="4797152"/>
                <a:ext cx="1527982" cy="485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=0.09 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∼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574" y="4797152"/>
                <a:ext cx="1527982" cy="485197"/>
              </a:xfrm>
              <a:prstGeom prst="rect">
                <a:avLst/>
              </a:prstGeom>
              <a:blipFill rotWithShape="1">
                <a:blip r:embed="rId7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1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796" y="372324"/>
            <a:ext cx="742257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 In conclusion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 smtClean="0"/>
              <a:t>   1) If we know the P(p) , let’s say it is P(p)  = ½</a:t>
            </a:r>
          </a:p>
          <a:p>
            <a:endParaRPr lang="en-US" altLang="ko-KR" dirty="0"/>
          </a:p>
          <a:p>
            <a:r>
              <a:rPr lang="en-US" altLang="ko-KR" dirty="0" smtClean="0"/>
              <a:t>      Then P(B)  = 1/8 = 0.125</a:t>
            </a:r>
          </a:p>
          <a:p>
            <a:endParaRPr lang="en-US" altLang="ko-KR" dirty="0"/>
          </a:p>
          <a:p>
            <a:r>
              <a:rPr lang="en-US" altLang="ko-KR" dirty="0" smtClean="0"/>
              <a:t>   2) If we do not know P(p), but 8 trials output are known, </a:t>
            </a:r>
          </a:p>
          <a:p>
            <a:endParaRPr lang="en-US" altLang="ko-KR" dirty="0"/>
          </a:p>
          <a:p>
            <a:r>
              <a:rPr lang="en-US" altLang="ko-KR" dirty="0" smtClean="0"/>
              <a:t>     2.1) by  MLH , as frequentist uses</a:t>
            </a:r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The </a:t>
            </a:r>
            <a:r>
              <a:rPr lang="en-US" altLang="ko-KR" dirty="0" err="1" smtClean="0"/>
              <a:t>Prob</a:t>
            </a:r>
            <a:r>
              <a:rPr lang="en-US" altLang="ko-KR" dirty="0" smtClean="0"/>
              <a:t>(B)  =  0.05 ~ 1/20. </a:t>
            </a:r>
          </a:p>
          <a:p>
            <a:endParaRPr lang="en-US" altLang="ko-KR" dirty="0"/>
          </a:p>
          <a:p>
            <a:r>
              <a:rPr lang="en-US" altLang="ko-KR" dirty="0" smtClean="0"/>
              <a:t>     2.2) as Bayesian </a:t>
            </a:r>
          </a:p>
          <a:p>
            <a:endParaRPr lang="en-US" altLang="ko-KR" dirty="0"/>
          </a:p>
          <a:p>
            <a:r>
              <a:rPr lang="en-US" altLang="ko-KR" dirty="0" smtClean="0"/>
              <a:t>      The </a:t>
            </a:r>
            <a:r>
              <a:rPr lang="en-US" altLang="ko-KR" dirty="0" err="1" smtClean="0"/>
              <a:t>Prob</a:t>
            </a:r>
            <a:r>
              <a:rPr lang="en-US" altLang="ko-KR" dirty="0" smtClean="0"/>
              <a:t>(B)  = 0.09</a:t>
            </a:r>
            <a:r>
              <a:rPr lang="en-US" altLang="ko-KR" dirty="0"/>
              <a:t> </a:t>
            </a:r>
            <a:r>
              <a:rPr lang="en-US" altLang="ko-KR" dirty="0" smtClean="0"/>
              <a:t>~ 1/10</a:t>
            </a:r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Which is the correct answer?  How do you prove it?</a:t>
            </a:r>
          </a:p>
          <a:p>
            <a:endParaRPr lang="en-US" altLang="ko-KR" dirty="0"/>
          </a:p>
          <a:p>
            <a:r>
              <a:rPr lang="en-US" altLang="ko-KR" dirty="0" smtClean="0"/>
              <a:t>      Jake claims (and Bayes, others,…) Bayes are correct and proves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Monte Carlo simulation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24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3548</TotalTime>
  <Words>1501</Words>
  <Application>Microsoft Office PowerPoint</Application>
  <PresentationFormat>화면 슬라이드 쇼(4:3)</PresentationFormat>
  <Paragraphs>223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김승남</dc:creator>
  <cp:lastModifiedBy>김승남</cp:lastModifiedBy>
  <cp:revision>77</cp:revision>
  <dcterms:created xsi:type="dcterms:W3CDTF">2019-06-13T09:04:12Z</dcterms:created>
  <dcterms:modified xsi:type="dcterms:W3CDTF">2019-06-21T11:12:17Z</dcterms:modified>
</cp:coreProperties>
</file>