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3" autoAdjust="0"/>
    <p:restoredTop sz="94660"/>
  </p:normalViewPr>
  <p:slideViewPr>
    <p:cSldViewPr>
      <p:cViewPr>
        <p:scale>
          <a:sx n="93" d="100"/>
          <a:sy n="93" d="100"/>
        </p:scale>
        <p:origin x="-1002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5209-1ACD-4FE6-9ECE-AFEFC10EF97B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2724-6DCD-4B09-A3ED-AB40DFA3C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608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Optimal Linear Reconstruction of the State  (textbook. 4.1 ~4.3, Week_8~8_2)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Problem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- Deterministic system </a:t>
                </a:r>
              </a:p>
              <a:p>
                <a:pPr latinLnBrk="1"/>
                <a:r>
                  <a:rPr lang="en-US" dirty="0" smtClean="0"/>
                  <a:t>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atinLnBrk="1"/>
                <a:r>
                  <a:rPr lang="en-US" b="0" dirty="0" smtClean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                             (2)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    in general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,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latinLnBrk="1"/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Design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state observer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</m:oMath>
                </a14:m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b="0" dirty="0" smtClean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=0    ∀ 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r>
                  <a:rPr lang="en-US" dirty="0" smtClean="0"/>
                  <a:t> - Stochastic  system </a:t>
                </a:r>
              </a:p>
              <a:p>
                <a:pPr latinLnBrk="1"/>
                <a:r>
                  <a:rPr lang="en-US" dirty="0" smtClean="0"/>
                  <a:t>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atinLnBrk="1"/>
                <a:r>
                  <a:rPr lang="en-US" b="0" dirty="0" smtClean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            (2)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Design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state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/>
                  <a:t> 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≥0 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→∞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/>
                        </a:rPr>
                        <m:t>    ∀ 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endParaRPr lang="en-US" dirty="0" smtClean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6087820"/>
              </a:xfrm>
              <a:prstGeom prst="rect">
                <a:avLst/>
              </a:prstGeom>
              <a:blipFill rotWithShape="1">
                <a:blip r:embed="rId2"/>
                <a:stretch>
                  <a:fillRect l="-609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5870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Optimal Linear Reconstruction of the </a:t>
                </a:r>
                <a:r>
                  <a:rPr lang="en-US" dirty="0" smtClean="0"/>
                  <a:t>State</a:t>
                </a:r>
                <a:endParaRPr lang="en-US" dirty="0" smtClean="0"/>
              </a:p>
              <a:p>
                <a:r>
                  <a:rPr lang="en-US" dirty="0" smtClean="0"/>
                  <a:t>2. A Simple example  -  Observer? 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a moving vehicle dynamic modeling;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1) A position measurement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=[1 0]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smtClean="0">
                    <a:sym typeface="Wingdings" panose="05000000000000000000" pitchFamily="2" charset="2"/>
                  </a:rPr>
                  <a:t>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,  </m:t>
                    </m:r>
                  </m:oMath>
                </a14:m>
                <a:r>
                  <a:rPr lang="en-US" dirty="0" smtClean="0"/>
                  <a:t>for any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you may observe / determine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 , 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 2) A velocity measurement system     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=[0 1]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latinLnBrk="1"/>
                <a:r>
                  <a:rPr lang="en-US" dirty="0" smtClean="0"/>
                  <a:t>   </a:t>
                </a:r>
                <a:r>
                  <a:rPr lang="en-US" dirty="0" smtClean="0">
                    <a:sym typeface="Wingdings" panose="05000000000000000000" pitchFamily="2" charset="2"/>
                  </a:rPr>
                  <a:t>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,  </m:t>
                    </m:r>
                  </m:oMath>
                </a14:m>
                <a:r>
                  <a:rPr lang="en-US" dirty="0" smtClean="0"/>
                  <a:t>for any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you may  not observe / determine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 , 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3)  which system (1) and (2) is observable? </a:t>
                </a:r>
                <a:endParaRPr lang="en-US" dirty="0"/>
              </a:p>
              <a:p>
                <a:pPr latinLnBrk="1"/>
                <a:endParaRPr lang="en-US" dirty="0" smtClean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870518"/>
              </a:xfrm>
              <a:prstGeom prst="rect">
                <a:avLst/>
              </a:prstGeom>
              <a:blipFill rotWithShape="1">
                <a:blip r:embed="rId2"/>
                <a:stretch>
                  <a:fillRect l="-609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31942" y="-180081"/>
            <a:ext cx="8001000" cy="6221640"/>
            <a:chOff x="431942" y="-180081"/>
            <a:chExt cx="8001000" cy="6221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직사각형 1"/>
                <p:cNvSpPr/>
                <p:nvPr/>
              </p:nvSpPr>
              <p:spPr>
                <a:xfrm>
                  <a:off x="431942" y="-180081"/>
                  <a:ext cx="8001000" cy="62216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Optimal Linear Reconstruction of the State</a:t>
                  </a:r>
                  <a:endParaRPr lang="en-US" dirty="0" smtClean="0"/>
                </a:p>
                <a:p>
                  <a:r>
                    <a:rPr lang="en-US" dirty="0" smtClean="0"/>
                    <a:t>2. A Simple example  -  </a:t>
                  </a:r>
                  <a:r>
                    <a:rPr lang="en-US" dirty="0" smtClean="0"/>
                    <a:t>Estimator – (github.com… / Identification Iden_Ch5, Ch_7) </a:t>
                  </a:r>
                  <a:endParaRPr lang="en-US" dirty="0" smtClean="0"/>
                </a:p>
                <a:p>
                  <a:endParaRPr lang="en-US" dirty="0" smtClean="0"/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</a:t>
                  </a:r>
                  <a:r>
                    <a:rPr lang="en-US" dirty="0" smtClean="0"/>
                    <a:t>2.1 Linear regression  - A static case      </a:t>
                  </a:r>
                  <a:endParaRPr lang="en-US" dirty="0" smtClean="0"/>
                </a:p>
                <a:p>
                  <a:r>
                    <a:rPr lang="en-US" dirty="0" smtClean="0"/>
                    <a:t>                                              </a:t>
                  </a:r>
                </a:p>
                <a:p>
                  <a:r>
                    <a:rPr lang="en-US" dirty="0" smtClean="0"/>
                    <a:t>          y                                                  1) Problem : given measurement sets as  </a:t>
                  </a:r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                                                                   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=1,…,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endParaRPr lang="en-US" b="0" dirty="0" smtClean="0"/>
                </a:p>
                <a:p>
                  <a:endParaRPr lang="en-US" dirty="0" smtClean="0"/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                                                        find a relation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  as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 with a constraint                                                            </a:t>
                  </a:r>
                </a:p>
                <a:p>
                  <a:r>
                    <a:rPr lang="en-US" dirty="0" smtClean="0"/>
                    <a:t> </a:t>
                  </a:r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</a:t>
                  </a:r>
                </a:p>
                <a:p>
                  <a:r>
                    <a:rPr lang="en-US" dirty="0" smtClean="0"/>
                    <a:t>                                                       x</a:t>
                  </a:r>
                  <a:endParaRPr lang="en-US" dirty="0"/>
                </a:p>
                <a:p>
                  <a:r>
                    <a:rPr lang="en-US" dirty="0" smtClean="0"/>
                    <a:t>2) Assume a model as a linear </a:t>
                  </a:r>
                  <a:r>
                    <a:rPr lang="en-US" dirty="0" err="1" smtClean="0"/>
                    <a:t>s.t.</a:t>
                  </a:r>
                  <a:endParaRPr lang="en-US" dirty="0"/>
                </a:p>
                <a:p>
                  <a:r>
                    <a:rPr lang="en-US" dirty="0" smtClean="0"/>
                    <a:t>                     -.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func>
                    </m:oMath>
                  </a14:m>
                  <a:endParaRPr lang="en-US" dirty="0" smtClean="0"/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              -.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func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/>
                    <a:t>                   </a:t>
                  </a:r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2.2 A simple Recursive Estimator</a:t>
                  </a:r>
                </a:p>
                <a:p>
                  <a:r>
                    <a:rPr lang="en-US" dirty="0" smtClean="0"/>
                    <a:t>          1) problem </a:t>
                  </a:r>
                </a:p>
                <a:p>
                  <a:r>
                    <a:rPr lang="en-US" dirty="0"/>
                    <a:t> </a:t>
                  </a:r>
                  <a:r>
                    <a:rPr lang="en-US" dirty="0" smtClean="0"/>
                    <a:t>              </a:t>
                  </a:r>
                  <a:endParaRPr lang="en-US" dirty="0"/>
                </a:p>
                <a:p>
                  <a:pPr latinLnBrk="1"/>
                  <a:r>
                    <a:rPr lang="en-US" dirty="0" smtClean="0"/>
                    <a:t>                                                       </a:t>
                  </a:r>
                </a:p>
                <a:p>
                  <a:pPr latinLnBrk="1"/>
                  <a:r>
                    <a:rPr lang="en-US" dirty="0" smtClean="0"/>
                    <a:t>          2) Recursive Estimator</a:t>
                  </a:r>
                  <a:endParaRPr lang="en-US" dirty="0"/>
                </a:p>
                <a:p>
                  <a:pPr latinLnBrk="1"/>
                  <a:r>
                    <a:rPr lang="en-US" dirty="0" smtClean="0"/>
                    <a:t>              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(1)</m:t>
                      </m:r>
                    </m:oMath>
                  </a14:m>
                  <a:r>
                    <a:rPr lang="en-US" dirty="0" smtClean="0"/>
                    <a:t>                                             </a:t>
                  </a:r>
                  <a:endParaRPr lang="en-US" dirty="0" smtClean="0"/>
                </a:p>
              </p:txBody>
            </p:sp>
          </mc:Choice>
          <mc:Fallback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42" y="-180081"/>
                  <a:ext cx="8001000" cy="622164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686" t="-490" r="-389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직선 연결선 3"/>
            <p:cNvCxnSpPr/>
            <p:nvPr/>
          </p:nvCxnSpPr>
          <p:spPr>
            <a:xfrm>
              <a:off x="1193942" y="1439139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736742" y="2734539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1879742" y="16677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930257" y="18963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184542" y="19725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651142" y="18963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803542" y="211380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006457" y="2177166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133600" y="1731096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286000" y="1883496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314683" y="2138638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319391" y="15915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471791" y="1743939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509891" y="1968258"/>
              <a:ext cx="762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1193940" y="4847592"/>
                <a:ext cx="5670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,   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</m:oMath>
                </a14:m>
                <a:r>
                  <a:rPr lang="en-US" dirty="0" smtClean="0"/>
                  <a:t>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 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𝑐𝑜𝑛𝑠𝑡𝑎𝑛𝑡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40" y="4847592"/>
                <a:ext cx="567020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7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627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Optimal Linear Reconstruction of the State  (textbook. 4.1 ~4.3, Week_8~8_2)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Optimal observer (Definition 4.2)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atinLnBrk="1"/>
                <a:r>
                  <a:rPr lang="en-US" b="0" dirty="0" smtClean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          (2)</m:t>
                    </m:r>
                  </m:oMath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    where  </a:t>
                </a:r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/>
                        <m:t>E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  <m:sup>
                              <m:r>
                                <a:rPr lang="en-US" i="1"/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/>
                                    </m:ctrlPr>
                                  </m:sSubSupPr>
                                  <m:e>
                                    <m:r>
                                      <a:rPr lang="en-US" i="1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i="1"/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Design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state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</m:oMath>
                </a14:m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b="0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b="0" dirty="0" smtClean="0"/>
                  <a:t>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/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𝐴</m:t>
                    </m:r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𝑥</m:t>
                        </m:r>
                      </m:e>
                    </m:acc>
                    <m:r>
                      <a:rPr lang="en-US" i="1"/>
                      <m:t>+</m:t>
                    </m:r>
                    <m:r>
                      <a:rPr lang="en-US" i="1"/>
                      <m:t>𝐵𝑢</m:t>
                    </m:r>
                    <m:r>
                      <a:rPr lang="en-US" i="1"/>
                      <m:t>+</m:t>
                    </m:r>
                    <m:r>
                      <a:rPr lang="en-US" i="1"/>
                      <m:t>𝐾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𝑦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atinLnBrk="1"/>
                <a:endParaRPr lang="en-US" b="0" dirty="0" smtClean="0"/>
              </a:p>
              <a:p>
                <a:pPr latinLnBrk="1"/>
                <a:r>
                  <a:rPr lang="en-US" dirty="0" smtClean="0"/>
                  <a:t>    minimize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min</m:t>
                              </m:r>
                            </m:e>
                            <m:lim>
                              <m:r>
                                <a:rPr lang="en-US" i="1"/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/>
                            <m:t>E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T</m:t>
                                  </m:r>
                                </m:sup>
                              </m:sSup>
                              <m:r>
                                <a:rPr lang="en-US" i="1"/>
                                <m:t>𝑊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 0</m:t>
                          </m:r>
                        </m:e>
                      </m:func>
                      <m:r>
                        <a:rPr lang="en-US"/>
                        <m:t>, </m:t>
                      </m:r>
                      <m:r>
                        <m:rPr>
                          <m:sty m:val="p"/>
                        </m:rPr>
                        <a:rPr lang="en-US"/>
                        <m:t>e</m:t>
                      </m:r>
                      <m:r>
                        <a:rPr lang="en-US"/>
                        <m:t> =</m:t>
                      </m:r>
                      <m:r>
                        <m:rPr>
                          <m:sty m:val="p"/>
                        </m:rPr>
                        <a:rPr lang="en-US"/>
                        <m:t>x</m:t>
                      </m:r>
                      <m:r>
                        <a:rPr lang="en-US" i="1"/>
                        <m:t>−</m:t>
                      </m:r>
                      <m:r>
                        <a:rPr lang="en-US"/>
                        <m:t> 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sym typeface="Wingdings" panose="05000000000000000000" pitchFamily="2" charset="2"/>
                        </a:rPr>
                        <m:t>,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r>
                  <a:rPr lang="en-US" dirty="0" smtClean="0"/>
                  <a:t> </a:t>
                </a:r>
                <a:r>
                  <a:rPr lang="en-US" dirty="0" smtClean="0"/>
                  <a:t>2. Solution(Theorem 4.5)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/>
                        <m:t>K</m:t>
                      </m:r>
                      <m:r>
                        <a:rPr lang="en-US"/>
                        <m:t>=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/>
                            <m:t>QC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/>
                            <m:t>T</m:t>
                          </m:r>
                        </m:sup>
                      </m:sSup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  <m:sup>
                          <m:r>
                            <a:rPr lang="en-US" i="1"/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𝑄</m:t>
                          </m:r>
                        </m:e>
                      </m:acc>
                      <m:r>
                        <a:rPr lang="en-US" i="1"/>
                        <m:t>=</m:t>
                      </m:r>
                      <m:r>
                        <a:rPr lang="en-US" i="1"/>
                        <m:t>𝐴𝑄</m:t>
                      </m:r>
                      <m:r>
                        <a:rPr lang="en-US" i="1"/>
                        <m:t>+</m:t>
                      </m:r>
                      <m:r>
                        <a:rPr lang="en-US" i="1"/>
                        <m:t>𝑄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𝐴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−</m:t>
                      </m:r>
                      <m:r>
                        <a:rPr lang="en-US" i="1"/>
                        <m:t>𝑄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𝐶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  <m:sup>
                          <m:r>
                            <a:rPr lang="en-US" i="1"/>
                            <m:t>−1</m:t>
                          </m:r>
                        </m:sup>
                      </m:sSubSup>
                      <m:r>
                        <a:rPr lang="en-US" i="1"/>
                        <m:t>𝐶𝑄</m:t>
                      </m:r>
                      <m:r>
                        <a:rPr lang="en-US" i="1"/>
                        <m:t>,   </m:t>
                      </m:r>
                      <m:r>
                        <a:rPr lang="en-US" i="1"/>
                        <m:t>𝑡</m:t>
                      </m:r>
                      <m:r>
                        <a:rPr lang="en-US" i="1"/>
                        <m:t>≥0,</m:t>
                      </m:r>
                    </m:oMath>
                  </m:oMathPara>
                </a14:m>
                <a:endParaRPr lang="en-US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   </m:t>
                      </m:r>
                      <m:r>
                        <a:rPr lang="en-US" i="1"/>
                        <m:t>𝑄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𝐸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0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𝐸</m:t>
                              </m:r>
                              <m:r>
                                <a:rPr lang="en-US" i="1"/>
                                <m:t>(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/>
                            <m:t>(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i="1"/>
                            <m:t>− </m:t>
                          </m:r>
                          <m:r>
                            <a:rPr lang="en-US" i="1"/>
                            <m:t>𝐸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6276975"/>
              </a:xfrm>
              <a:prstGeom prst="rect">
                <a:avLst/>
              </a:prstGeom>
              <a:blipFill rotWithShape="1">
                <a:blip r:embed="rId2"/>
                <a:stretch>
                  <a:fillRect l="-609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2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5579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Duality Optimal Observer and controller in steady state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           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atinLnBrk="1"/>
                <a:r>
                  <a:rPr lang="en-US" b="0" dirty="0" smtClean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     </m:t>
                    </m:r>
                    <m:r>
                      <a:rPr lang="en-US" b="0" i="1" smtClean="0">
                        <a:latin typeface="Cambria Math"/>
                      </a:rPr>
                      <m:t>              </m:t>
                    </m:r>
                    <m:r>
                      <a:rPr lang="en-US" b="0" i="1" smtClean="0">
                        <a:latin typeface="Cambria Math"/>
                      </a:rPr>
                      <m:t>  (2)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   1</a:t>
                </a:r>
                <a:r>
                  <a:rPr lang="en-US" dirty="0" smtClean="0"/>
                  <a:t>. Optimal Regulator Solution</a:t>
                </a:r>
              </a:p>
              <a:p>
                <a:pPr latinLnBrk="1"/>
                <a:r>
                  <a:rPr lang="en-US" dirty="0" smtClean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𝑅𝑢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𝑃𝑥</m:t>
                    </m:r>
                    <m:r>
                      <a:rPr lang="en-US" i="1">
                        <a:latin typeface="Cambria Math"/>
                      </a:rPr>
                      <m:t>              </m:t>
                    </m:r>
                    <m:r>
                      <a:rPr lang="en-US" b="0" i="1" smtClean="0">
                        <a:latin typeface="Cambria Math"/>
                      </a:rPr>
                      <m:t>                (3)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</a:t>
                </a:r>
                <a:r>
                  <a:rPr lang="en-US" dirty="0" smtClean="0"/>
                  <a:t>    where</a:t>
                </a:r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                                               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𝑃𝐴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𝑃𝐵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=0   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2. Optimal Observer Solution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𝐵𝑢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</a:rPr>
                            <m:t>≥ 0</m:t>
                          </m:r>
                        </m:e>
                      </m:func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r>
                        <a:rPr lang="en-US"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</m:t>
                    </m:r>
                    <m:r>
                      <a:rPr lang="en-US" i="1"/>
                      <m:t>𝐴𝑄</m:t>
                    </m:r>
                    <m:r>
                      <a:rPr lang="en-US" i="1"/>
                      <m:t>+</m:t>
                    </m:r>
                    <m:r>
                      <a:rPr lang="en-US" i="1"/>
                      <m:t>𝑄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𝐴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−</m:t>
                    </m:r>
                    <m:r>
                      <a:rPr lang="en-US" i="1"/>
                      <m:t>𝑄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𝐶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  <m:sup>
                        <m:r>
                          <a:rPr lang="en-US" i="1"/>
                          <m:t>−1</m:t>
                        </m:r>
                      </m:sup>
                    </m:sSubSup>
                    <m:r>
                      <a:rPr lang="en-US" i="1"/>
                      <m:t>𝐶𝑄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i="1"/>
                      <m:t>  </m:t>
                    </m:r>
                  </m:oMath>
                </a14:m>
                <a:endParaRPr lang="en-US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579091"/>
              </a:xfrm>
              <a:prstGeom prst="rect">
                <a:avLst/>
              </a:prstGeom>
              <a:blipFill rotWithShape="1">
                <a:blip r:embed="rId2"/>
                <a:stretch>
                  <a:fillRect l="-609"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1127</Words>
  <Application>Microsoft Office PowerPoint</Application>
  <PresentationFormat>화면 슬라이드 쇼(4:3)</PresentationFormat>
  <Paragraphs>99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2020-05-10T10:54:41Z</dcterms:created>
  <dcterms:modified xsi:type="dcterms:W3CDTF">2020-05-11T09:10:07Z</dcterms:modified>
</cp:coreProperties>
</file>