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4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496A-CADF-43CE-992C-4313AAB3809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F21D-09C4-4CDF-8647-03AA021D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4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496A-CADF-43CE-992C-4313AAB3809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F21D-09C4-4CDF-8647-03AA021D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1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496A-CADF-43CE-992C-4313AAB3809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F21D-09C4-4CDF-8647-03AA021D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496A-CADF-43CE-992C-4313AAB3809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F21D-09C4-4CDF-8647-03AA021D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496A-CADF-43CE-992C-4313AAB3809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F21D-09C4-4CDF-8647-03AA021D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1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496A-CADF-43CE-992C-4313AAB3809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F21D-09C4-4CDF-8647-03AA021D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496A-CADF-43CE-992C-4313AAB3809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F21D-09C4-4CDF-8647-03AA021D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496A-CADF-43CE-992C-4313AAB3809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F21D-09C4-4CDF-8647-03AA021D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496A-CADF-43CE-992C-4313AAB3809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F21D-09C4-4CDF-8647-03AA021D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8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496A-CADF-43CE-992C-4313AAB3809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F21D-09C4-4CDF-8647-03AA021D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9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496A-CADF-43CE-992C-4313AAB3809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F21D-09C4-4CDF-8647-03AA021D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7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496A-CADF-43CE-992C-4313AAB3809F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2F21D-09C4-4CDF-8647-03AA021D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7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57200" y="347430"/>
                <a:ext cx="8001000" cy="6104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Optimal Linear Output Feedback Control Systems  (textbook. 5.1 ~5.3, Week_9)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Problem (Def. 5.1  - consider only steady state )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b="0" i="1" smtClean="0">
                        <a:latin typeface="Cambria Math"/>
                      </a:rPr>
                      <m:t> 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             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b="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b="0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                            (2)</m:t>
                    </m:r>
                  </m:oMath>
                </a14:m>
                <a:endParaRPr lang="en-US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dirty="0"/>
                  <a:t>        and </a:t>
                </a:r>
                <a:r>
                  <a:rPr lang="en-US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   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atinLnBrk="1">
                  <a:lnSpc>
                    <a:spcPct val="150000"/>
                  </a:lnSpc>
                </a:pPr>
                <a:endParaRPr lang="en-US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dirty="0"/>
                  <a:t>         the white noise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intensity (i.e. variance) is  </a:t>
                </a:r>
              </a:p>
              <a:p>
                <a:pPr latinLnBrk="1">
                  <a:lnSpc>
                    <a:spcPct val="150000"/>
                  </a:lnSpc>
                </a:pPr>
                <a:endParaRPr lang="en-US" dirty="0"/>
              </a:p>
              <a:p>
                <a:pPr latinLnBrk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dirty="0"/>
                  <a:t>      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dirty="0"/>
                  <a:t>        Design the optimal controller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which minimize the cost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endParaRPr lang="en-US" dirty="0" smtClean="0"/>
              </a:p>
              <a:p>
                <a:pPr latinLnBrk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</a:rPr>
                        <m:t> 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7430"/>
                <a:ext cx="8001000" cy="6104172"/>
              </a:xfrm>
              <a:prstGeom prst="rect">
                <a:avLst/>
              </a:prstGeom>
              <a:blipFill rotWithShape="1">
                <a:blip r:embed="rId2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8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457200" y="347430"/>
                <a:ext cx="8001000" cy="5820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2. Separation design principle</a:t>
                </a:r>
              </a:p>
              <a:p>
                <a:endParaRPr lang="en-US" dirty="0"/>
              </a:p>
              <a:p>
                <a:r>
                  <a:rPr lang="en-US" dirty="0"/>
                  <a:t>   2.1 Optimal Regulator controller  (Ref. online_2) </a:t>
                </a:r>
              </a:p>
              <a:p>
                <a:r>
                  <a:rPr lang="en-US" dirty="0"/>
                  <a:t>     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𝑃𝑥</m:t>
                      </m:r>
                      <m:r>
                        <a:rPr lang="en-US" b="0" i="1" smtClean="0">
                          <a:latin typeface="Cambria Math"/>
                        </a:rPr>
                        <m:t>                      </m:t>
                      </m:r>
                    </m:oMath>
                  </m:oMathPara>
                </a14:m>
                <a:endParaRPr lang="en-US" b="0" dirty="0"/>
              </a:p>
              <a:p>
                <a:pPr latinLnBrk="1"/>
                <a:r>
                  <a:rPr lang="en-US" dirty="0"/>
                  <a:t>       where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                                               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𝑃𝐴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𝑃𝐵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dirty="0"/>
              </a:p>
              <a:p>
                <a:pPr latinLnBrk="1"/>
                <a:r>
                  <a:rPr lang="en-US" dirty="0"/>
                  <a:t>       minimize </a:t>
                </a:r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𝑖𝑓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latinLnBrk="1"/>
                <a:r>
                  <a:rPr lang="en-US" b="0" i="1" dirty="0">
                    <a:latin typeface="Cambria Math"/>
                  </a:rPr>
                  <a:t>      </a:t>
                </a:r>
                <a:r>
                  <a:rPr lang="en-US" b="0" i="1" dirty="0"/>
                  <a:t>OR</a:t>
                </a:r>
                <a:endParaRPr lang="en-US" b="0" i="1" dirty="0">
                  <a:latin typeface="Cambria Math"/>
                </a:endParaRP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    - The problem to implement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into the plant 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    </a:t>
                </a:r>
                <a:r>
                  <a:rPr lang="en-US" dirty="0">
                    <a:sym typeface="Wingdings" panose="05000000000000000000" pitchFamily="2" charset="2"/>
                  </a:rPr>
                  <a:t> need ALL information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pPr latinLnBrk="1"/>
                <a:r>
                  <a:rPr lang="en-US" dirty="0"/>
                  <a:t> </a:t>
                </a:r>
              </a:p>
              <a:p>
                <a:pPr latinLnBrk="1"/>
                <a:endParaRPr lang="en-US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7430"/>
                <a:ext cx="8001000" cy="5820824"/>
              </a:xfrm>
              <a:prstGeom prst="rect">
                <a:avLst/>
              </a:prstGeom>
              <a:blipFill rotWithShape="1">
                <a:blip r:embed="rId2"/>
                <a:stretch>
                  <a:fillRect l="-609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4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57200" y="347430"/>
                <a:ext cx="8001000" cy="5292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2. Separation design principle</a:t>
                </a:r>
              </a:p>
              <a:p>
                <a:endParaRPr lang="en-US" dirty="0"/>
              </a:p>
              <a:p>
                <a:r>
                  <a:rPr lang="en-US" dirty="0"/>
                  <a:t>   2.2 Optimal Observer  (Ref online_3) </a:t>
                </a:r>
              </a:p>
              <a:p>
                <a:pPr latinLnBrk="1"/>
                <a:r>
                  <a:rPr lang="en-US" dirty="0"/>
                  <a:t>                         </a:t>
                </a:r>
              </a:p>
              <a:p>
                <a:pPr latinLnBrk="1"/>
                <a:r>
                  <a:rPr lang="en-US" dirty="0"/>
                  <a:t>               The optimal observer  as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𝐵𝑢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𝑄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latinLnBrk="1"/>
                <a:endParaRPr lang="en-US" i="1" dirty="0">
                  <a:latin typeface="Cambria Math"/>
                </a:endParaRPr>
              </a:p>
              <a:p>
                <a:r>
                  <a:rPr lang="en-US" dirty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     </m:t>
                    </m:r>
                    <m:r>
                      <a:rPr lang="en-US" i="1">
                        <a:latin typeface="Cambria Math"/>
                      </a:rPr>
                      <m:t>𝐴𝑄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𝑄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𝑄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𝐶𝑄</m:t>
                    </m:r>
                    <m:r>
                      <a:rPr lang="en-US" i="1">
                        <a:latin typeface="Cambria Math"/>
                      </a:rPr>
                      <m:t>=0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</a:t>
                </a:r>
              </a:p>
              <a:p>
                <a:pPr latinLnBrk="1"/>
                <a:r>
                  <a:rPr lang="en-US" dirty="0"/>
                  <a:t>       minimize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  <m:r>
                            <a:rPr lang="en-US" i="1">
                              <a:latin typeface="Cambria Math"/>
                            </a:rPr>
                            <m:t>≥ 0</m:t>
                          </m:r>
                        </m:e>
                      </m:func>
                      <m:r>
                        <a:rPr lang="en-US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r>
                        <a:rPr lang="en-US">
                          <a:latin typeface="Cambria Math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   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𝑊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𝑡𝑟𝑎𝑐𝑒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𝑜𝑓</m:t>
                    </m:r>
                    <m:r>
                      <a:rPr lang="en-US" b="0" i="1" smtClean="0">
                        <a:latin typeface="Cambria Math"/>
                      </a:rPr>
                      <m:t> (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    </m:t>
                        </m:r>
                        <m:r>
                          <a:rPr lang="en-US" b="0" i="1" smtClean="0">
                            <a:latin typeface="Cambria Math"/>
                          </a:rPr>
                          <m:t>𝑖𝑓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0" i="1" smtClean="0">
                            <a:latin typeface="Cambria Math"/>
                          </a:rPr>
                          <m:t>  </m:t>
                        </m:r>
                      </m:e>
                    </m:nary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endParaRPr 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7430"/>
                <a:ext cx="8001000" cy="5292218"/>
              </a:xfrm>
              <a:prstGeom prst="rect">
                <a:avLst/>
              </a:prstGeom>
              <a:blipFill>
                <a:blip r:embed="rId2"/>
                <a:stretch>
                  <a:fillRect l="-609" t="-691" b="-806"/>
                </a:stretch>
              </a:blipFill>
            </p:spPr>
            <p:txBody>
              <a:bodyPr/>
              <a:lstStyle/>
              <a:p>
                <a:r>
                  <a:rPr lang="ko-K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6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57200" y="347430"/>
                <a:ext cx="8001000" cy="6083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3. Optimal output feedback controller</a:t>
                </a:r>
              </a:p>
              <a:p>
                <a:r>
                  <a:rPr lang="en-US" dirty="0"/>
                  <a:t>   3.1 problem recall </a:t>
                </a:r>
              </a:p>
              <a:p>
                <a:endParaRPr lang="en-US" dirty="0"/>
              </a:p>
              <a:p>
                <a:r>
                  <a:rPr lang="en-US" dirty="0"/>
                  <a:t>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i="1">
                        <a:latin typeface="Cambria Math"/>
                      </a:rPr>
                      <m:t> 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                 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𝐶𝑥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                              (2)</m:t>
                    </m:r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      and the cost function is </a:t>
                </a:r>
              </a:p>
              <a:p>
                <a:pPr latinLnBrk="1"/>
                <a:r>
                  <a:rPr lang="en-US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𝜎</m:t>
                    </m:r>
                    <m:r>
                      <a:rPr lang="en-US" i="1">
                        <a:latin typeface="Cambria Math"/>
                      </a:rPr>
                      <m:t> 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𝑑𝑡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  3.2  The output feedback controller is       </a:t>
                </a:r>
              </a:p>
              <a:p>
                <a:pPr latinLnBrk="1"/>
                <a:r>
                  <a:rPr lang="en-US" dirty="0"/>
                  <a:t>                </a:t>
                </a:r>
              </a:p>
              <a:p>
                <a:pPr latinLnBrk="1"/>
                <a:r>
                  <a:rPr lang="en-US" dirty="0"/>
                  <a:t>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=−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𝑃</m:t>
                    </m:r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/>
              </a:p>
              <a:p>
                <a:pPr latinLnBrk="1"/>
                <a:r>
                  <a:rPr lang="en-US" dirty="0"/>
                  <a:t>      where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     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</a:rPr>
                        <m:t>𝑃</m:t>
                      </m:r>
                      <m:r>
                        <a:rPr lang="en-US" i="1" smtClean="0">
                          <a:latin typeface="Cambria Math"/>
                        </a:rPr>
                        <m:t>+</m:t>
                      </m:r>
                      <m:r>
                        <a:rPr lang="en-US" i="1" smtClean="0">
                          <a:latin typeface="Cambria Math"/>
                        </a:rPr>
                        <m:t>𝑃𝐴</m:t>
                      </m:r>
                      <m:r>
                        <a:rPr lang="en-US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𝑃𝐵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    and the observer(estimator)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governed by following differential equation </a:t>
                </a:r>
              </a:p>
              <a:p>
                <a:pPr latinLnBrk="1"/>
                <a:r>
                  <a:rPr lang="en-US" dirty="0"/>
                  <a:t>      with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𝐵𝑢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𝑄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r>
                  <a:rPr lang="en-US" dirty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     </m:t>
                    </m:r>
                    <m:r>
                      <a:rPr lang="en-US" i="1">
                        <a:latin typeface="Cambria Math"/>
                      </a:rPr>
                      <m:t>𝐴𝑄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𝑄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𝑄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𝐶𝑄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7430"/>
                <a:ext cx="8001000" cy="6083332"/>
              </a:xfrm>
              <a:prstGeom prst="rect">
                <a:avLst/>
              </a:prstGeom>
              <a:blipFill rotWithShape="1">
                <a:blip r:embed="rId2"/>
                <a:stretch>
                  <a:fillRect l="-609" t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="" xmlns:a16="http://schemas.microsoft.com/office/drawing/2014/main" id="{AEB9449A-BF8C-4B24-82F3-5AF22EFF6BDC}"/>
                  </a:ext>
                </a:extLst>
              </p:cNvPr>
              <p:cNvSpPr/>
              <p:nvPr/>
            </p:nvSpPr>
            <p:spPr>
              <a:xfrm>
                <a:off x="457200" y="347430"/>
                <a:ext cx="8001000" cy="5422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3. Optimal output feedback controller</a:t>
                </a:r>
              </a:p>
              <a:p>
                <a:r>
                  <a:rPr lang="en-US" dirty="0"/>
                  <a:t>   3.4  Where are the other parameters? </a:t>
                </a:r>
              </a:p>
              <a:p>
                <a:endParaRPr lang="en-US" dirty="0"/>
              </a:p>
              <a:p>
                <a:r>
                  <a:rPr lang="en-US" dirty="0"/>
                  <a:t>    1) initial state</a:t>
                </a:r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      </a:t>
                </a:r>
                <a:r>
                  <a:rPr lang="en-US" dirty="0">
                    <a:sym typeface="Wingdings" panose="05000000000000000000" pitchFamily="2" charset="2"/>
                  </a:rPr>
                  <a:t> they are </a:t>
                </a: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gone!</a:t>
                </a:r>
                <a:r>
                  <a:rPr lang="en-US" dirty="0">
                    <a:sym typeface="Wingdings" panose="05000000000000000000" pitchFamily="2" charset="2"/>
                  </a:rPr>
                  <a:t> The steady state optimal controller  does not depend on these.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          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controller is the same</a:t>
                </a:r>
              </a:p>
              <a:p>
                <a:endParaRPr lang="en-US" dirty="0"/>
              </a:p>
              <a:p>
                <a:r>
                  <a:rPr lang="en-US" dirty="0"/>
                  <a:t>     2) the cost function parameters</a:t>
                </a:r>
              </a:p>
              <a:p>
                <a:endParaRPr lang="en-US" dirty="0"/>
              </a:p>
              <a:p>
                <a:r>
                  <a:rPr lang="en-US" dirty="0"/>
                  <a:t>           the controller 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r>
                  <a:rPr lang="en-US" dirty="0"/>
                  <a:t> is the final point of the </a:t>
                </a:r>
                <a:r>
                  <a:rPr lang="en-US" dirty="0" err="1"/>
                  <a:t>Riccati</a:t>
                </a:r>
                <a:r>
                  <a:rPr lang="en-US" dirty="0"/>
                  <a:t> </a:t>
                </a:r>
                <a:r>
                  <a:rPr lang="en-US" dirty="0" err="1"/>
                  <a:t>eqution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                                                      </a:t>
                </a:r>
                <a:r>
                  <a:rPr lang="en-US" dirty="0">
                    <a:sym typeface="Wingdings" panose="05000000000000000000" pitchFamily="2" charset="2"/>
                  </a:rPr>
                  <a:t>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converge to zero ,for any P, the controller</a:t>
                </a:r>
              </a:p>
              <a:p>
                <a:r>
                  <a:rPr lang="en-US" dirty="0"/>
                  <a:t>                                                             is the same </a:t>
                </a:r>
              </a:p>
              <a:p>
                <a:r>
                  <a:rPr lang="en-US" dirty="0"/>
                  <a:t>            the observer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should be an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identity matrix</a:t>
                </a:r>
                <a:r>
                  <a:rPr lang="en-US" dirty="0" smtClean="0"/>
                  <a:t>.   Why ?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      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      Since we want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not weighting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EB9449A-BF8C-4B24-82F3-5AF22EFF6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7430"/>
                <a:ext cx="8001000" cy="5422638"/>
              </a:xfrm>
              <a:prstGeom prst="rect">
                <a:avLst/>
              </a:prstGeom>
              <a:blipFill rotWithShape="1">
                <a:blip r:embed="rId2"/>
                <a:stretch>
                  <a:fillRect l="-609" t="-562" b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5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="" xmlns:a16="http://schemas.microsoft.com/office/drawing/2014/main" id="{4AB7F757-BB18-4E9C-AEA7-20F5BF0EA718}"/>
                  </a:ext>
                </a:extLst>
              </p:cNvPr>
              <p:cNvSpPr/>
              <p:nvPr/>
            </p:nvSpPr>
            <p:spPr>
              <a:xfrm>
                <a:off x="457200" y="347430"/>
                <a:ext cx="8001000" cy="590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4. So what is the next? </a:t>
                </a:r>
              </a:p>
              <a:p>
                <a:r>
                  <a:rPr lang="en-US" dirty="0"/>
                  <a:t>   4.1 The system uncertainty</a:t>
                </a:r>
              </a:p>
              <a:p>
                <a:endParaRPr lang="en-US" dirty="0"/>
              </a:p>
              <a:p>
                <a:r>
                  <a:rPr lang="en-US" dirty="0"/>
                  <a:t>        - the observer dynamics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= the plant dynamics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     </a:t>
                </a:r>
              </a:p>
              <a:p>
                <a:r>
                  <a:rPr lang="en-US" dirty="0"/>
                  <a:t>          If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LQG is not good as you expected.</a:t>
                </a:r>
              </a:p>
              <a:p>
                <a:endParaRPr lang="en-US" dirty="0"/>
              </a:p>
              <a:p>
                <a:r>
                  <a:rPr lang="en-US" dirty="0"/>
                  <a:t>                                    </a:t>
                </a:r>
                <a:r>
                  <a:rPr lang="en-US" dirty="0">
                    <a:sym typeface="Wingdings" panose="05000000000000000000" pitchFamily="2" charset="2"/>
                  </a:rPr>
                  <a:t>  </a:t>
                </a:r>
                <a:r>
                  <a:rPr lang="en-US" dirty="0" smtClean="0">
                    <a:sym typeface="Wingdings" panose="05000000000000000000" pitchFamily="2" charset="2"/>
                  </a:rPr>
                  <a:t>the parameters should </a:t>
                </a:r>
                <a:r>
                  <a:rPr lang="en-US" dirty="0">
                    <a:sym typeface="Wingdings" panose="05000000000000000000" pitchFamily="2" charset="2"/>
                  </a:rPr>
                  <a:t>be checked by simulation.</a:t>
                </a:r>
                <a:endParaRPr lang="en-US" dirty="0"/>
              </a:p>
              <a:p>
                <a:r>
                  <a:rPr lang="en-US" dirty="0"/>
                  <a:t>         </a:t>
                </a:r>
              </a:p>
              <a:p>
                <a:r>
                  <a:rPr lang="en-US" dirty="0"/>
                  <a:t>      - the weighting matrix</a:t>
                </a:r>
              </a:p>
              <a:p>
                <a:endParaRPr lang="en-US" dirty="0"/>
              </a:p>
              <a:p>
                <a:r>
                  <a:rPr lang="en-US" dirty="0"/>
                  <a:t>       The optimal controller depends on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- To implement the controller , It is easy to use “computer”, 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Remember, to implement the observer, the algorithm should be </a:t>
                </a:r>
                <a:r>
                  <a:rPr lang="en-US" dirty="0" smtClean="0"/>
                  <a:t>implemented on   </a:t>
                </a:r>
                <a:r>
                  <a:rPr lang="en-US" dirty="0" smtClean="0"/>
                  <a:t>a computer or “an embedded micro-controller”, which means you should code </a:t>
                </a:r>
              </a:p>
              <a:p>
                <a:r>
                  <a:rPr lang="en-US" dirty="0" smtClean="0"/>
                  <a:t>     a machine </a:t>
                </a:r>
                <a:r>
                  <a:rPr lang="en-US" dirty="0" smtClean="0"/>
                  <a:t>language  </a:t>
                </a:r>
                <a:r>
                  <a:rPr lang="en-US" dirty="0" smtClean="0"/>
                  <a:t>or </a:t>
                </a:r>
                <a:r>
                  <a:rPr lang="en-US" dirty="0" smtClean="0"/>
                  <a:t> complied  </a:t>
                </a:r>
                <a:r>
                  <a:rPr lang="en-US" dirty="0" smtClean="0"/>
                  <a:t>“C</a:t>
                </a:r>
                <a:r>
                  <a:rPr lang="en-US" dirty="0" smtClean="0"/>
                  <a:t>++”.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AB7F757-BB18-4E9C-AEA7-20F5BF0EA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7430"/>
                <a:ext cx="8001000" cy="5909310"/>
              </a:xfrm>
              <a:prstGeom prst="rect">
                <a:avLst/>
              </a:prstGeom>
              <a:blipFill rotWithShape="1">
                <a:blip r:embed="rId2"/>
                <a:stretch>
                  <a:fillRect l="-609" t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1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1077</Words>
  <Application>Microsoft Office PowerPoint</Application>
  <PresentationFormat>화면 슬라이드 쇼(4:3)</PresentationFormat>
  <Paragraphs>103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cp:lastPrinted>2020-05-19T06:06:14Z</cp:lastPrinted>
  <dcterms:created xsi:type="dcterms:W3CDTF">2020-05-17T07:35:58Z</dcterms:created>
  <dcterms:modified xsi:type="dcterms:W3CDTF">2020-05-19T07:23:19Z</dcterms:modified>
</cp:coreProperties>
</file>