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3F4A-86A9-4BFE-A681-413B40D8EC3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2AFB-4BA5-44C4-8AF4-F6F286EE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1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3F4A-86A9-4BFE-A681-413B40D8EC3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2AFB-4BA5-44C4-8AF4-F6F286EE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1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3F4A-86A9-4BFE-A681-413B40D8EC3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2AFB-4BA5-44C4-8AF4-F6F286EE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3F4A-86A9-4BFE-A681-413B40D8EC3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2AFB-4BA5-44C4-8AF4-F6F286EE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3F4A-86A9-4BFE-A681-413B40D8EC3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2AFB-4BA5-44C4-8AF4-F6F286EE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9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3F4A-86A9-4BFE-A681-413B40D8EC3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2AFB-4BA5-44C4-8AF4-F6F286EE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3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3F4A-86A9-4BFE-A681-413B40D8EC3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2AFB-4BA5-44C4-8AF4-F6F286EE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0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3F4A-86A9-4BFE-A681-413B40D8EC3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2AFB-4BA5-44C4-8AF4-F6F286EE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8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3F4A-86A9-4BFE-A681-413B40D8EC3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2AFB-4BA5-44C4-8AF4-F6F286EE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0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3F4A-86A9-4BFE-A681-413B40D8EC3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2AFB-4BA5-44C4-8AF4-F6F286EE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9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3F4A-86A9-4BFE-A681-413B40D8EC3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2AFB-4BA5-44C4-8AF4-F6F286EE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83F4A-86A9-4BFE-A681-413B40D8EC3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12AFB-4BA5-44C4-8AF4-F6F286EE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1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ademia.edu/6945404/Undergraduate_Lecture_Notes_on_LQG_LQR_controller_design" TargetMode="External"/><Relationship Id="rId2" Type="http://schemas.openxmlformats.org/officeDocument/2006/relationships/hyperlink" Target="https://www.mn.uio.no/math/tjenester/kunnskap/kompendier/controltheory.pdf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uomustansiriyah.edu.iq/media/lectures/5/5_2019_02_11!10_06_27_AM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09600" y="228600"/>
                <a:ext cx="8077200" cy="3789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Optimal   Control </a:t>
                </a:r>
              </a:p>
              <a:p>
                <a:endParaRPr lang="en-US" dirty="0"/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+</m:t>
                    </m:r>
                    <m:r>
                      <a:rPr lang="en-US" b="0" i="1" smtClean="0">
                        <a:latin typeface="Cambria Math"/>
                      </a:rPr>
                      <m:t>𝐵𝑢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,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𝐶𝑥</m:t>
                    </m:r>
                  </m:oMath>
                </a14:m>
                <a:endParaRPr lang="en-US" b="0" dirty="0" smtClean="0"/>
              </a:p>
              <a:p>
                <a:endParaRPr lang="en-US" dirty="0"/>
              </a:p>
              <a:p>
                <a:r>
                  <a:rPr lang="en-US" b="0" dirty="0" smtClean="0"/>
                  <a:t>Define cost function as </a:t>
                </a:r>
              </a:p>
              <a:p>
                <a:endParaRPr lang="en-US" dirty="0"/>
              </a:p>
              <a:p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= </m:t>
                    </m:r>
                    <m:nary>
                      <m:naryPr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𝑄𝑥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</a:rPr>
                          <m:t>) </m:t>
                        </m:r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endParaRPr lang="en-US" b="0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find the  min controller such that </a:t>
                </a:r>
              </a:p>
              <a:p>
                <a:endParaRPr lang="en-US" b="0" dirty="0"/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/>
                          </a:rPr>
                          <m:t>𝑎𝑟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g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𝐽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- We may define various cost function, i.e., minimum energy, minimum time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28600"/>
                <a:ext cx="8077200" cy="3789114"/>
              </a:xfrm>
              <a:prstGeom prst="rect">
                <a:avLst/>
              </a:prstGeom>
              <a:blipFill rotWithShape="1">
                <a:blip r:embed="rId2"/>
                <a:stretch>
                  <a:fillRect l="-604" t="-805" b="-1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90999"/>
            <a:ext cx="5715000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662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6296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8307" y="304800"/>
            <a:ext cx="6606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Objective: maximum wind power </a:t>
            </a:r>
          </a:p>
          <a:p>
            <a:r>
              <a:rPr lang="en-US" dirty="0" smtClean="0"/>
              <a:t> input : unknown wind speed, direction 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71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7200" y="838200"/>
            <a:ext cx="7772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ts val="1845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Course Description</a:t>
            </a:r>
          </a:p>
          <a:p>
            <a:pPr lvl="0">
              <a:lnSpc>
                <a:spcPts val="1845"/>
              </a:lnSpc>
            </a:pPr>
            <a:endParaRPr lang="en-US" dirty="0">
              <a:effectLst/>
            </a:endParaRPr>
          </a:p>
          <a:p>
            <a:pPr lvl="0">
              <a:lnSpc>
                <a:spcPts val="1845"/>
              </a:lnSpc>
            </a:pPr>
            <a:r>
              <a:rPr lang="en-US" dirty="0" smtClean="0"/>
              <a:t>   - </a:t>
            </a:r>
            <a:r>
              <a:rPr lang="en-US" dirty="0" smtClean="0">
                <a:effectLst/>
              </a:rPr>
              <a:t>Advanced Linear Algebra: Vector Space and subspaces, Independence, Basis</a:t>
            </a:r>
          </a:p>
          <a:p>
            <a:pPr lvl="0">
              <a:lnSpc>
                <a:spcPts val="1845"/>
              </a:lnSpc>
            </a:pPr>
            <a:endParaRPr lang="en-US" dirty="0"/>
          </a:p>
          <a:p>
            <a:pPr lvl="0">
              <a:lnSpc>
                <a:spcPts val="1845"/>
              </a:lnSpc>
            </a:pPr>
            <a:r>
              <a:rPr lang="en-US" dirty="0" smtClean="0">
                <a:effectLst/>
              </a:rPr>
              <a:t>  - </a:t>
            </a:r>
            <a:r>
              <a:rPr lang="en-US" dirty="0" err="1" smtClean="0">
                <a:effectLst/>
              </a:rPr>
              <a:t>Variational</a:t>
            </a:r>
            <a:r>
              <a:rPr lang="en-US" dirty="0" smtClean="0">
                <a:effectLst/>
              </a:rPr>
              <a:t> Calculus:  Euler equation, Hamiltonian Jacobian Bellman Optima</a:t>
            </a:r>
            <a:r>
              <a:rPr lang="en-US" dirty="0" smtClean="0"/>
              <a:t>l</a:t>
            </a:r>
          </a:p>
          <a:p>
            <a:pPr lvl="0">
              <a:lnSpc>
                <a:spcPts val="1845"/>
              </a:lnSpc>
            </a:pPr>
            <a:r>
              <a:rPr lang="en-US" dirty="0"/>
              <a:t> </a:t>
            </a:r>
            <a:r>
              <a:rPr lang="en-US" dirty="0" smtClean="0"/>
              <a:t>                                          </a:t>
            </a:r>
          </a:p>
          <a:p>
            <a:pPr lvl="0">
              <a:lnSpc>
                <a:spcPts val="1845"/>
              </a:lnSpc>
            </a:pPr>
            <a:r>
              <a:rPr lang="en-US" dirty="0"/>
              <a:t>  </a:t>
            </a:r>
            <a:r>
              <a:rPr lang="en-US" dirty="0" smtClean="0"/>
              <a:t>                                         Principle</a:t>
            </a:r>
          </a:p>
          <a:p>
            <a:pPr lvl="0">
              <a:lnSpc>
                <a:spcPts val="1845"/>
              </a:lnSpc>
            </a:pPr>
            <a:endParaRPr lang="en-US" dirty="0"/>
          </a:p>
          <a:p>
            <a:pPr lvl="0">
              <a:lnSpc>
                <a:spcPts val="1845"/>
              </a:lnSpc>
            </a:pPr>
            <a:r>
              <a:rPr lang="en-US" dirty="0" smtClean="0"/>
              <a:t> - Linear Quadratic Regulation Optimal Control:  </a:t>
            </a:r>
            <a:r>
              <a:rPr lang="en-US" dirty="0" err="1" smtClean="0"/>
              <a:t>Lyapunov</a:t>
            </a:r>
            <a:r>
              <a:rPr lang="en-US" dirty="0" smtClean="0"/>
              <a:t> , </a:t>
            </a:r>
            <a:r>
              <a:rPr lang="en-US" dirty="0" err="1" smtClean="0"/>
              <a:t>Riccati</a:t>
            </a:r>
            <a:r>
              <a:rPr lang="en-US" dirty="0" smtClean="0"/>
              <a:t> Equation, </a:t>
            </a:r>
          </a:p>
          <a:p>
            <a:pPr lvl="0">
              <a:lnSpc>
                <a:spcPts val="1845"/>
              </a:lnSpc>
            </a:pPr>
            <a:endParaRPr lang="en-US" dirty="0"/>
          </a:p>
          <a:p>
            <a:pPr marL="285750" lvl="0" indent="-285750">
              <a:lnSpc>
                <a:spcPts val="1845"/>
              </a:lnSpc>
              <a:buFontTx/>
              <a:buChar char="-"/>
            </a:pPr>
            <a:r>
              <a:rPr lang="en-US" dirty="0" smtClean="0"/>
              <a:t>Linear Quadratic Gaussian controller: Optimal state reconstruction(</a:t>
            </a:r>
            <a:r>
              <a:rPr lang="en-US" dirty="0" err="1" smtClean="0"/>
              <a:t>Kalman</a:t>
            </a:r>
            <a:r>
              <a:rPr lang="en-US" dirty="0" smtClean="0"/>
              <a:t> Estimator), Separation Principle</a:t>
            </a:r>
          </a:p>
          <a:p>
            <a:pPr marL="285750" lvl="0" indent="-285750">
              <a:lnSpc>
                <a:spcPts val="1845"/>
              </a:lnSpc>
              <a:buFontTx/>
              <a:buChar char="-"/>
            </a:pPr>
            <a:endParaRPr lang="en-US" dirty="0"/>
          </a:p>
          <a:p>
            <a:pPr marL="285750" lvl="0" indent="-285750">
              <a:lnSpc>
                <a:spcPts val="1845"/>
              </a:lnSpc>
              <a:buFontTx/>
              <a:buChar char="-"/>
            </a:pPr>
            <a:r>
              <a:rPr lang="en-US" dirty="0" smtClean="0"/>
              <a:t>Identification of parameter, Adaptive Gain Scheduling</a:t>
            </a:r>
            <a:br>
              <a:rPr lang="en-US" dirty="0" smtClean="0"/>
            </a:br>
            <a:endParaRPr lang="en-US" dirty="0" smtClean="0"/>
          </a:p>
          <a:p>
            <a:pPr lvl="0">
              <a:lnSpc>
                <a:spcPts val="1845"/>
              </a:lnSpc>
            </a:pPr>
            <a:r>
              <a:rPr lang="en-US" dirty="0" smtClean="0"/>
              <a:t>-  Lab: </a:t>
            </a:r>
            <a:r>
              <a:rPr lang="en-US" dirty="0" err="1" smtClean="0"/>
              <a:t>Matlab</a:t>
            </a:r>
            <a:r>
              <a:rPr lang="en-US" dirty="0" smtClean="0"/>
              <a:t> / Simulink / Symbolic math</a:t>
            </a:r>
          </a:p>
          <a:p>
            <a:pPr lvl="0">
              <a:lnSpc>
                <a:spcPts val="1845"/>
              </a:lnSpc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 smtClean="0">
              <a:effectLst/>
            </a:endParaRPr>
          </a:p>
          <a:p>
            <a:pPr lvl="0">
              <a:lnSpc>
                <a:spcPts val="1845"/>
              </a:lnSpc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673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920444"/>
              </p:ext>
            </p:extLst>
          </p:nvPr>
        </p:nvGraphicFramePr>
        <p:xfrm>
          <a:off x="457200" y="152400"/>
          <a:ext cx="8229600" cy="6296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marL="0" marR="0" indent="58420" algn="l">
                        <a:lnSpc>
                          <a:spcPts val="150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0" marR="0" indent="58420" algn="l">
                        <a:lnSpc>
                          <a:spcPts val="150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Textbooks </a:t>
                      </a:r>
                      <a:r>
                        <a:rPr lang="en-US" sz="2000" dirty="0">
                          <a:effectLst/>
                        </a:rPr>
                        <a:t>and References</a:t>
                      </a:r>
                    </a:p>
                    <a:p>
                      <a:pPr marL="342900" marR="0" lvl="0" indent="-342900" algn="l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Linear Algebra: </a:t>
                      </a:r>
                      <a:r>
                        <a:rPr lang="en-US" sz="2000" dirty="0" err="1">
                          <a:effectLst/>
                        </a:rPr>
                        <a:t>G.Strang</a:t>
                      </a:r>
                      <a:r>
                        <a:rPr lang="en-US" sz="2000" dirty="0">
                          <a:effectLst/>
                        </a:rPr>
                        <a:t>, ” Differential Equations  and Linear Algebra”, </a:t>
                      </a:r>
                      <a:endParaRPr lang="en-US" sz="2000" dirty="0" smtClean="0">
                        <a:effectLst/>
                      </a:endParaRPr>
                    </a:p>
                    <a:p>
                      <a:pPr marL="0" marR="0" lvl="0" indent="0" algn="l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en-US" sz="2000" dirty="0" smtClean="0">
                          <a:effectLst/>
                        </a:rPr>
                        <a:t>     Wellesley- </a:t>
                      </a:r>
                      <a:r>
                        <a:rPr lang="en-US" sz="2000" dirty="0">
                          <a:effectLst/>
                        </a:rPr>
                        <a:t>Cambridge </a:t>
                      </a:r>
                      <a:r>
                        <a:rPr lang="en-US" sz="2000" dirty="0" smtClean="0">
                          <a:effectLst/>
                        </a:rPr>
                        <a:t>Press,2014.Chapter  </a:t>
                      </a:r>
                      <a:r>
                        <a:rPr lang="en-US" sz="2000" dirty="0">
                          <a:effectLst/>
                        </a:rPr>
                        <a:t>4 to Chapter </a:t>
                      </a:r>
                      <a:r>
                        <a:rPr lang="en-US" sz="2000" dirty="0" smtClean="0">
                          <a:effectLst/>
                        </a:rPr>
                        <a:t>8</a:t>
                      </a:r>
                    </a:p>
                    <a:p>
                      <a:pPr marL="0" marR="0" lvl="0" indent="0" algn="l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None/>
                      </a:pPr>
                      <a:endParaRPr lang="en-US" sz="2000" dirty="0" smtClean="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  <a:latin typeface="Calibri"/>
                          <a:ea typeface="Malgun Gothic"/>
                          <a:cs typeface="Times New Roman"/>
                        </a:rPr>
                        <a:t> 2.</a:t>
                      </a:r>
                      <a:r>
                        <a:rPr lang="en-US" sz="2000" baseline="0" dirty="0" smtClean="0">
                          <a:effectLst/>
                          <a:latin typeface="Calibri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2000" dirty="0" smtClean="0">
                          <a:effectLst/>
                        </a:rPr>
                        <a:t>Calculus of Variation: </a:t>
                      </a:r>
                      <a:r>
                        <a:rPr lang="en-US" sz="2000" dirty="0" err="1" smtClean="0">
                          <a:effectLst/>
                        </a:rPr>
                        <a:t>Terje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Sund</a:t>
                      </a:r>
                      <a:r>
                        <a:rPr lang="en-US" sz="2000" dirty="0" smtClean="0">
                          <a:effectLst/>
                        </a:rPr>
                        <a:t>, “Lectures on Optimal Control Theory”, </a:t>
                      </a:r>
                      <a:r>
                        <a:rPr lang="en-US" sz="2000" u="sng" dirty="0" smtClean="0">
                          <a:effectLst/>
                          <a:hlinkClick r:id="rId2"/>
                        </a:rPr>
                        <a:t>https://www.mn.uio.no/math/tjenester/kunnskap/kompendier/controltheory.pdf</a:t>
                      </a:r>
                      <a:endParaRPr lang="en-US" sz="2000" dirty="0" smtClean="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  <a:p>
                      <a:pPr marL="0" marR="0" lvl="0" indent="0" algn="l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None/>
                      </a:pPr>
                      <a:endParaRPr lang="en-US" sz="2000" baseline="0" dirty="0" smtClean="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3. </a:t>
                      </a:r>
                      <a:r>
                        <a:rPr lang="en-US" sz="2000" dirty="0" err="1" smtClean="0">
                          <a:effectLst/>
                        </a:rPr>
                        <a:t>Kwakernaak</a:t>
                      </a:r>
                      <a:r>
                        <a:rPr lang="en-US" sz="2000" dirty="0" smtClean="0">
                          <a:effectLst/>
                        </a:rPr>
                        <a:t> and Sivan,” Linear Optimal Control System”, 1972</a:t>
                      </a:r>
                      <a:endParaRPr lang="en-US" sz="2000" dirty="0" smtClean="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  <a:p>
                      <a:pPr marL="0" marR="0" lvl="0" indent="0" algn="l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None/>
                      </a:pPr>
                      <a:endParaRPr lang="en-US" sz="2000" baseline="0" dirty="0" smtClean="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  <a:p>
                      <a:pPr marL="0" marR="0" lvl="0" indent="0" algn="l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en-US" sz="2000" dirty="0" smtClean="0">
                          <a:effectLst/>
                        </a:rPr>
                        <a:t>4. Undergraduate Lecture Notes on LQG/LQR controller design</a:t>
                      </a:r>
                    </a:p>
                    <a:p>
                      <a:pPr marL="287020" marR="0" algn="l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“</a:t>
                      </a:r>
                      <a:r>
                        <a:rPr lang="en-US" sz="2000" u="sng" dirty="0" smtClean="0">
                          <a:effectLst/>
                          <a:hlinkClick r:id="rId3"/>
                        </a:rPr>
                        <a:t>https://www.academia.edu/6945404/</a:t>
                      </a:r>
                      <a:r>
                        <a:rPr lang="en-US" sz="2000" u="sng" dirty="0" err="1" smtClean="0">
                          <a:effectLst/>
                          <a:hlinkClick r:id="rId3"/>
                        </a:rPr>
                        <a:t>Undergraduate_Lecture_Notes_on_LQG_LQR_controller_design</a:t>
                      </a:r>
                      <a:r>
                        <a:rPr lang="en-US" sz="2000" dirty="0" smtClean="0">
                          <a:effectLst/>
                        </a:rPr>
                        <a:t>”</a:t>
                      </a:r>
                      <a:endParaRPr lang="en-US" sz="2000" dirty="0" smtClean="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  <a:p>
                      <a:pPr marL="0" marR="0" lvl="0" indent="0" algn="l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None/>
                      </a:pPr>
                      <a:endParaRPr lang="en-US" sz="2000" baseline="0" dirty="0" smtClean="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effectLst/>
                          <a:latin typeface="Calibri"/>
                          <a:ea typeface="Malgun Gothic"/>
                          <a:cs typeface="Times New Roman"/>
                        </a:rPr>
                        <a:t>5. </a:t>
                      </a:r>
                      <a:r>
                        <a:rPr lang="en-US" sz="2000" dirty="0" smtClean="0">
                          <a:effectLst/>
                        </a:rPr>
                        <a:t>Introduction to Adaptive Control </a:t>
                      </a:r>
                      <a:r>
                        <a:rPr lang="en-US" sz="2000" u="sng" dirty="0" smtClean="0">
                          <a:effectLst/>
                          <a:hlinkClick r:id="rId4"/>
                        </a:rPr>
                        <a:t>https://uomustansiriyah.edu.iq/media/lectures/5/5_2019_02_11!10_06_27_AM.pdf</a:t>
                      </a:r>
                      <a:endParaRPr lang="en-US" sz="2000" dirty="0" smtClean="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  <a:p>
                      <a:pPr marL="0" marR="0" lvl="0" indent="0" algn="l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None/>
                      </a:pPr>
                      <a:endParaRPr lang="en-US" sz="2000" baseline="0" dirty="0" smtClean="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  <a:p>
                      <a:pPr marL="0" marR="0" lvl="0" indent="0" algn="l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en-US" sz="2000" baseline="0" dirty="0" smtClean="0">
                          <a:effectLst/>
                          <a:latin typeface="Calibri"/>
                          <a:ea typeface="Malgun Gothic"/>
                          <a:cs typeface="Times New Roman"/>
                        </a:rPr>
                        <a:t>%% github.com/snkim0701/ Optimal-adaptive-control</a:t>
                      </a:r>
                    </a:p>
                    <a:p>
                      <a:pPr marL="457200" marR="0" lvl="0" indent="-457200" algn="l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2000" baseline="0" dirty="0" smtClean="0">
                          <a:effectLst/>
                          <a:latin typeface="Calibri"/>
                          <a:ea typeface="Malgun Gothic"/>
                          <a:cs typeface="Times New Roman"/>
                        </a:rPr>
                        <a:t>Linear ,… it is too large to upload </a:t>
                      </a:r>
                      <a:r>
                        <a:rPr lang="en-US" sz="2000" baseline="0" dirty="0" err="1" smtClean="0">
                          <a:effectLst/>
                          <a:latin typeface="Calibri"/>
                          <a:ea typeface="Malgun Gothic"/>
                          <a:cs typeface="Times New Roman"/>
                        </a:rPr>
                        <a:t>github</a:t>
                      </a:r>
                      <a:r>
                        <a:rPr lang="en-US" sz="2000" baseline="0" dirty="0" smtClean="0">
                          <a:effectLst/>
                          <a:latin typeface="Calibri"/>
                          <a:ea typeface="Malgun Gothic"/>
                          <a:cs typeface="Times New Roman"/>
                        </a:rPr>
                        <a:t>..</a:t>
                      </a:r>
                      <a:r>
                        <a:rPr lang="en-US" sz="2000" baseline="0" dirty="0" err="1" smtClean="0">
                          <a:effectLst/>
                          <a:latin typeface="Calibri"/>
                          <a:ea typeface="Malgun Gothic"/>
                          <a:cs typeface="Times New Roman"/>
                        </a:rPr>
                        <a:t>Plz</a:t>
                      </a:r>
                      <a:r>
                        <a:rPr lang="en-US" sz="2000" baseline="0" dirty="0" smtClean="0">
                          <a:effectLst/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000" baseline="0" dirty="0" err="1" smtClean="0">
                          <a:effectLst/>
                          <a:latin typeface="Calibri"/>
                          <a:ea typeface="Malgun Gothic"/>
                          <a:cs typeface="Times New Roman"/>
                        </a:rPr>
                        <a:t>downloas</a:t>
                      </a:r>
                      <a:r>
                        <a:rPr lang="en-US" sz="2000" baseline="0" dirty="0" smtClean="0">
                          <a:effectLst/>
                          <a:latin typeface="Calibri"/>
                          <a:ea typeface="Malgun Gothic"/>
                          <a:cs typeface="Times New Roman"/>
                        </a:rPr>
                        <a:t> by yourself</a:t>
                      </a:r>
                    </a:p>
                    <a:p>
                      <a:pPr marL="457200" marR="0" lvl="0" indent="-457200" algn="l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endParaRPr lang="en-US" sz="2000" baseline="0" dirty="0" smtClean="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  <a:p>
                      <a:pPr marL="0" marR="0" lvl="0" indent="0" algn="l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None/>
                      </a:pPr>
                      <a:endParaRPr lang="en-US" sz="2000" dirty="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90170" marR="9017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07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275</Words>
  <Application>Microsoft Office PowerPoint</Application>
  <PresentationFormat>화면 슬라이드 쇼(4:3)</PresentationFormat>
  <Paragraphs>48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2020-02-11T07:46:09Z</dcterms:created>
  <dcterms:modified xsi:type="dcterms:W3CDTF">2020-02-11T08:18:59Z</dcterms:modified>
</cp:coreProperties>
</file>