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64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71FC-8532-4E2C-8101-4CEC11376AE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369F-F67D-4ED5-A10B-FEFBD3697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2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71FC-8532-4E2C-8101-4CEC11376AE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369F-F67D-4ED5-A10B-FEFBD3697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71FC-8532-4E2C-8101-4CEC11376AE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369F-F67D-4ED5-A10B-FEFBD3697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1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71FC-8532-4E2C-8101-4CEC11376AE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369F-F67D-4ED5-A10B-FEFBD3697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7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71FC-8532-4E2C-8101-4CEC11376AE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369F-F67D-4ED5-A10B-FEFBD3697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71FC-8532-4E2C-8101-4CEC11376AE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369F-F67D-4ED5-A10B-FEFBD3697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71FC-8532-4E2C-8101-4CEC11376AE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369F-F67D-4ED5-A10B-FEFBD3697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5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71FC-8532-4E2C-8101-4CEC11376AE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369F-F67D-4ED5-A10B-FEFBD3697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3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71FC-8532-4E2C-8101-4CEC11376AE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369F-F67D-4ED5-A10B-FEFBD3697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71FC-8532-4E2C-8101-4CEC11376AE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369F-F67D-4ED5-A10B-FEFBD3697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5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71FC-8532-4E2C-8101-4CEC11376AE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369F-F67D-4ED5-A10B-FEFBD3697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0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71FC-8532-4E2C-8101-4CEC11376AE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369F-F67D-4ED5-A10B-FEFBD3697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snkim0701@daum.ne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4800" y="552203"/>
                <a:ext cx="8534400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Optimal Control – Linear Algebra</a:t>
                </a:r>
              </a:p>
              <a:p>
                <a:endParaRPr lang="en-US" dirty="0"/>
              </a:p>
              <a:p>
                <a:r>
                  <a:rPr lang="en-US" dirty="0"/>
                  <a:t>1.  Square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/>
                  <a:t> ( Week_1 / Week_2)</a:t>
                </a:r>
              </a:p>
              <a:p>
                <a:endParaRPr lang="en-US" b="0" dirty="0"/>
              </a:p>
              <a:p>
                <a:r>
                  <a:rPr lang="en-US" dirty="0"/>
                  <a:t>          + </a:t>
                </a:r>
                <a:r>
                  <a:rPr lang="en-US" dirty="0" err="1"/>
                  <a:t>EigenValue</a:t>
                </a:r>
                <a:r>
                  <a:rPr lang="en-US" dirty="0"/>
                  <a:t> / </a:t>
                </a:r>
                <a:r>
                  <a:rPr lang="en-US" dirty="0" err="1"/>
                  <a:t>EigenVector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          + E-values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)  = E-values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+ the solution of a differential equation</a:t>
                </a:r>
              </a:p>
              <a:p>
                <a:r>
                  <a:rPr lang="en-US" dirty="0"/>
                  <a:t>          + the solution of a difference equation</a:t>
                </a:r>
              </a:p>
              <a:p>
                <a:endParaRPr lang="en-US" dirty="0"/>
              </a:p>
              <a:p>
                <a:r>
                  <a:rPr lang="en-US" dirty="0"/>
                  <a:t>2.  Rectangular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       + Singular values, left singular vectors , right singular vectors (Week_2_LeastSqure)</a:t>
                </a:r>
              </a:p>
              <a:p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r>
                  <a:rPr lang="en-US" dirty="0"/>
                  <a:t>      + Symmetric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(definite/ positive , semi definite)</a:t>
                </a:r>
              </a:p>
              <a:p>
                <a:endParaRPr lang="en-US" dirty="0"/>
              </a:p>
              <a:p>
                <a:r>
                  <a:rPr lang="en-US" dirty="0"/>
                  <a:t>      - singular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𝑒𝑖𝑔𝑒𝑛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𝑣𝑎𝑙𝑢𝑒𝑠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52203"/>
                <a:ext cx="8534400" cy="4801314"/>
              </a:xfrm>
              <a:prstGeom prst="rect">
                <a:avLst/>
              </a:prstGeom>
              <a:blipFill>
                <a:blip r:embed="rId2"/>
                <a:stretch>
                  <a:fillRect l="-571" t="-762" b="-1144"/>
                </a:stretch>
              </a:blipFill>
            </p:spPr>
            <p:txBody>
              <a:bodyPr/>
              <a:lstStyle/>
              <a:p>
                <a:r>
                  <a:rPr lang="ko-K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4800" y="552203"/>
                <a:ext cx="8534400" cy="6077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Optimal Control – Calculus Variation (Week_4)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Parameter Optimization</a:t>
                </a:r>
              </a:p>
              <a:p>
                <a:endParaRPr lang="en-US" b="0" dirty="0"/>
              </a:p>
              <a:p>
                <a:r>
                  <a:rPr lang="en-US" b="0" dirty="0"/>
                  <a:t>    - Without Constraints</a:t>
                </a:r>
              </a:p>
              <a:p>
                <a:r>
                  <a:rPr lang="en-US" dirty="0"/>
                  <a:t>    - With Constraints : Lagrange multiplier</a:t>
                </a:r>
              </a:p>
              <a:p>
                <a:endParaRPr lang="en-US" b="0" dirty="0"/>
              </a:p>
              <a:p>
                <a:endParaRPr lang="en-US" b="0" dirty="0"/>
              </a:p>
              <a:p>
                <a:pPr marL="342900" indent="-342900">
                  <a:buAutoNum type="arabicPeriod" startAt="2"/>
                </a:pPr>
                <a:r>
                  <a:rPr lang="en-US" dirty="0"/>
                  <a:t>Functional Optimization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𝑓𝑖𝑥𝑒𝑑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:r>
                  <a:rPr lang="en-US" dirty="0"/>
                  <a:t>   - Without constraints : Euler’s Condition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- With Constraints</a:t>
                </a:r>
              </a:p>
              <a:p>
                <a:r>
                  <a:rPr lang="en-US" dirty="0"/>
                  <a:t>   (Hamiltonian-Jacobi-Bellman, HJB conditions)</a:t>
                </a:r>
              </a:p>
              <a:p>
                <a:endParaRPr lang="en-US" dirty="0"/>
              </a:p>
              <a:p>
                <a:r>
                  <a:rPr lang="en-US" dirty="0"/>
                  <a:t>    constraints: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52203"/>
                <a:ext cx="8534400" cy="6077176"/>
              </a:xfrm>
              <a:prstGeom prst="rect">
                <a:avLst/>
              </a:prstGeom>
              <a:blipFill>
                <a:blip r:embed="rId2"/>
                <a:stretch>
                  <a:fillRect l="-571" t="-602"/>
                </a:stretch>
              </a:blipFill>
            </p:spPr>
            <p:txBody>
              <a:bodyPr/>
              <a:lstStyle/>
              <a:p>
                <a:r>
                  <a:rPr lang="ko-K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65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7200" y="609600"/>
                <a:ext cx="7543800" cy="574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HJB - Linear quadratic system (Week_4)</a:t>
                </a:r>
              </a:p>
              <a:p>
                <a:endParaRPr lang="en-US" dirty="0"/>
              </a:p>
              <a:p>
                <a:pPr latinLnBrk="1"/>
                <a:r>
                  <a:rPr lang="en-US" dirty="0"/>
                  <a:t>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𝐻𝑥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𝑓𝑖𝑥𝑒𝑑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- The optimal solution 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𝑃𝑥</m:t>
                    </m:r>
                  </m:oMath>
                </a14:m>
                <a:endParaRPr lang="en-US" b="0" dirty="0"/>
              </a:p>
              <a:p>
                <a:pPr latinLnBrk="1"/>
                <a:endParaRPr lang="en-US" b="0" dirty="0"/>
              </a:p>
              <a:p>
                <a:pPr latinLnBrk="1"/>
                <a:r>
                  <a:rPr lang="en-US" dirty="0"/>
                  <a:t>where</a:t>
                </a:r>
                <a:endParaRPr lang="en-US" b="0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i="1"/>
                      <m:t>−</m:t>
                    </m:r>
                    <m:acc>
                      <m:accPr>
                        <m:chr m:val="̇"/>
                        <m:ctrlPr>
                          <a:rPr lang="ko-KP" i="1"/>
                        </m:ctrlPr>
                      </m:accPr>
                      <m:e>
                        <m:r>
                          <a:rPr lang="en-US" i="1"/>
                          <m:t>𝑃</m:t>
                        </m:r>
                      </m:e>
                    </m:acc>
                    <m:r>
                      <a:rPr lang="en-US" i="1"/>
                      <m:t>=</m:t>
                    </m:r>
                    <m:r>
                      <a:rPr lang="en-US" i="1"/>
                      <m:t>𝑄</m:t>
                    </m:r>
                    <m:r>
                      <a:rPr lang="en-US" i="1"/>
                      <m:t>+</m:t>
                    </m:r>
                    <m:r>
                      <a:rPr lang="en-US" i="1"/>
                      <m:t>𝑃𝐴</m:t>
                    </m:r>
                    <m:r>
                      <a:rPr lang="en-US" i="1"/>
                      <m:t>+</m:t>
                    </m:r>
                    <m:sSup>
                      <m:sSupPr>
                        <m:ctrlPr>
                          <a:rPr lang="ko-KP" i="1"/>
                        </m:ctrlPr>
                      </m:sSupPr>
                      <m:e>
                        <m:r>
                          <a:rPr lang="en-US" i="1"/>
                          <m:t>𝐴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r>
                      <a:rPr lang="en-US" i="1"/>
                      <m:t>𝑃</m:t>
                    </m:r>
                    <m:r>
                      <a:rPr lang="en-US" i="1"/>
                      <m:t>−</m:t>
                    </m:r>
                    <m:r>
                      <a:rPr lang="en-US" i="1"/>
                      <m:t>𝑃𝐵</m:t>
                    </m:r>
                    <m:sSup>
                      <m:sSupPr>
                        <m:ctrlPr>
                          <a:rPr lang="ko-KP" i="1"/>
                        </m:ctrlPr>
                      </m:sSupPr>
                      <m:e>
                        <m:r>
                          <a:rPr lang="en-US" i="1"/>
                          <m:t>𝑅</m:t>
                        </m:r>
                      </m:e>
                      <m:sup>
                        <m:r>
                          <a:rPr lang="en-US" i="1"/>
                          <m:t>−1</m:t>
                        </m:r>
                      </m:sup>
                    </m:sSup>
                    <m:sSup>
                      <m:sSupPr>
                        <m:ctrlPr>
                          <a:rPr lang="ko-KP" i="1"/>
                        </m:ctrlPr>
                      </m:sSupPr>
                      <m:e>
                        <m:r>
                          <a:rPr lang="en-US" i="1"/>
                          <m:t>𝐵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r>
                      <a:rPr lang="en-US" i="1"/>
                      <m:t>𝑃</m:t>
                    </m:r>
                    <m:r>
                      <a:rPr lang="en-US" i="1"/>
                      <m:t>, </m:t>
                    </m:r>
                    <m:r>
                      <m:rPr>
                        <m:sty m:val="p"/>
                      </m:rPr>
                      <a:rPr lang="en-US"/>
                      <m:t>P</m:t>
                    </m:r>
                    <m:d>
                      <m:dPr>
                        <m:ctrlPr>
                          <a:rPr lang="ko-KP" i="1"/>
                        </m:ctrlPr>
                      </m:dPr>
                      <m:e>
                        <m:sSub>
                          <m:sSubPr>
                            <m:ctrlPr>
                              <a:rPr lang="ko-KP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f</m:t>
                            </m:r>
                          </m:sub>
                        </m:sSub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𝐻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marL="285750" indent="-285750" latinLnBrk="1">
                  <a:buFont typeface="Wingdings" panose="05000000000000000000" pitchFamily="2" charset="2"/>
                  <a:buChar char="à"/>
                </a:pPr>
                <a:r>
                  <a:rPr lang="en-US" dirty="0">
                    <a:sym typeface="Wingdings" panose="05000000000000000000" pitchFamily="2" charset="2"/>
                  </a:rPr>
                  <a:t>Instead of the initial point, the final point is known </a:t>
                </a:r>
              </a:p>
              <a:p>
                <a:pPr marL="285750" indent="-285750" latinLnBrk="1">
                  <a:buFont typeface="Wingdings" panose="05000000000000000000" pitchFamily="2" charset="2"/>
                  <a:buChar char="à"/>
                </a:pPr>
                <a:r>
                  <a:rPr lang="en-US" dirty="0">
                    <a:sym typeface="Wingdings" panose="05000000000000000000" pitchFamily="2" charset="2"/>
                  </a:rPr>
                  <a:t>Backward equation 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09600"/>
                <a:ext cx="7543800" cy="5740482"/>
              </a:xfrm>
              <a:prstGeom prst="rect">
                <a:avLst/>
              </a:prstGeom>
              <a:blipFill>
                <a:blip r:embed="rId2"/>
                <a:stretch>
                  <a:fillRect l="-646" t="-531"/>
                </a:stretch>
              </a:blipFill>
            </p:spPr>
            <p:txBody>
              <a:bodyPr/>
              <a:lstStyle/>
              <a:p>
                <a:r>
                  <a:rPr lang="ko-K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47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FEAC5E-43BD-455C-B656-7CF96E37F2CD}"/>
                  </a:ext>
                </a:extLst>
              </p:cNvPr>
              <p:cNvSpPr txBox="1"/>
              <p:nvPr/>
            </p:nvSpPr>
            <p:spPr>
              <a:xfrm>
                <a:off x="304800" y="457200"/>
                <a:ext cx="8692738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Engineering Problem / Realization to implement the optimal controller by HJB</a:t>
                </a:r>
              </a:p>
              <a:p>
                <a:endParaRPr lang="en-US" dirty="0"/>
              </a:p>
              <a:p>
                <a:r>
                  <a:rPr lang="en-US" dirty="0"/>
                  <a:t> Since </a:t>
                </a:r>
              </a:p>
              <a:p>
                <a:endParaRPr lang="en-US" dirty="0"/>
              </a:p>
              <a:p>
                <a:r>
                  <a:rPr lang="en-US" dirty="0"/>
                  <a:t> - The optimal controller : state feedback</a:t>
                </a:r>
              </a:p>
              <a:p>
                <a:endParaRPr lang="en-US" dirty="0"/>
              </a:p>
              <a:p>
                <a:r>
                  <a:rPr lang="en-US" dirty="0"/>
                  <a:t>    -- We need know all the sate values </a:t>
                </a:r>
              </a:p>
              <a:p>
                <a:endParaRPr lang="en-US" dirty="0"/>
              </a:p>
              <a:p>
                <a:r>
                  <a:rPr lang="en-US" dirty="0"/>
                  <a:t>    -- In general we may measure only the outputs, i.e., </a:t>
                </a:r>
              </a:p>
              <a:p>
                <a:endParaRPr lang="en-US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#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𝑜𝑢𝑡𝑝𝑢𝑡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&lt;# 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)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Kalman’s Idea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  - Kalman Observer/Estimator :  Given the output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                  design  the state  observer(deterministic) / estimator(stochastic)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 -  Kalman Controller : Using HJB, the states are replaced by the observer / estimator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  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Output feedback system</a:t>
                </a:r>
                <a:r>
                  <a:rPr lang="en-US" dirty="0">
                    <a:sym typeface="Wingdings" panose="05000000000000000000" pitchFamily="2" charset="2"/>
                  </a:rPr>
                  <a:t>      PID / Fuzzy / PLC …</a:t>
                </a: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FEAC5E-43BD-455C-B656-7CF96E37F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7200"/>
                <a:ext cx="8692738" cy="6186309"/>
              </a:xfrm>
              <a:prstGeom prst="rect">
                <a:avLst/>
              </a:prstGeom>
              <a:blipFill>
                <a:blip r:embed="rId2"/>
                <a:stretch>
                  <a:fillRect l="-561" b="-591"/>
                </a:stretch>
              </a:blipFill>
            </p:spPr>
            <p:txBody>
              <a:bodyPr/>
              <a:lstStyle/>
              <a:p>
                <a:r>
                  <a:rPr lang="ko-K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69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AFB3CF-F4E7-4082-8D26-7E074188043C}"/>
              </a:ext>
            </a:extLst>
          </p:cNvPr>
          <p:cNvSpPr txBox="1"/>
          <p:nvPr/>
        </p:nvSpPr>
        <p:spPr>
          <a:xfrm>
            <a:off x="228600" y="224135"/>
            <a:ext cx="2861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assignment _3_online</a:t>
            </a:r>
          </a:p>
          <a:p>
            <a:endParaRPr lang="en-US" dirty="0"/>
          </a:p>
          <a:p>
            <a:endParaRPr lang="ko-K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94B0A2-F554-4930-B2D2-34F0126629E4}"/>
                  </a:ext>
                </a:extLst>
              </p:cNvPr>
              <p:cNvSpPr txBox="1"/>
              <p:nvPr/>
            </p:nvSpPr>
            <p:spPr>
              <a:xfrm>
                <a:off x="381000" y="685800"/>
                <a:ext cx="7696200" cy="6008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HJB - Linear quadratic system (Week_4)</a:t>
                </a:r>
              </a:p>
              <a:p>
                <a:endParaRPr lang="en-US" dirty="0"/>
              </a:p>
              <a:p>
                <a:pPr latinLnBrk="1"/>
                <a:r>
                  <a:rPr lang="en-US" dirty="0"/>
                  <a:t>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Here </a:t>
                </a:r>
              </a:p>
              <a:p>
                <a:pPr latinLnBrk="1"/>
                <a:endParaRPr lang="en-US" dirty="0"/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Your name’s alphabet </a:t>
                </a:r>
                <a:r>
                  <a:rPr lang="en-US" dirty="0" err="1"/>
                  <a:t>i_th</a:t>
                </a:r>
                <a:r>
                  <a:rPr lang="en-US" dirty="0"/>
                  <a:t> character, i.e., 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My name: </a:t>
                </a:r>
                <a:r>
                  <a:rPr lang="en-US" dirty="0" err="1"/>
                  <a:t>Menbere</a:t>
                </a:r>
                <a:r>
                  <a:rPr lang="en-US" dirty="0"/>
                  <a:t> ,…</a:t>
                </a:r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 </a:t>
                </a:r>
              </a:p>
              <a:p>
                <a:r>
                  <a:rPr lang="en-US" dirty="0"/>
                  <a:t>Find the  optimal  controller in case of steady – state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                  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𝑃𝐵</m:t>
                    </m:r>
                    <m:sSup>
                      <m:sSupPr>
                        <m:ctrlPr>
                          <a:rPr lang="ko-K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Send the answer until next week May.4  to me </a:t>
                </a:r>
              </a:p>
              <a:p>
                <a:r>
                  <a:rPr lang="en-US" dirty="0"/>
                  <a:t> by email – </a:t>
                </a:r>
                <a:r>
                  <a:rPr lang="en-US" dirty="0">
                    <a:hlinkClick r:id="rId2"/>
                  </a:rPr>
                  <a:t>snkim0701@daum.net</a:t>
                </a:r>
                <a:r>
                  <a:rPr lang="en-US" dirty="0"/>
                  <a:t>  or telegram or </a:t>
                </a:r>
                <a:r>
                  <a:rPr lang="en-US" dirty="0" err="1"/>
                  <a:t>github</a:t>
                </a:r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94B0A2-F554-4930-B2D2-34F012662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85800"/>
                <a:ext cx="7696200" cy="6008824"/>
              </a:xfrm>
              <a:prstGeom prst="rect">
                <a:avLst/>
              </a:prstGeom>
              <a:blipFill>
                <a:blip r:embed="rId3"/>
                <a:stretch>
                  <a:fillRect l="-713" t="-609"/>
                </a:stretch>
              </a:blipFill>
            </p:spPr>
            <p:txBody>
              <a:bodyPr/>
              <a:lstStyle/>
              <a:p>
                <a:r>
                  <a:rPr lang="ko-K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78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1262" y="533400"/>
                <a:ext cx="8692738" cy="5451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System Theory (Week_5)</a:t>
                </a:r>
                <a:br>
                  <a:rPr lang="en-US" dirty="0"/>
                </a:b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cx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1. The solution:  Theorem 1.4</a:t>
                </a:r>
              </a:p>
              <a:p>
                <a:endParaRPr lang="en-US" dirty="0"/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                              (1−70)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2. The stability  :     </a:t>
                </a:r>
              </a:p>
              <a:p>
                <a:r>
                  <a:rPr lang="en-US" dirty="0"/>
                  <a:t>     - </a:t>
                </a:r>
                <a:r>
                  <a:rPr lang="en-US" dirty="0" err="1"/>
                  <a:t>Lyapunov</a:t>
                </a:r>
                <a:r>
                  <a:rPr lang="en-US" dirty="0"/>
                  <a:t>  stability (Def 1.1.) 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- The asymptotic Stability(Def 1.2.)  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+ The conditions: (Theorem 1.14) 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62" y="533400"/>
                <a:ext cx="8692738" cy="5451108"/>
              </a:xfrm>
              <a:prstGeom prst="rect">
                <a:avLst/>
              </a:prstGeom>
              <a:blipFill>
                <a:blip r:embed="rId2"/>
                <a:stretch>
                  <a:fillRect l="-561" t="-671"/>
                </a:stretch>
              </a:blipFill>
            </p:spPr>
            <p:txBody>
              <a:bodyPr/>
              <a:lstStyle/>
              <a:p>
                <a:r>
                  <a:rPr lang="ko-K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52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98862" y="500252"/>
                <a:ext cx="8692738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System Theory (Week_5, Week-5_2)</a:t>
                </a:r>
                <a:br>
                  <a:rPr lang="en-US" dirty="0"/>
                </a:b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cx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3. The controllability:(Definition 1.11, Theorem 1.23))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      -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r</m:t>
                    </m:r>
                    <m:r>
                      <a:rPr lang="en-US" b="0" i="1" smtClean="0">
                        <a:latin typeface="Cambria Math"/>
                      </a:rPr>
                      <m:t>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𝐴𝐵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−1 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</a:t>
                </a:r>
              </a:p>
              <a:p>
                <a:endParaRPr lang="en-US" dirty="0"/>
              </a:p>
              <a:p>
                <a:r>
                  <a:rPr lang="en-US" dirty="0"/>
                  <a:t> 4. The Observability: (Def.1.17, Theorem 1.32)</a:t>
                </a:r>
              </a:p>
              <a:p>
                <a:endParaRPr lang="en-US" dirty="0"/>
              </a:p>
              <a:p>
                <a:r>
                  <a:rPr lang="en-US" dirty="0"/>
                  <a:t>     -     rank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𝐶𝐴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,…,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   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2" y="500252"/>
                <a:ext cx="8692738" cy="5355312"/>
              </a:xfrm>
              <a:prstGeom prst="rect">
                <a:avLst/>
              </a:prstGeom>
              <a:blipFill>
                <a:blip r:embed="rId2"/>
                <a:stretch>
                  <a:fillRect l="-561" t="-569"/>
                </a:stretch>
              </a:blipFill>
            </p:spPr>
            <p:txBody>
              <a:bodyPr/>
              <a:lstStyle/>
              <a:p>
                <a:r>
                  <a:rPr lang="ko-K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49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651</Words>
  <Application>Microsoft Office PowerPoint</Application>
  <PresentationFormat>화면 슬라이드 쇼(4:3)</PresentationFormat>
  <Paragraphs>128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SNKIM</cp:lastModifiedBy>
  <cp:revision>28</cp:revision>
  <dcterms:created xsi:type="dcterms:W3CDTF">2020-04-27T05:48:50Z</dcterms:created>
  <dcterms:modified xsi:type="dcterms:W3CDTF">2020-04-28T03:39:49Z</dcterms:modified>
</cp:coreProperties>
</file>