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906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0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4C42-6F1F-4F7E-94CA-1E33B9C811A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CDDAF-B9E6-48D2-A309-BD63FB5ED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570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Linear Quadratic Regulator Problem (Textbook. Ch.3.3 ~3.6 , Week_5~8)</a:t>
                </a:r>
              </a:p>
              <a:p>
                <a:r>
                  <a:rPr lang="en-US" dirty="0" smtClean="0"/>
                  <a:t>1. Problem</a:t>
                </a:r>
              </a:p>
              <a:p>
                <a:endParaRPr lang="en-US" dirty="0"/>
              </a:p>
              <a:p>
                <a:pPr latinLnBrk="1"/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      (1)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u</m:t>
                      </m:r>
                      <m:r>
                        <a:rPr lang="en-US" b="0" i="0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Find the optimal 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</m:t>
                      </m:r>
                      <m:r>
                        <a:rPr lang="en-US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</m:t>
                      </m:r>
                      <m:r>
                        <a:rPr lang="en-US" b="0" i="0" smtClean="0"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u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J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2.Solution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𝑃𝑥</m:t>
                      </m:r>
                      <m:r>
                        <a:rPr lang="en-US" b="0" i="1" smtClean="0">
                          <a:latin typeface="Cambria Math"/>
                        </a:rPr>
                        <m:t>        (2)</m:t>
                      </m:r>
                    </m:oMath>
                  </m:oMathPara>
                </a14:m>
                <a:endParaRPr lang="en-US" b="0" dirty="0" smtClean="0"/>
              </a:p>
              <a:p>
                <a:pPr latinLnBrk="1"/>
                <a:r>
                  <a:rPr lang="en-US" dirty="0" smtClean="0"/>
                  <a:t>   where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                                     </m:t>
                        </m:r>
                        <m:r>
                          <a:rPr lang="en-US" i="1"/>
                          <m:t>𝐴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𝑃</m:t>
                    </m:r>
                    <m:r>
                      <a:rPr lang="en-US" i="1"/>
                      <m:t>+</m:t>
                    </m:r>
                    <m:r>
                      <a:rPr lang="en-US" i="1"/>
                      <m:t>𝑃𝐴</m:t>
                    </m:r>
                    <m:r>
                      <a:rPr lang="en-US" i="1"/>
                      <m:t>+</m:t>
                    </m:r>
                    <m:r>
                      <a:rPr lang="en-US" i="1"/>
                      <m:t>𝑄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𝑃𝐵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𝑅</m:t>
                        </m:r>
                      </m:e>
                      <m:sup>
                        <m:r>
                          <a:rPr lang="en-US" i="1"/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𝐵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𝑃</m:t>
                    </m:r>
                    <m:r>
                      <a:rPr lang="en-US" b="0" i="1" smtClean="0">
                        <a:latin typeface="Cambria Math"/>
                      </a:rPr>
                      <m:t>=0     (3)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701882"/>
              </a:xfrm>
              <a:prstGeom prst="rect">
                <a:avLst/>
              </a:prstGeom>
              <a:blipFill rotWithShape="1">
                <a:blip r:embed="rId2"/>
                <a:stretch>
                  <a:fillRect l="-609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43696" y="381000"/>
                <a:ext cx="7924800" cy="553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3. Engineering  points of view</a:t>
                </a:r>
              </a:p>
              <a:p>
                <a:endParaRPr lang="en-US" dirty="0"/>
              </a:p>
              <a:p>
                <a:r>
                  <a:rPr lang="en-US" dirty="0" smtClean="0"/>
                  <a:t>    3.1 System  point of view (Text book 3.6, Theorem 3.9)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The optimal control law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- Deterministic System </a:t>
                </a:r>
              </a:p>
              <a:p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J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0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- Stochastic System </a:t>
                </a:r>
                <a:endParaRPr lang="en-US" dirty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J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𝑅𝑢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  are the same !</a:t>
                </a:r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6" y="381000"/>
                <a:ext cx="7924800" cy="5537798"/>
              </a:xfrm>
              <a:prstGeom prst="rect">
                <a:avLst/>
              </a:prstGeom>
              <a:blipFill rotWithShape="1">
                <a:blip r:embed="rId2"/>
                <a:stretch>
                  <a:fillRect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09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762000"/>
                <a:ext cx="79248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3. System  points of view</a:t>
                </a:r>
              </a:p>
              <a:p>
                <a:endParaRPr lang="en-US" dirty="0"/>
              </a:p>
              <a:p>
                <a:r>
                  <a:rPr lang="en-US" dirty="0" smtClean="0"/>
                  <a:t>    3.2 Stability point of view </a:t>
                </a:r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     Controllability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 is controllable, then  </a:t>
                </a:r>
              </a:p>
              <a:p>
                <a:endParaRPr lang="en-US" dirty="0" smtClean="0"/>
              </a:p>
              <a:p>
                <a:r>
                  <a:rPr lang="en-US" b="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𝐴𝑐</m:t>
                    </m:r>
                  </m:oMath>
                </a14:m>
                <a:r>
                  <a:rPr lang="en-US" dirty="0" smtClean="0"/>
                  <a:t> is asymptotically stable 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unstable</a:t>
                </a:r>
              </a:p>
              <a:p>
                <a:endParaRPr lang="en-US" dirty="0"/>
              </a:p>
              <a:p>
                <a:r>
                  <a:rPr lang="en-US" dirty="0" smtClean="0"/>
                  <a:t>   3.3 Performance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Let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 . 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dirty="0" smtClean="0"/>
                  <a:t> is varying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∞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0,</m:t>
                    </m:r>
                  </m:oMath>
                </a14:m>
                <a:r>
                  <a:rPr lang="en-US" dirty="0" smtClean="0"/>
                  <a:t> the closed loop poles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are asymptotically same as the poles of the Butterworth filter (Week_8)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7924800" cy="5632311"/>
              </a:xfrm>
              <a:prstGeom prst="rect">
                <a:avLst/>
              </a:prstGeom>
              <a:blipFill rotWithShape="1">
                <a:blip r:embed="rId2"/>
                <a:stretch>
                  <a:fillRect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70" t="34956" r="18642" b="35258"/>
          <a:stretch/>
        </p:blipFill>
        <p:spPr bwMode="auto">
          <a:xfrm>
            <a:off x="990600" y="4267200"/>
            <a:ext cx="1955321" cy="202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44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762000"/>
                <a:ext cx="7924800" cy="591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3. System  points of view</a:t>
                </a:r>
              </a:p>
              <a:p>
                <a:endParaRPr lang="en-US" dirty="0"/>
              </a:p>
              <a:p>
                <a:r>
                  <a:rPr lang="en-US" dirty="0" smtClean="0"/>
                  <a:t>    3.4 Realization  point of view</a:t>
                </a:r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       -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"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“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1) empirically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2) </a:t>
                </a:r>
                <a:r>
                  <a:rPr lang="en-US" dirty="0" err="1" smtClean="0"/>
                  <a:t>Kwarkernaak</a:t>
                </a:r>
                <a:r>
                  <a:rPr lang="en-US" dirty="0" smtClean="0"/>
                  <a:t> 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3) Bryson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𝑚𝑎𝑥𝑖𝑚𝑢𝑚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𝑎𝑙𝑙𝑜𝑤𝑎𝑏𝑙𝑒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𝑚𝑎𝑔𝑛𝑖𝑡𝑢𝑑𝑒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𝑠𝑡𝑎𝑡𝑒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𝑚𝑎𝑥𝑖𝑚𝑢𝑚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𝑎𝑙𝑙𝑜𝑤𝑎𝑏𝑙𝑒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𝑚𝑎𝑔𝑛𝑖𝑡𝑢𝑑𝑒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𝑠𝑡𝑎𝑡𝑒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endParaRPr lang="en-US" dirty="0"/>
              </a:p>
              <a:p>
                <a:r>
                  <a:rPr lang="en-US" dirty="0" smtClean="0"/>
                  <a:t>      - The worst but the best idea by </a:t>
                </a:r>
                <a:r>
                  <a:rPr lang="en-US" dirty="0" err="1" smtClean="0"/>
                  <a:t>Kalman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Optimal controller needs all states of information. 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𝑃𝑥</m:t>
                    </m:r>
                    <m:r>
                      <a:rPr lang="en-US" b="0" i="1" smtClean="0">
                        <a:latin typeface="Cambria Math"/>
                      </a:rPr>
                      <m:t>,  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In general , it is impossible to do it. 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7924800" cy="5910977"/>
              </a:xfrm>
              <a:prstGeom prst="rect">
                <a:avLst/>
              </a:prstGeom>
              <a:blipFill rotWithShape="1">
                <a:blip r:embed="rId2"/>
                <a:stretch>
                  <a:fillRect t="-515" b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42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461</Words>
  <Application>Microsoft Office PowerPoint</Application>
  <PresentationFormat>화면 슬라이드 쇼(4:3)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2020-05-04T05:49:13Z</dcterms:created>
  <dcterms:modified xsi:type="dcterms:W3CDTF">2020-05-04T08:16:34Z</dcterms:modified>
</cp:coreProperties>
</file>