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83" autoAdjust="0"/>
    <p:restoredTop sz="94660"/>
  </p:normalViewPr>
  <p:slideViewPr>
    <p:cSldViewPr>
      <p:cViewPr>
        <p:scale>
          <a:sx n="100" d="100"/>
          <a:sy n="100" d="100"/>
        </p:scale>
        <p:origin x="-792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00:51:09.3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94 8 2872,'25'-8'2480,"-33"21"3091,-16 17-2077,16-19-2815,0 1 1,1 0-1,0 0 0,1 0 0,-1 3-679,1 1 25,-1 1-1,2 0 0,-3 14-24,2 1 137,1 0 0,1 0 0,2 0 0,1 1 1,2-1-1,1 0 0,2 1 0,1-1 0,1-1 0,2 1 0,10 27-137,-3-13-10,-2 2 1,3 31 9,-4-22 327,-6-24-379,-2 1 0,-1 8 52,-1-14 113,1 0 0,1 0 0,7 22-113,-6-32-35,7 20 11,-2 1 0,-2 1 0,-1-1 0,1 34 24,4 130 49,-3-35 327,0-4-325,-6-97-354,8 39 303,-1-4 166,4 32-355,-4-47 498,-3 21-309,-5-71 24,3 0 1,1-1 0,2 5-25,0-7-146,-2 1 0,-2-1 0,0 24 146,-14 186 223,4-130-150,1 3-91,-5 101-76,-21 91 94,19-195 443,4 14-443,0 1 169,-2-18-201,0-9-66,4 33 98,-2 186 416,-14 67-269,2-108-316,8-123 232,-1 30-164,10-38 179,6-1 0,7 1 0,10 32-78,-15-152 176,4 31-13,2 0 0,3 0-1,3-2 1,11 25-163,-20-65 18,0 0 0,2-1 0,0 0 0,1 0 0,0-1 0,1-1 0,4 3-18,-6-8 48,0-1-1,0 0 1,1 0 0,0-1-1,1-1 1,0 0 0,0-1-1,0 0 1,1-1-1,0 0 1,0-1-48,15 4 16,0-2 0,0-2-1,1 0 1,-1-2 0,16-1-16,47-4 551,8-4-551,10-1 111,47-7 160,47-14-271,34-4 43,-3 3 203,-62 6-198,1 8-1,22 7-47,245-1 167,-130 17-13,-289-6-118,-1 1-1,1 1 0,3 1-35,-4 0 35,1-1-1,-1 0 1,5-2-35,-16-1-8,-1 1 1,1 0-1,0 0 1,-1 1-1,4 1 8,17 1 543,-13-5 168,-27-5-597,0 0 0,-1 1 0,0 0 1,-4-1-115,-27-11 100,-51-25 133,40 19-310,2-3 0,-27-17 77,12 1 377,-2 3 0,-47-18-377,-2 13-480,208 81-17,100 50 473,-39-19-53,119 56 131,-257-120 38,-7-2-68,-1 0-1,1 0 1,0 1-1,-1-1 1,1 1 0,-1 1-1,0-1 1,0 1-1,2 1-23,-7-3 24,1 0 0,-1 0-1,0-1 1,0 1-1,0 0 1,0 0 0,0-1-1,0 1 1,0 0 0,-1 0-1,1-1 1,-1 1 0,1 0-1,-1-1 1,0 1 0,1 0-1,-1-1 1,0 1 0,0-1-1,0 1 1,0-1 0,-1 0-1,0 2-23,-37 41-532,31-36 435,-149 142 754,101-101-394,3 3 0,1 2 0,-19 30-263,52-60-90,0-2 0,-2 0-1,0-1 1,-8 4 90,20-18 771,3-5-2688,5-5-4963,1 1-5445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00:51:18.1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11190 27 5024,'10'-2'762,"14"-4"1980,-32 1 91,-13-1-961,13 4-944,-6-3 2448,12 14-1187,2-7-2083,0 0 0,0 0 0,0 0-1,0 0 1,0 0 0,-1 0 0,1 0 0,-1 0-1,0 0 1,1-1 0,-2 2-106,0 1 214,1 0 0,-1-1-1,1 1 1,-1 0 0,1 0 0,0 0-1,1 0 1,-1 0 0,1 0 0,0 1 0,-1-1-1,2 4-213,-4-6 56,2-2-49,1 0 1,-1 1-1,0-1 0,0 1 1,1-1-1,-1 1 1,0-1-1,1 1 0,-1-1 1,1 1-1,-1-1 0,1 1 1,-1 0-1,1-1 1,-1 1-1,1 0 0,0 0 1,-1-1-1,1 1 0,0 0 1,-1 0-1,1-1 1,0 2-8,0 6 28,0 0 1,-1 1 0,0-1 0,0 1 0,-1-1 0,0 0-1,0 0 1,-3 5-29,2 1-3,0 1 1,1-1-1,0 1 0,1 0 0,1 0 1,0 7 2,0-12-5,20 365 159,-13-282-311,-2 71 79,-3-83-14,-9 453 118,0-279 48,-2 24 107,6-156-287,6 42 106,1-38 313,-8 27-313,-1-105-107,3-29 115,0-1-1,1 1 0,1 0 0,2 7-7,1 10 177,-2 29-177,-1-49 47,0-15-47,-1 0-1,1 0 1,-1 0 0,1 0-1,-1 0 1,0-1-1,0 1 1,0 0 0,0 0-1,0 0 1,0-1-1,0 1 1,0-1-1,-1 1 1,1-1 0,-1 1 0,-6 1 13,1 0 0,-1 0 0,0-1 1,0 0-1,0-1 0,-6 1-13,4-1 48,1 0 1,-1 1-1,1 0 1,-9 4-49,-28 11-116,0-3 1,-1-1 0,-44 5 115,-151 13 59,90-14-47,-384 39-130,279-32 117,86-6 10,-305 38-58,171-17 35,-455 55 11,219-45-87,-107 6 154,-21 3 12,288-33-52,-150-19-24,149-3 8,-243-1 88,-238 7-246,764-5 121,-106 3 60,-20-9-31,-142 5 388,87 2-380,261-5 5,-888-33 158,668 17-125,-196-21 298,383 32-380,0 2-1,-1 3 1,-41 5 36,68-4 31,-22 3-181,45-3 134,0 0 0,1 0 1,-1 0-1,0 0 1,1 0-1,-1 1 0,1-1 1,-1 1-1,1 0 1,0 0-1,0 0 0,0 0 1,0 0-1,0 0 1,-2 2 15,0 4 17,0 1 0,0-1 1,1 1-1,0 0 1,0-1-1,1 1 0,1 1 1,-2 6-18,-9 38 133,8-37-134,0 0 0,2 1 1,-1-1-1,2 14 1,-5 28-213,-4 32 162,3 1 1,5 0 0,6 55 50,17 82 106,11 8-106,8 72 235,-38-291-251,17 160 688,23 84-672,-6-144 928,-36-118-941,0 0 1,0 1-1,0-1 0,0 0 1,0 0-1,0 0 0,0 0 0,1 0 1,-1 1-1,0-1 0,0 0 1,0 0-1,0 0 0,0 0 1,0 0-1,0 0 0,0 1 0,1-1 1,-1 0-1,0 0 0,0 0 1,0 0-1,0 0 0,0 0 0,0 0 1,1 0-1,-1 0 0,0 0 1,0 0-1,0 0 0,0 0 0,1 0 1,-1 0-1,0 0 0,0 0 1,0 0-1,0 0 0,0 0 0,1 0 1,-1 0-1,0 0 0,0 0 1,0 0-1,0 0 0,0 0 0,1 0 1,-1 0-1,0 0 0,0 0 1,0 0-1,0-1 0,0 1 0,0 0 1,1 0-1,-1 0 0,0 0 1,0 0-1,0 0 13,0 0 4,0 0 1,0 0-1,0 0 0,-1 0 1,1 1-1,0-1 1,0 0-1,0 0 0,0 0 1,0 0-1,0 1 1,0-1-1,0 0 0,0 0 1,0 0-1,0 1 0,0-1 1,0 0-1,0 0 1,0 0-1,0 1 0,0-1 1,0 0-1,1 0 1,-1 0-1,0 0 0,0 1 1,0-1-1,0 0 1,0 0-1,0 0 0,0 0 1,1 0-1,-1 1 1,0-1-1,0 0 0,0 0 1,0 0-1,1 0 1,-1 0-1,0 0 0,0 0 1,0 0-1,0 0 0,1 0 1,-1 0-1,0 0 1,0 0-1,0 0 0,1 0 1,-1 0-1,0 0 1,0 0-1,0 0 0,1 0 1,-1 0-1,0 0 1,0 0-1,0 0 0,0 0 1,1 0-1,-1 0 1,0 0-1,0 0 0,0-1 1,0 1-1,1 0 0,-1 0-3,0 1-1,0 0 0,0 0 0,0 0 0,0 0 0,0-1 0,0 1 0,1 0 0,-1 0 0,0 0 0,1 0 0,-1 0 0,0-1 0,1 1 0,-1 0 0,1 0 0,-1-1 0,1 1 0,0 0 0,-1-1 1,1 1-1,0 0 0,-1-1 0,1 1 0,0-1 0,0 1 0,0-1 0,-1 0 0,1 1 0,0-1 0,0 0 0,0 1 0,0-1 0,0 0 0,0 0 0,0 0 0,-1 0 0,1 0 0,0 0 0,0 0 0,0 0 1,0 0-1,0-1 0,0 1 0,10-2-40,0 0 0,-1-1 0,1 0 0,2-2 40,19-4 360,2 4-432,-1 1 0,2 2 1,-1 1-1,0 2 0,9 2 72,62 11-504,4 4 504,99 13 609,18-8-698,314 20-266,-357-34 656,-61-1-108,0-5 1,21-7-194,-133 4 71,0 0 1,0 1-1,-1 0 0,1 0 1,1 2-72,12 0 243,-22-2-231,0 0 1,0 0 0,-1 0 0,1 0-1,0 0 1,-1 0 0,1 0 0,0 1-1,-1-1 1,1 0 0,-1 0 0,0 0-1,1 1 1,-1-1 0,0 0 0,0 0-1,0 1 1,0-1 0,0 0 0,0 0-1,0 1 1,0-1 0,-1 0 0,1 0-1,-1 2-12,1 5-101,0-8 122,0 0 39,0 0-80,-13-18 147,13 27-207,0-14-325,0 5 421,0 0 41,0 0-114,0 0 47,0 0 292,-1-5 116,1 14-270,0-8-128,0-1 0,0 1 1,-1-1-1,1 0 0,0 1 0,0-1 0,-1 0 0,1 1 0,0-1 1,-1 0-1,1 1 0,-1-1 0,1 0 0,0 0 0,-1 1 0,1-1 1,-1 0-1,1 0 0,-1 0 0,1 0 0,-1 0 0,1 0 0,0 0 1,-1 1-1,1-1 0,-1-1 0,1 1 0,-1 0 0,1 0 0,-1 0 1,1 0-1,-1 0 0,1 0 0,0 0 0,-1-1 0,1 1 0,-1 0 1,1 0-1,0-1 0,-1 1 0,1 0 0,-22-12-25,19 10 18,-60-40 419,-51-46-412,73 54 24,-1 2 0,-1 2 1,-2 2-1,-44-21-24,62 37 20,-71-29-274,83 39 90,26 11-85,27 13 129,120 51-82,167 68 112,-253-98 255,-59-34-126,-13-9-36,1 0 0,-1 1 0,1-1-1,-1 0 1,1 0 0,-1 1 0,1-1 0,-1 0-1,1 0 1,-1 0 0,1 0 0,-1 0 0,1 0 0,-1 0-1,1 0 1,-1 0 0,1 0 0,0 0 0,-1 0-1,1 0 1,-1 0 0,1 0 0,-1 0 0,1-1-1,-1 1 1,0 0 0,1 0 0,-1-1 0,1 1-1,-1 0 1,1-1 0,-1 1 0,0 0 0,1-1 0,-1 1-1,0-1 1,1 1 0,-1-1 0,0 1 0,0 0-1,1-1 1,-1 1 0,0-1 0,0 1 0,0-1-1,0 1 1,0-1 0,1 0-3,3-6-17,3 15 287,-8-4-283,0 0 1,0-1-1,0 1 0,-1 0 0,1-1 0,-1 0 0,0 1 1,0-1-1,-2 2 13,3-2-20,-8 10 14,-1 0 0,0 0 0,0-1 0,-1 0 0,-1-1 0,-4 3 6,-81 59 322,42-34-353,-243 168 575,292-203-575,1-1 0,-1 1 0,0-1-1,0-1 1,0 1 0,-1-1 0,1 0 0,0-1-1,-1 1 1,-4-1 31,5 3 433,3 2-3746,7-18-5641,-1-4-1267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7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0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9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2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6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2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5209-1ACD-4FE6-9ECE-AFEFC10EF97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57200" y="347430"/>
                <a:ext cx="8001000" cy="6087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Optimal Linear Reconstruction of the State  (textbook. 4.1 ~4.4, Week_8~8_2)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Problem</a:t>
                </a:r>
              </a:p>
              <a:p>
                <a:r>
                  <a:rPr lang="en-US" dirty="0"/>
                  <a:t>  - Deterministic system </a:t>
                </a:r>
              </a:p>
              <a:p>
                <a:pPr latinLnBrk="1"/>
                <a:r>
                  <a:rPr lang="en-US" dirty="0"/>
                  <a:t>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b="0" i="1" smtClean="0">
                        <a:latin typeface="Cambria Math"/>
                      </a:rPr>
                      <m:t> 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b="0" dirty="0"/>
              </a:p>
              <a:p>
                <a:pPr latinLnBrk="1"/>
                <a:r>
                  <a:rPr lang="en-US" b="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𝐶𝑥</m:t>
                    </m:r>
                    <m:r>
                      <a:rPr lang="en-US" b="0" i="1" smtClean="0">
                        <a:latin typeface="Cambria Math"/>
                      </a:rPr>
                      <m:t>                             (2)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     in general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 ,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latinLnBrk="1"/>
                <a:r>
                  <a:rPr lang="en-US" dirty="0"/>
                  <a:t> </a:t>
                </a:r>
              </a:p>
              <a:p>
                <a:pPr latinLnBrk="1"/>
                <a:r>
                  <a:rPr lang="en-US" dirty="0"/>
                  <a:t>    Design the </a:t>
                </a:r>
                <a:r>
                  <a:rPr lang="en-US" b="1" dirty="0">
                    <a:solidFill>
                      <a:srgbClr val="FF0000"/>
                    </a:solidFill>
                  </a:rPr>
                  <a:t>state observer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, </m:t>
                    </m:r>
                  </m:oMath>
                </a14:m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, </m:t>
                    </m:r>
                  </m:oMath>
                </a14:m>
                <a:endParaRPr lang="en-US" b="0" dirty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=0    ∀ 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r>
                  <a:rPr lang="en-US" dirty="0"/>
                  <a:t> - Stochastic  system </a:t>
                </a:r>
              </a:p>
              <a:p>
                <a:pPr latinLnBrk="1"/>
                <a:r>
                  <a:rPr lang="en-US" dirty="0"/>
                  <a:t>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b="0" i="1" smtClean="0"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            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endParaRPr lang="en-US" b="0" dirty="0"/>
              </a:p>
              <a:p>
                <a:pPr latinLnBrk="1"/>
                <a:r>
                  <a:rPr lang="en-US" b="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                            (</m:t>
                    </m:r>
                    <m:r>
                      <a:rPr lang="en-US" b="0" i="1" smtClean="0">
                        <a:latin typeface="Cambria Math"/>
                      </a:rPr>
                      <m:t>4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 </a:t>
                </a:r>
              </a:p>
              <a:p>
                <a:pPr latinLnBrk="1"/>
                <a:r>
                  <a:rPr lang="en-US" dirty="0"/>
                  <a:t>    Design the </a:t>
                </a:r>
                <a:r>
                  <a:rPr lang="en-US" b="1" dirty="0">
                    <a:solidFill>
                      <a:srgbClr val="FF0000"/>
                    </a:solidFill>
                  </a:rPr>
                  <a:t>state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≥0 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→∞</m:t>
                          </m:r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=</m:t>
                      </m:r>
                      <m:r>
                        <a:rPr lang="en-US" b="0" i="1" smtClean="0">
                          <a:latin typeface="Cambria Math"/>
                        </a:rPr>
                        <m:t>𝑐𝑜𝑛𝑠𝑡𝑎𝑛𝑡</m:t>
                      </m:r>
                      <m:r>
                        <a:rPr lang="en-US" b="0" i="1" smtClean="0">
                          <a:latin typeface="Cambria Math"/>
                        </a:rPr>
                        <m:t>    ∀ 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430"/>
                <a:ext cx="8001000" cy="6087820"/>
              </a:xfrm>
              <a:prstGeom prst="rect">
                <a:avLst/>
              </a:prstGeom>
              <a:blipFill rotWithShape="1">
                <a:blip r:embed="rId2"/>
                <a:stretch>
                  <a:fillRect l="-609" t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6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3A9A611E-E853-4149-8BEF-D2D422288D39}"/>
              </a:ext>
            </a:extLst>
          </p:cNvPr>
          <p:cNvSpPr/>
          <p:nvPr/>
        </p:nvSpPr>
        <p:spPr>
          <a:xfrm>
            <a:off x="2895600" y="2036802"/>
            <a:ext cx="2133600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FCF665-0FF9-4C11-8A4E-1757D9D28007}"/>
              </a:ext>
            </a:extLst>
          </p:cNvPr>
          <p:cNvSpPr txBox="1"/>
          <p:nvPr/>
        </p:nvSpPr>
        <p:spPr>
          <a:xfrm>
            <a:off x="3304842" y="2341602"/>
            <a:ext cx="108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motor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C49AEDF-38DE-44EC-A086-9CCFBC2B5661}"/>
              </a:ext>
            </a:extLst>
          </p:cNvPr>
          <p:cNvSpPr txBox="1"/>
          <p:nvPr/>
        </p:nvSpPr>
        <p:spPr>
          <a:xfrm>
            <a:off x="433898" y="197227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Input:Voltage</a:t>
            </a:r>
            <a:endParaRPr lang="x-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33EB1651-DC53-46F2-A027-224B5CC5E295}"/>
                  </a:ext>
                </a:extLst>
              </p:cNvPr>
              <p:cNvSpPr/>
              <p:nvPr/>
            </p:nvSpPr>
            <p:spPr>
              <a:xfrm>
                <a:off x="883504" y="1095531"/>
                <a:ext cx="201433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x-none" i="1">
                            <a:latin typeface="Cambria Math"/>
                          </a:rPr>
                        </m:ctrlPr>
                      </m:dPr>
                      <m:e>
                        <m:r>
                          <a:rPr lang="x-none" i="1">
                            <a:latin typeface="Cambria Math" panose="02040503050406030204" pitchFamily="18" charset="0"/>
                          </a:rPr>
                          <m:t>𝐽</m:t>
                        </m:r>
                        <m:acc>
                          <m:accPr>
                            <m:chr m:val="̈"/>
                            <m:ctrlPr>
                              <a:rPr lang="x-non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x-none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x-none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x-none" i="1">
                            <a:latin typeface="Cambria Math" panose="02040503050406030204" pitchFamily="18" charset="0"/>
                          </a:rPr>
                          <m:t>𝐵</m:t>
                        </m:r>
                        <m:acc>
                          <m:accPr>
                            <m:chr m:val="̇"/>
                            <m:ctrlPr>
                              <a:rPr lang="x-non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x-none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x-none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x-none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x-none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x-non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endParaRPr lang="x-none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3EB1651-DC53-46F2-A027-224B5CC5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04" y="1095531"/>
                <a:ext cx="2014334" cy="404983"/>
              </a:xfrm>
              <a:prstGeom prst="rect">
                <a:avLst/>
              </a:prstGeom>
              <a:blipFill rotWithShape="1">
                <a:blip r:embed="rId2"/>
                <a:stretch>
                  <a:fillRect l="-606" t="-156061" r="-24242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B378B954-4B3F-43CA-ABAE-CD22BD64BB6A}"/>
                  </a:ext>
                </a:extLst>
              </p:cNvPr>
              <p:cNvSpPr/>
              <p:nvPr/>
            </p:nvSpPr>
            <p:spPr>
              <a:xfrm>
                <a:off x="4666236" y="954518"/>
                <a:ext cx="3621528" cy="912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Measured 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none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x-non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acc>
                    <m:r>
                      <a:rPr lang="x-none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x-none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̈"/>
                            <m:ctrlPr>
                              <a:rPr lang="x-non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x-none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x-non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</m:t>
                    </m:r>
                    <m:acc>
                      <m:accPr>
                        <m:chr m:val="̇"/>
                        <m:ctrlPr>
                          <a:rPr lang="x-none" i="1" kern="100">
                            <a:latin typeface="Cambria Math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  <m:r>
                      <a:rPr lang="en-US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acc>
                      <m:accPr>
                        <m:chr m:val="̈"/>
                        <m:ctrlPr>
                          <a:rPr lang="x-none" i="1" kern="100">
                            <a:latin typeface="Cambria Math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x-none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Measured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x-none" i="1" kern="100">
                            <a:latin typeface="Cambria Math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none" i="1">
                            <a:latin typeface="Cambria Math"/>
                          </a:rPr>
                        </m:ctrlPr>
                      </m:accPr>
                      <m:e>
                        <m:r>
                          <a:rPr lang="x-none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x-none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x-none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̈"/>
                            <m:ctrlPr>
                              <a:rPr lang="x-non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x-none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acc>
                      <m:accPr>
                        <m:chr m:val="̈"/>
                        <m:ctrlPr>
                          <a:rPr lang="x-none" i="1" kern="100">
                            <a:latin typeface="Cambria Math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x-none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378B954-4B3F-43CA-ABAE-CD22BD64B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236" y="954518"/>
                <a:ext cx="3621528" cy="912686"/>
              </a:xfrm>
              <a:prstGeom prst="rect">
                <a:avLst/>
              </a:prstGeom>
              <a:blipFill rotWithShape="1">
                <a:blip r:embed="rId3"/>
                <a:stretch>
                  <a:fillRect l="-1345" t="-3356" b="-6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CCAC9448-6120-4B56-89D2-FF4247C5DAC3}"/>
              </a:ext>
            </a:extLst>
          </p:cNvPr>
          <p:cNvSpPr/>
          <p:nvPr/>
        </p:nvSpPr>
        <p:spPr>
          <a:xfrm>
            <a:off x="2897838" y="4419600"/>
            <a:ext cx="2133600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DCCED22-374B-48B6-A48B-B050E0053C26}"/>
              </a:ext>
            </a:extLst>
          </p:cNvPr>
          <p:cNvSpPr txBox="1"/>
          <p:nvPr/>
        </p:nvSpPr>
        <p:spPr>
          <a:xfrm>
            <a:off x="3124200" y="4730234"/>
            <a:ext cx="1854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motor  Model </a:t>
            </a:r>
          </a:p>
          <a:p>
            <a:r>
              <a:rPr lang="en-US" dirty="0"/>
              <a:t>Observer</a:t>
            </a:r>
            <a:endParaRPr lang="x-none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xmlns="" id="{A02591B6-37B7-4241-A008-D5D078D21ACB}"/>
              </a:ext>
            </a:extLst>
          </p:cNvPr>
          <p:cNvSpPr/>
          <p:nvPr/>
        </p:nvSpPr>
        <p:spPr>
          <a:xfrm>
            <a:off x="1066800" y="2590800"/>
            <a:ext cx="1524000" cy="12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xmlns="" id="{84940079-84AB-4A20-AF2E-F82B4322BA35}"/>
              </a:ext>
            </a:extLst>
          </p:cNvPr>
          <p:cNvSpPr/>
          <p:nvPr/>
        </p:nvSpPr>
        <p:spPr>
          <a:xfrm>
            <a:off x="5257800" y="2590800"/>
            <a:ext cx="1219200" cy="120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xmlns="" id="{F5AAB0EF-DC72-4506-9F1D-15F0A3F4BEDE}"/>
              </a:ext>
            </a:extLst>
          </p:cNvPr>
          <p:cNvSpPr/>
          <p:nvPr/>
        </p:nvSpPr>
        <p:spPr>
          <a:xfrm>
            <a:off x="5257800" y="4814828"/>
            <a:ext cx="1219200" cy="120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xmlns="" id="{67F6F53D-A9B4-425C-B62A-D6C7D78FAF2D}"/>
                  </a:ext>
                </a:extLst>
              </p14:cNvPr>
              <p14:cNvContentPartPr/>
              <p14:nvPr/>
            </p14:nvContentPartPr>
            <p14:xfrm>
              <a:off x="1516320" y="2636712"/>
              <a:ext cx="1207080" cy="27028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67F6F53D-A9B4-425C-B62A-D6C7D78FAF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8320" y="2618712"/>
                <a:ext cx="1242720" cy="27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xmlns="" id="{CDFD2F78-32A4-453D-AF78-F5C9265F7391}"/>
                  </a:ext>
                </a:extLst>
              </p14:cNvPr>
              <p14:cNvContentPartPr/>
              <p14:nvPr/>
            </p14:nvContentPartPr>
            <p14:xfrm>
              <a:off x="1857600" y="2668032"/>
              <a:ext cx="4040640" cy="22356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CDFD2F78-32A4-453D-AF78-F5C9265F73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9960" y="2650392"/>
                <a:ext cx="4076280" cy="22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3FDE9D69-8520-4F9A-97BB-1859A35DE8D4}"/>
                  </a:ext>
                </a:extLst>
              </p:cNvPr>
              <p:cNvSpPr/>
              <p:nvPr/>
            </p:nvSpPr>
            <p:spPr>
              <a:xfrm>
                <a:off x="6036102" y="4188300"/>
                <a:ext cx="1722266" cy="427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non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x-none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x-none" i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x-none" i="1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x-non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acc>
                      <m:r>
                        <a:rPr lang="x-none" i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x-none" i="1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̈"/>
                              <m:ctrlPr>
                                <a:rPr lang="x-non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x-none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x-none" i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x-none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 i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x-non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x-none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x-none" i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̈"/>
                          <m:ctrlPr>
                            <a:rPr lang="x-non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x-none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x-none" dirty="0"/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FDE9D69-8520-4F9A-97BB-1859A35DE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102" y="4188300"/>
                <a:ext cx="1722266" cy="427809"/>
              </a:xfrm>
              <a:prstGeom prst="rect">
                <a:avLst/>
              </a:prstGeom>
              <a:blipFill>
                <a:blip r:embed="rId8"/>
                <a:stretch>
                  <a:fillRect t="-5714" r="-11661"/>
                </a:stretch>
              </a:blipFill>
            </p:spPr>
            <p:txBody>
              <a:bodyPr/>
              <a:lstStyle/>
              <a:p>
                <a:r>
                  <a:rPr lang="ko-K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4800" y="457200"/>
            <a:ext cx="103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57200" y="347430"/>
                <a:ext cx="8001000" cy="5870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Optimal Linear Reconstruction of the State</a:t>
                </a:r>
              </a:p>
              <a:p>
                <a:r>
                  <a:rPr lang="en-US" dirty="0"/>
                  <a:t>2. A Simple example  -  Observer? </a:t>
                </a:r>
              </a:p>
              <a:p>
                <a:endParaRPr lang="en-US" dirty="0"/>
              </a:p>
              <a:p>
                <a:r>
                  <a:rPr lang="en-US" dirty="0"/>
                  <a:t>      a moving vehicle dynamic modeling;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  1) A position measurement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=[1 0]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</a:t>
                </a:r>
                <a:r>
                  <a:rPr lang="en-US" dirty="0">
                    <a:sym typeface="Wingdings" panose="05000000000000000000" pitchFamily="2" charset="2"/>
                  </a:rPr>
                  <a:t>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,  </m:t>
                    </m:r>
                  </m:oMath>
                </a14:m>
                <a:r>
                  <a:rPr lang="en-US" dirty="0"/>
                  <a:t>for any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you may observe / determine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 , 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   2) A velocity measurement system     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=[0 1]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atinLnBrk="1"/>
                <a:r>
                  <a:rPr lang="en-US" dirty="0"/>
                  <a:t>   </a:t>
                </a:r>
                <a:r>
                  <a:rPr lang="en-US" dirty="0">
                    <a:sym typeface="Wingdings" panose="05000000000000000000" pitchFamily="2" charset="2"/>
                  </a:rPr>
                  <a:t>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,  </m:t>
                    </m:r>
                  </m:oMath>
                </a14:m>
                <a:r>
                  <a:rPr lang="en-US" dirty="0"/>
                  <a:t>for any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you may  not observe / determine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 , 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3)  which system (1) and (2) is observable? </a:t>
                </a:r>
              </a:p>
              <a:p>
                <a:pPr latinLnBrk="1"/>
                <a:endParaRPr 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430"/>
                <a:ext cx="8001000" cy="5870518"/>
              </a:xfrm>
              <a:prstGeom prst="rect">
                <a:avLst/>
              </a:prstGeom>
              <a:blipFill rotWithShape="1">
                <a:blip r:embed="rId2"/>
                <a:stretch>
                  <a:fillRect l="-609" t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1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31942" y="-7340"/>
            <a:ext cx="8001000" cy="6363217"/>
            <a:chOff x="431942" y="-7340"/>
            <a:chExt cx="8001000" cy="63632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직사각형 1"/>
                <p:cNvSpPr/>
                <p:nvPr/>
              </p:nvSpPr>
              <p:spPr>
                <a:xfrm>
                  <a:off x="431942" y="-7340"/>
                  <a:ext cx="8001000" cy="63632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Optimal Linear Reconstruction of the State</a:t>
                  </a:r>
                </a:p>
                <a:p>
                  <a:r>
                    <a:rPr lang="en-US" dirty="0"/>
                    <a:t>2. A Simple example  -  Estimator – (github.com… / Identification Iden_Ch5, Ch_7) 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     2.1 Linear regression  - A static case      </a:t>
                  </a:r>
                </a:p>
                <a:p>
                  <a:r>
                    <a:rPr lang="en-US" dirty="0"/>
                    <a:t>                                              </a:t>
                  </a:r>
                </a:p>
                <a:p>
                  <a:r>
                    <a:rPr lang="en-US" dirty="0"/>
                    <a:t>          y                                                  1) Problem : given measurement sets as  </a:t>
                  </a:r>
                </a:p>
                <a:p>
                  <a:r>
                    <a:rPr lang="en-US" dirty="0"/>
                    <a:t>                                                                          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=1,…,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a14:m>
                  <a:endParaRPr lang="en-US" b="0" dirty="0"/>
                </a:p>
                <a:p>
                  <a:endParaRPr lang="en-US" dirty="0"/>
                </a:p>
                <a:p>
                  <a:r>
                    <a:rPr lang="en-US" dirty="0"/>
                    <a:t>                                                               find a relation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  as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with a constraint                                                            </a:t>
                  </a:r>
                </a:p>
                <a:p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       </a:t>
                  </a:r>
                  <a:r>
                    <a:rPr lang="en-US" dirty="0" smtClean="0"/>
                    <a:t>                                                       </a:t>
                  </a:r>
                  <a:r>
                    <a:rPr lang="en-US" dirty="0"/>
                    <a:t>x</a:t>
                  </a:r>
                </a:p>
                <a:p>
                  <a:r>
                    <a:rPr lang="en-US" dirty="0"/>
                    <a:t>2) Assume a model as</a:t>
                  </a:r>
                </a:p>
                <a:p>
                  <a:r>
                    <a:rPr lang="en-US" dirty="0"/>
                    <a:t>                     -. Linear :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0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 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dirty="0"/>
                </a:p>
                <a:p>
                  <a:r>
                    <a:rPr lang="en-US" dirty="0"/>
                    <a:t>                     </a:t>
                  </a:r>
                  <a:r>
                    <a:rPr lang="en-US" dirty="0" smtClean="0"/>
                    <a:t>-. Quadratic </a:t>
                  </a:r>
                  <a:r>
                    <a:rPr lang="en-US" dirty="0"/>
                    <a:t>: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, 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>
                                  <a:latin typeface="Cambria Math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−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a14:m>
                  <a:r>
                    <a:rPr lang="en-US" dirty="0"/>
                    <a:t>       </a:t>
                  </a:r>
                </a:p>
                <a:p>
                  <a:r>
                    <a:rPr lang="en-US" dirty="0"/>
                    <a:t>             </a:t>
                  </a:r>
                </a:p>
                <a:p>
                  <a:r>
                    <a:rPr lang="en-US" dirty="0"/>
                    <a:t> 2.2 A simple Recursive Estimator</a:t>
                  </a:r>
                </a:p>
                <a:p>
                  <a:r>
                    <a:rPr lang="en-US" dirty="0"/>
                    <a:t>          1) problem </a:t>
                  </a:r>
                </a:p>
                <a:p>
                  <a:r>
                    <a:rPr lang="en-US" dirty="0"/>
                    <a:t>               </a:t>
                  </a:r>
                </a:p>
                <a:p>
                  <a:pPr latinLnBrk="1"/>
                  <a:r>
                    <a:rPr lang="en-US" dirty="0"/>
                    <a:t>                                                       </a:t>
                  </a:r>
                </a:p>
                <a:p>
                  <a:pPr latinLnBrk="1"/>
                  <a:r>
                    <a:rPr lang="en-US" dirty="0"/>
                    <a:t>          2) Recursive Estimator</a:t>
                  </a:r>
                </a:p>
                <a:p>
                  <a:pPr latinLnBrk="1"/>
                  <a:r>
                    <a:rPr lang="en-US" dirty="0"/>
                    <a:t>              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i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(1)</m:t>
                      </m:r>
                    </m:oMath>
                  </a14:m>
                  <a:r>
                    <a:rPr lang="en-US" dirty="0"/>
                    <a:t>                                             </a:t>
                  </a:r>
                </a:p>
              </p:txBody>
            </p:sp>
          </mc:Choice>
          <mc:Fallback>
            <p:sp>
              <p:nvSpPr>
                <p:cNvPr id="2" name="직사각형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42" y="-7340"/>
                  <a:ext cx="8001000" cy="636321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686" t="-479" r="-389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직선 연결선 3"/>
            <p:cNvCxnSpPr/>
            <p:nvPr/>
          </p:nvCxnSpPr>
          <p:spPr>
            <a:xfrm>
              <a:off x="1193942" y="1439139"/>
              <a:ext cx="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736742" y="2734539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/>
            <p:cNvSpPr/>
            <p:nvPr/>
          </p:nvSpPr>
          <p:spPr>
            <a:xfrm>
              <a:off x="1879742" y="1667739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930257" y="1896339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2184542" y="1972539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651142" y="1896339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803542" y="2113809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006457" y="2177166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133600" y="1731096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286000" y="1883496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314683" y="2138638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319391" y="1591539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471791" y="1743939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509891" y="1968258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1133475" y="5181600"/>
                <a:ext cx="5670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,   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 </m:t>
                    </m:r>
                  </m:oMath>
                </a14:m>
                <a:r>
                  <a:rPr lang="en-US" dirty="0"/>
                  <a:t>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  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𝑐𝑜𝑛𝑠𝑡𝑎𝑛𝑡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5" y="5181600"/>
                <a:ext cx="567020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7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57200" y="347430"/>
                <a:ext cx="8001000" cy="58044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Optimal Linear Reconstruction of the State  (textbook. 4.1 ~4.4, Week_8~8_2)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Optimal observer (Definition 4.2)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   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latinLnBrk="1"/>
                <a:r>
                  <a:rPr lang="en-US" b="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                          (</m:t>
                    </m:r>
                    <m:r>
                      <a:rPr lang="en-US" b="0" i="1" smtClean="0">
                        <a:latin typeface="Cambria Math"/>
                      </a:rPr>
                      <m:t>6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    where 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 Design the </a:t>
                </a:r>
                <a:r>
                  <a:rPr lang="en-US" b="1" dirty="0">
                    <a:solidFill>
                      <a:srgbClr val="FF0000"/>
                    </a:solidFill>
                  </a:rPr>
                  <a:t>state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, </m:t>
                    </m:r>
                  </m:oMath>
                </a14:m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, </m:t>
                    </m:r>
                  </m:oMath>
                </a14:m>
                <a:endParaRPr lang="en-US" b="0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b="0" dirty="0"/>
                  <a:t>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𝐵𝑢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atinLnBrk="1"/>
                <a:endParaRPr lang="en-US" b="0" dirty="0"/>
              </a:p>
              <a:p>
                <a:pPr latinLnBrk="1"/>
                <a:r>
                  <a:rPr lang="en-US" dirty="0"/>
                  <a:t>    minimize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 0</m:t>
                          </m:r>
                        </m:e>
                      </m:func>
                      <m:r>
                        <a:rPr lang="en-US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r>
                        <a:rPr lang="en-US">
                          <a:latin typeface="Cambria Math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,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 </a:t>
                </a:r>
                <a:r>
                  <a:rPr lang="en-US" dirty="0"/>
                  <a:t>2. Solution(Theorem 4.5)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K</m:t>
                      </m:r>
                      <m:r>
                        <a:rPr lang="en-US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QC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𝐴𝑄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𝐶𝑄</m:t>
                      </m:r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≥0,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430"/>
                <a:ext cx="8001000" cy="5804474"/>
              </a:xfrm>
              <a:prstGeom prst="rect">
                <a:avLst/>
              </a:prstGeom>
              <a:blipFill rotWithShape="1">
                <a:blip r:embed="rId2"/>
                <a:stretch>
                  <a:fillRect l="-609" t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2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57200" y="347430"/>
                <a:ext cx="8001000" cy="583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Duality Optimal Observer and controller in steady state</a:t>
                </a:r>
              </a:p>
              <a:p>
                <a:endParaRPr lang="en-US" dirty="0"/>
              </a:p>
              <a:p>
                <a:r>
                  <a:rPr lang="en-US" dirty="0"/>
                  <a:t>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          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e>
                    </m:d>
                  </m:oMath>
                </a14:m>
                <a:endParaRPr lang="en-US" b="0" dirty="0"/>
              </a:p>
              <a:p>
                <a:pPr latinLnBrk="1"/>
                <a:r>
                  <a:rPr lang="en-US" b="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                                     (</m:t>
                    </m:r>
                    <m:r>
                      <a:rPr lang="en-US" b="0" i="1" smtClean="0">
                        <a:latin typeface="Cambria Math"/>
                      </a:rPr>
                      <m:t>8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   1. Optimal Regulator Solution</a:t>
                </a:r>
              </a:p>
              <a:p>
                <a:pPr latinLnBrk="1"/>
                <a:r>
                  <a:rPr lang="en-US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limLoc m:val="subSup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𝑅𝑢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𝑃𝑥</m:t>
                    </m:r>
                    <m:r>
                      <a:rPr lang="en-US" i="1">
                        <a:latin typeface="Cambria Math"/>
                      </a:rPr>
                      <m:t>                              (3)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      where</a:t>
                </a:r>
              </a:p>
              <a:p>
                <a:pPr latinLnBrk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                                               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𝑃𝐴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𝑃𝐵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=0    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2. Optimal Observer Solution </a:t>
                </a:r>
              </a:p>
              <a:p>
                <a:pPr latinLnBrk="1"/>
                <a:r>
                  <a:rPr lang="en-US" dirty="0"/>
                  <a:t>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𝐵𝑢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</a:rPr>
                            <m:t>≥ 0</m:t>
                          </m:r>
                        </m:e>
                      </m:func>
                      <m:r>
                        <a:rPr lang="en-US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r>
                        <a:rPr lang="en-US">
                          <a:latin typeface="Cambria Math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latinLnBrk="1"/>
                <a:endParaRPr lang="en-US" b="0" i="1" dirty="0" smtClean="0">
                  <a:latin typeface="Cambria Math"/>
                </a:endParaRP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𝐴𝑄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𝐶𝑄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430"/>
                <a:ext cx="8001000" cy="5834995"/>
              </a:xfrm>
              <a:prstGeom prst="rect">
                <a:avLst/>
              </a:prstGeom>
              <a:blipFill rotWithShape="1">
                <a:blip r:embed="rId2"/>
                <a:stretch>
                  <a:fillRect l="-609" t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7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1204</Words>
  <Application>Microsoft Office PowerPoint</Application>
  <PresentationFormat>화면 슬라이드 쇼(4:3)</PresentationFormat>
  <Paragraphs>108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</cp:revision>
  <cp:lastPrinted>2020-05-12T06:05:13Z</cp:lastPrinted>
  <dcterms:created xsi:type="dcterms:W3CDTF">2020-05-10T10:54:41Z</dcterms:created>
  <dcterms:modified xsi:type="dcterms:W3CDTF">2020-05-12T06:05:52Z</dcterms:modified>
</cp:coreProperties>
</file>