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6" d="100"/>
          <a:sy n="86" d="100"/>
        </p:scale>
        <p:origin x="-29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820B1-CF7F-4D33-BA3F-30BED681609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77E5-FF1A-4992-9445-FA960C549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81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820B1-CF7F-4D33-BA3F-30BED681609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77E5-FF1A-4992-9445-FA960C549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81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820B1-CF7F-4D33-BA3F-30BED681609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77E5-FF1A-4992-9445-FA960C549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0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820B1-CF7F-4D33-BA3F-30BED681609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77E5-FF1A-4992-9445-FA960C549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2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820B1-CF7F-4D33-BA3F-30BED681609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77E5-FF1A-4992-9445-FA960C549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8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820B1-CF7F-4D33-BA3F-30BED681609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77E5-FF1A-4992-9445-FA960C549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5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820B1-CF7F-4D33-BA3F-30BED681609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77E5-FF1A-4992-9445-FA960C549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6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820B1-CF7F-4D33-BA3F-30BED681609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77E5-FF1A-4992-9445-FA960C549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76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820B1-CF7F-4D33-BA3F-30BED681609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77E5-FF1A-4992-9445-FA960C549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37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820B1-CF7F-4D33-BA3F-30BED681609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77E5-FF1A-4992-9445-FA960C549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94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820B1-CF7F-4D33-BA3F-30BED681609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77E5-FF1A-4992-9445-FA960C549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0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820B1-CF7F-4D33-BA3F-30BED681609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177E5-FF1A-4992-9445-FA960C549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50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46" t="31758" r="26363" b="27515"/>
          <a:stretch/>
        </p:blipFill>
        <p:spPr bwMode="auto">
          <a:xfrm>
            <a:off x="381000" y="2438400"/>
            <a:ext cx="4589641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334000" y="2438400"/>
                <a:ext cx="3962400" cy="2256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sz="1400" dirty="0" smtClean="0"/>
                  <a:t>Reference input : angular velocity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1400" b="0" i="1" smtClean="0">
                        <a:latin typeface="Cambria Math"/>
                      </a:rPr>
                      <m:t>= </m:t>
                    </m:r>
                    <m:acc>
                      <m:accPr>
                        <m:chr m:val="̇"/>
                        <m:ctrlPr>
                          <a:rPr lang="en-US" sz="1400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</m:e>
                    </m:acc>
                  </m:oMath>
                </a14:m>
                <a:endParaRPr lang="en-US" sz="1400" dirty="0" smtClean="0"/>
              </a:p>
              <a:p>
                <a:pPr marL="342900" indent="-342900">
                  <a:buAutoNum type="arabicPeriod"/>
                </a:pPr>
                <a:r>
                  <a:rPr lang="en-US" sz="1400" dirty="0" smtClean="0"/>
                  <a:t>Proportional gain 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𝐼</m:t>
                    </m:r>
                    <m:r>
                      <a:rPr lang="en-US" sz="1400" b="0" i="1" smtClean="0">
                        <a:latin typeface="Cambria Math"/>
                      </a:rPr>
                      <m:t>=</m:t>
                    </m:r>
                    <m:r>
                      <a:rPr lang="en-US" sz="14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/>
                          </a:rPr>
                          <m:t>𝜔</m:t>
                        </m:r>
                      </m:e>
                    </m:d>
                    <m:r>
                      <a:rPr lang="en-US" sz="1400" b="0" i="1" smtClean="0">
                        <a:latin typeface="Cambria Math"/>
                      </a:rPr>
                      <m:t>==</m:t>
                    </m:r>
                    <m:r>
                      <a:rPr lang="en-US" sz="1400" b="0" i="1" smtClean="0">
                        <a:latin typeface="Cambria Math"/>
                      </a:rPr>
                      <m:t>𝑘</m:t>
                    </m:r>
                    <m:r>
                      <a:rPr lang="en-US" sz="1400" b="0" i="1" smtClean="0">
                        <a:latin typeface="Cambria Math"/>
                      </a:rPr>
                      <m:t>𝜔</m:t>
                    </m:r>
                  </m:oMath>
                </a14:m>
                <a:r>
                  <a:rPr lang="en-US" sz="1400" dirty="0" smtClean="0"/>
                  <a:t>, [A]</a:t>
                </a:r>
              </a:p>
              <a:p>
                <a:pPr marL="342900" indent="-342900">
                  <a:buAutoNum type="arabicPeriod"/>
                </a:pPr>
                <a:r>
                  <a:rPr lang="en-US" sz="1400" dirty="0" smtClean="0"/>
                  <a:t>Magnetic  </a:t>
                </a:r>
                <a:r>
                  <a:rPr lang="en-US" sz="1400" dirty="0" err="1" smtClean="0"/>
                  <a:t>torquer</a:t>
                </a:r>
                <a:r>
                  <a:rPr lang="en-US" sz="1400" dirty="0" smtClean="0"/>
                  <a:t> :  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𝑇</m:t>
                    </m:r>
                    <m:r>
                      <a:rPr lang="en-US" sz="1400" b="0" i="1" smtClean="0">
                        <a:latin typeface="Cambria Math"/>
                      </a:rPr>
                      <m:t>=</m:t>
                    </m:r>
                    <m:r>
                      <a:rPr lang="en-US" sz="14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/>
                          </a:rPr>
                          <m:t>𝐼</m:t>
                        </m:r>
                      </m:e>
                    </m:d>
                    <m:r>
                      <a:rPr lang="en-US" sz="1400" b="0" i="1" smtClean="0">
                        <a:latin typeface="Cambria Math"/>
                      </a:rPr>
                      <m:t>==</m:t>
                    </m:r>
                    <m:r>
                      <a:rPr lang="en-US" sz="1400" b="0" i="1" smtClean="0">
                        <a:latin typeface="Cambria Math"/>
                      </a:rPr>
                      <m:t>𝑘𝐼</m:t>
                    </m:r>
                    <m:r>
                      <a:rPr lang="en-US" sz="1400" b="0" i="1" smtClean="0"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/>
                          </a:rPr>
                          <m:t>𝑁</m:t>
                        </m:r>
                        <m:r>
                          <a:rPr lang="en-US" sz="1400" b="0" i="1" smtClean="0">
                            <a:latin typeface="Cambria Math"/>
                          </a:rPr>
                          <m:t>.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endParaRPr lang="en-US" sz="1400" b="0" dirty="0" smtClean="0"/>
              </a:p>
              <a:p>
                <a:pPr marL="342900" indent="-342900">
                  <a:buAutoNum type="arabicPeriod"/>
                </a:pPr>
                <a:r>
                  <a:rPr lang="en-US" sz="1400" dirty="0" smtClean="0"/>
                  <a:t>Satellite dynamics 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𝐽</m:t>
                    </m:r>
                    <m:acc>
                      <m:accPr>
                        <m:chr m:val="̇"/>
                        <m:ctrlPr>
                          <a:rPr lang="en-US" sz="14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/>
                          </a:rPr>
                          <m:t>𝜔</m:t>
                        </m:r>
                      </m:e>
                    </m:acc>
                    <m:r>
                      <a:rPr lang="en-US" sz="1400" b="0" i="1" smtClean="0">
                        <a:latin typeface="Cambria Math"/>
                      </a:rPr>
                      <m:t>+</m:t>
                    </m:r>
                    <m:r>
                      <a:rPr lang="en-US" sz="1400" b="0" i="1" smtClean="0">
                        <a:latin typeface="Cambria Math"/>
                      </a:rPr>
                      <m:t>𝐵</m:t>
                    </m:r>
                    <m:r>
                      <a:rPr lang="en-US" sz="1400" b="0" i="1" smtClean="0">
                        <a:latin typeface="Cambria Math"/>
                      </a:rPr>
                      <m:t>𝜔</m:t>
                    </m:r>
                    <m:r>
                      <a:rPr lang="en-US" sz="1400" b="0" i="1" smtClean="0">
                        <a:latin typeface="Cambria Math"/>
                      </a:rPr>
                      <m:t>=</m:t>
                    </m:r>
                    <m:r>
                      <a:rPr lang="en-US" sz="14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/>
                          </a:rPr>
                          <m:t>𝑇</m:t>
                        </m:r>
                      </m:e>
                    </m:d>
                  </m:oMath>
                </a14:m>
                <a:endParaRPr lang="en-US" sz="1400" b="0" dirty="0" smtClean="0"/>
              </a:p>
              <a:p>
                <a:pPr marL="342900" indent="-342900">
                  <a:buAutoNum type="arabicPeriod"/>
                </a:pPr>
                <a:r>
                  <a:rPr lang="en-US" sz="1400" dirty="0" smtClean="0"/>
                  <a:t>Sensor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1400" b="0" i="1" smtClean="0">
                        <a:latin typeface="Cambria Math"/>
                      </a:rPr>
                      <m:t> , </m:t>
                    </m:r>
                    <m:sSub>
                      <m:sSub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sz="1400" dirty="0" smtClean="0"/>
              </a:p>
              <a:p>
                <a:pPr marL="342900" indent="-342900">
                  <a:buAutoNum type="arabicPeriod"/>
                </a:pPr>
                <a:endParaRPr lang="en-US" sz="1400" dirty="0"/>
              </a:p>
              <a:p>
                <a:pPr marL="342900" indent="-342900">
                  <a:buAutoNum type="arabicPeriod"/>
                </a:pPr>
                <a:r>
                  <a:rPr lang="en-US" sz="1400" dirty="0" smtClean="0"/>
                  <a:t>Disturbance : </a:t>
                </a:r>
              </a:p>
              <a:p>
                <a:r>
                  <a:rPr lang="en-US" sz="1400" dirty="0"/>
                  <a:t> </a:t>
                </a:r>
                <a:r>
                  <a:rPr lang="en-US" sz="1400" dirty="0" smtClean="0"/>
                  <a:t>        -model uncertainties(satellite)</a:t>
                </a:r>
              </a:p>
              <a:p>
                <a:r>
                  <a:rPr lang="en-US" sz="1400" dirty="0"/>
                  <a:t> </a:t>
                </a:r>
                <a:r>
                  <a:rPr lang="en-US" sz="1400" dirty="0" smtClean="0"/>
                  <a:t>        -external noise(earth..)</a:t>
                </a:r>
              </a:p>
              <a:p>
                <a:r>
                  <a:rPr lang="en-US" sz="1400" dirty="0" smtClean="0"/>
                  <a:t>7. Noise : …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2438400"/>
                <a:ext cx="3962400" cy="2256836"/>
              </a:xfrm>
              <a:prstGeom prst="rect">
                <a:avLst/>
              </a:prstGeom>
              <a:blipFill rotWithShape="1">
                <a:blip r:embed="rId3"/>
                <a:stretch>
                  <a:fillRect l="-462" t="-270" b="-1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228600" y="268069"/>
            <a:ext cx="830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 objectives  :</a:t>
            </a:r>
          </a:p>
          <a:p>
            <a:r>
              <a:rPr lang="en-US" dirty="0"/>
              <a:t> </a:t>
            </a:r>
            <a:r>
              <a:rPr lang="en-US" dirty="0" smtClean="0"/>
              <a:t>1. Stabilizing the satellite dynamics </a:t>
            </a:r>
          </a:p>
          <a:p>
            <a:r>
              <a:rPr lang="en-US" dirty="0"/>
              <a:t> </a:t>
            </a:r>
            <a:r>
              <a:rPr lang="en-US" dirty="0" smtClean="0"/>
              <a:t>2. tracking  problem: input  == output</a:t>
            </a:r>
          </a:p>
          <a:p>
            <a:r>
              <a:rPr lang="en-US" dirty="0"/>
              <a:t> </a:t>
            </a:r>
            <a:r>
              <a:rPr lang="en-US" dirty="0" smtClean="0"/>
              <a:t>3. minimize the errors, fast the rising time , not too much over shoot,…</a:t>
            </a:r>
          </a:p>
          <a:p>
            <a:r>
              <a:rPr lang="en-US" dirty="0"/>
              <a:t> </a:t>
            </a:r>
            <a:r>
              <a:rPr lang="en-US" dirty="0" smtClean="0"/>
              <a:t>4. Optimal control : minimize the cost (electric power,…)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5181600"/>
            <a:ext cx="3446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example of controllers – “PID”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278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57" t="35047" r="9429" b="22032"/>
          <a:stretch/>
        </p:blipFill>
        <p:spPr bwMode="auto">
          <a:xfrm>
            <a:off x="533400" y="1981200"/>
            <a:ext cx="8033658" cy="36793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9600" y="1143000"/>
            <a:ext cx="6238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Kalman</a:t>
            </a:r>
            <a:r>
              <a:rPr lang="en-US" dirty="0" smtClean="0"/>
              <a:t> Filter(Estimator) , attitude control Block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518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312541"/>
              </p:ext>
            </p:extLst>
          </p:nvPr>
        </p:nvGraphicFramePr>
        <p:xfrm>
          <a:off x="685800" y="1066799"/>
          <a:ext cx="7086600" cy="5102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379"/>
                <a:gridCol w="1873469"/>
                <a:gridCol w="1405102"/>
                <a:gridCol w="1771650"/>
              </a:tblGrid>
              <a:tr h="7624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Controller </a:t>
                      </a:r>
                    </a:p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Effect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Controller Gain</a:t>
                      </a:r>
                      <a:endParaRPr lang="en-US" dirty="0"/>
                    </a:p>
                  </a:txBody>
                  <a:tcPr/>
                </a:tc>
              </a:tr>
              <a:tr h="762406">
                <a:tc>
                  <a:txBody>
                    <a:bodyPr/>
                    <a:lstStyle/>
                    <a:p>
                      <a:r>
                        <a:rPr lang="en-US" dirty="0" smtClean="0"/>
                        <a:t>Classic Control(PID)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r>
                        <a:rPr lang="en-US" baseline="0" dirty="0" smtClean="0"/>
                        <a:t> feedback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constant</a:t>
                      </a:r>
                      <a:endParaRPr lang="en-US" dirty="0"/>
                    </a:p>
                  </a:txBody>
                  <a:tcPr/>
                </a:tc>
              </a:tr>
              <a:tr h="684371">
                <a:tc>
                  <a:txBody>
                    <a:bodyPr/>
                    <a:lstStyle/>
                    <a:p>
                      <a:r>
                        <a:rPr lang="en-US" dirty="0" smtClean="0"/>
                        <a:t>Modern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r>
                        <a:rPr lang="en-US" baseline="0" dirty="0" smtClean="0"/>
                        <a:t> feedback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 feedback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1712">
                <a:tc>
                  <a:txBody>
                    <a:bodyPr/>
                    <a:lstStyle/>
                    <a:p>
                      <a:r>
                        <a:rPr lang="en-US" dirty="0" smtClean="0"/>
                        <a:t>(Alpha-Beta)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constant</a:t>
                      </a:r>
                      <a:endParaRPr lang="en-US" dirty="0"/>
                    </a:p>
                  </a:txBody>
                  <a:tcPr/>
                </a:tc>
              </a:tr>
              <a:tr h="441712">
                <a:tc>
                  <a:txBody>
                    <a:bodyPr/>
                    <a:lstStyle/>
                    <a:p>
                      <a:r>
                        <a:rPr lang="en-US" dirty="0" smtClean="0"/>
                        <a:t>LQR/LQG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171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   - linear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‘’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varying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41712">
                <a:tc>
                  <a:txBody>
                    <a:bodyPr/>
                    <a:lstStyle/>
                    <a:p>
                      <a:r>
                        <a:rPr lang="en-US" dirty="0" smtClean="0"/>
                        <a:t>   - non-linear 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varying</a:t>
                      </a:r>
                      <a:endParaRPr lang="en-US" dirty="0"/>
                    </a:p>
                  </a:txBody>
                  <a:tcPr/>
                </a:tc>
              </a:tr>
              <a:tr h="684371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 - non-linear       Unscented 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‘’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  better &gt;&gt; EK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varying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41712">
                <a:tc>
                  <a:txBody>
                    <a:bodyPr/>
                    <a:lstStyle/>
                    <a:p>
                      <a:r>
                        <a:rPr lang="en-US" dirty="0" smtClean="0"/>
                        <a:t>MPC (auto driving)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varying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2763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60" y="533400"/>
            <a:ext cx="83535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Simulation </a:t>
            </a:r>
          </a:p>
          <a:p>
            <a:endParaRPr lang="en-US" dirty="0"/>
          </a:p>
          <a:p>
            <a:r>
              <a:rPr lang="en-US" dirty="0" smtClean="0"/>
              <a:t>   -  Program in the loop simulation (PILS) </a:t>
            </a:r>
          </a:p>
          <a:p>
            <a:endParaRPr lang="en-US" dirty="0"/>
          </a:p>
          <a:p>
            <a:r>
              <a:rPr lang="en-US" dirty="0" smtClean="0"/>
              <a:t>  -  Hardware in the loop simulation (HILS) -- real time simulation</a:t>
            </a:r>
          </a:p>
          <a:p>
            <a:r>
              <a:rPr lang="en-US" dirty="0" smtClean="0"/>
              <a:t>  </a:t>
            </a:r>
          </a:p>
          <a:p>
            <a:r>
              <a:rPr lang="en-US" dirty="0"/>
              <a:t> </a:t>
            </a:r>
            <a:r>
              <a:rPr lang="en-US" dirty="0" smtClean="0"/>
              <a:t>    + In our case, almost all is done </a:t>
            </a:r>
          </a:p>
          <a:p>
            <a:r>
              <a:rPr lang="en-US" dirty="0"/>
              <a:t> </a:t>
            </a:r>
            <a:r>
              <a:rPr lang="en-US" dirty="0" smtClean="0"/>
              <a:t>    + need wireless </a:t>
            </a:r>
            <a:r>
              <a:rPr lang="en-US" dirty="0" err="1" smtClean="0"/>
              <a:t>Tx</a:t>
            </a:r>
            <a:r>
              <a:rPr lang="en-US" dirty="0" smtClean="0"/>
              <a:t>/Rx tools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Development algorithm</a:t>
            </a:r>
          </a:p>
          <a:p>
            <a:endParaRPr lang="en-US" dirty="0"/>
          </a:p>
          <a:p>
            <a:r>
              <a:rPr lang="en-US" dirty="0" smtClean="0"/>
              <a:t>   - Absolutely  need to use  </a:t>
            </a:r>
            <a:r>
              <a:rPr lang="en-US" dirty="0" err="1" smtClean="0"/>
              <a:t>matlab</a:t>
            </a:r>
            <a:r>
              <a:rPr lang="en-US" dirty="0" smtClean="0"/>
              <a:t> / </a:t>
            </a:r>
            <a:r>
              <a:rPr lang="en-US" dirty="0" err="1" smtClean="0"/>
              <a:t>simulink</a:t>
            </a:r>
            <a:r>
              <a:rPr lang="en-US" dirty="0" smtClean="0"/>
              <a:t>  </a:t>
            </a:r>
          </a:p>
          <a:p>
            <a:endParaRPr lang="en-US" dirty="0"/>
          </a:p>
          <a:p>
            <a:r>
              <a:rPr lang="en-US" dirty="0" smtClean="0"/>
              <a:t>  - at least PG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43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381000" y="762000"/>
                <a:ext cx="8458200" cy="42015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Why </a:t>
                </a:r>
                <a:r>
                  <a:rPr lang="en-US" dirty="0" err="1" smtClean="0"/>
                  <a:t>Kalman</a:t>
                </a:r>
                <a:r>
                  <a:rPr lang="en-US" dirty="0" smtClean="0"/>
                  <a:t> </a:t>
                </a:r>
                <a:r>
                  <a:rPr lang="en-US" dirty="0" smtClean="0"/>
                  <a:t> compared to classic PID/Fuzzy…??</a:t>
                </a:r>
                <a:endParaRPr lang="en-US" dirty="0" smtClean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r>
                  <a:rPr lang="en-US" dirty="0" smtClean="0"/>
                  <a:t>  - need a little bit  of stochastic knowledge</a:t>
                </a:r>
              </a:p>
              <a:p>
                <a:endParaRPr lang="en-US" dirty="0"/>
              </a:p>
              <a:p>
                <a:r>
                  <a:rPr lang="en-US" dirty="0" smtClean="0"/>
                  <a:t> - It is  a recursive algorithm compared to a batch algorithm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)=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 …+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 smtClean="0"/>
                  <a:t>   </a:t>
                </a:r>
                <a:r>
                  <a:rPr lang="en-US" b="0" dirty="0" smtClean="0">
                    <a:sym typeface="Wingdings" panose="05000000000000000000" pitchFamily="2" charset="2"/>
                  </a:rPr>
                  <a:t> batch type</a:t>
                </a:r>
                <a:endParaRPr lang="en-US" b="0" dirty="0" smtClean="0"/>
              </a:p>
              <a:p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+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       </a:t>
                </a:r>
                <a:r>
                  <a:rPr lang="en-US" dirty="0" smtClean="0">
                    <a:sym typeface="Wingdings" panose="05000000000000000000" pitchFamily="2" charset="2"/>
                  </a:rPr>
                  <a:t> recursive type  suitable for computer</a:t>
                </a:r>
                <a:endParaRPr lang="en-US" dirty="0">
                  <a:sym typeface="Wingdings" panose="05000000000000000000" pitchFamily="2" charset="2"/>
                </a:endParaRPr>
              </a:p>
              <a:p>
                <a:endParaRPr lang="en-US" dirty="0" smtClean="0">
                  <a:sym typeface="Wingdings" panose="05000000000000000000" pitchFamily="2" charset="2"/>
                </a:endParaRPr>
              </a:p>
              <a:p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smtClean="0">
                    <a:sym typeface="Wingdings" panose="05000000000000000000" pitchFamily="2" charset="2"/>
                  </a:rPr>
                  <a:t>- It’s performance  is better in case of  system uncertainty, and noise and so on</a:t>
                </a:r>
              </a:p>
              <a:p>
                <a:endParaRPr lang="en-US" dirty="0">
                  <a:sym typeface="Wingdings" panose="05000000000000000000" pitchFamily="2" charset="2"/>
                </a:endParaRPr>
              </a:p>
              <a:p>
                <a:r>
                  <a:rPr lang="en-US" dirty="0" smtClean="0">
                    <a:sym typeface="Wingdings" panose="05000000000000000000" pitchFamily="2" charset="2"/>
                  </a:rPr>
                  <a:t>- It’s algorithm is still developed…</a:t>
                </a:r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762000"/>
                <a:ext cx="8458200" cy="4201535"/>
              </a:xfrm>
              <a:prstGeom prst="rect">
                <a:avLst/>
              </a:prstGeom>
              <a:blipFill rotWithShape="1">
                <a:blip r:embed="rId2"/>
                <a:stretch>
                  <a:fillRect l="-576" t="-579" b="-130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2786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371</Words>
  <Application>Microsoft Office PowerPoint</Application>
  <PresentationFormat>화면 슬라이드 쇼(4:3)</PresentationFormat>
  <Paragraphs>74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9</cp:revision>
  <dcterms:created xsi:type="dcterms:W3CDTF">2020-06-18T05:41:53Z</dcterms:created>
  <dcterms:modified xsi:type="dcterms:W3CDTF">2020-06-18T07:38:43Z</dcterms:modified>
</cp:coreProperties>
</file>