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01" r:id="rId3"/>
    <p:sldId id="340" r:id="rId5"/>
    <p:sldId id="2123" r:id="rId6"/>
    <p:sldId id="2473" r:id="rId7"/>
    <p:sldId id="302" r:id="rId8"/>
    <p:sldId id="284" r:id="rId9"/>
    <p:sldId id="303" r:id="rId10"/>
    <p:sldId id="304" r:id="rId11"/>
    <p:sldId id="306" r:id="rId12"/>
    <p:sldId id="312" r:id="rId13"/>
    <p:sldId id="313" r:id="rId14"/>
    <p:sldId id="342" r:id="rId15"/>
    <p:sldId id="315" r:id="rId16"/>
    <p:sldId id="316" r:id="rId17"/>
    <p:sldId id="317" r:id="rId18"/>
    <p:sldId id="319" r:id="rId19"/>
    <p:sldId id="321" r:id="rId20"/>
    <p:sldId id="322" r:id="rId21"/>
    <p:sldId id="343" r:id="rId22"/>
    <p:sldId id="324" r:id="rId23"/>
    <p:sldId id="344" r:id="rId24"/>
    <p:sldId id="326" r:id="rId25"/>
    <p:sldId id="327" r:id="rId26"/>
    <p:sldId id="346" r:id="rId27"/>
    <p:sldId id="330" r:id="rId28"/>
    <p:sldId id="673" r:id="rId29"/>
    <p:sldId id="2093" r:id="rId30"/>
    <p:sldId id="429" r:id="rId31"/>
    <p:sldId id="390" r:id="rId32"/>
    <p:sldId id="2119" r:id="rId33"/>
    <p:sldId id="2416" r:id="rId34"/>
    <p:sldId id="2121" r:id="rId35"/>
    <p:sldId id="2186" r:id="rId36"/>
    <p:sldId id="2187" r:id="rId37"/>
    <p:sldId id="2188" r:id="rId38"/>
    <p:sldId id="2189" r:id="rId39"/>
    <p:sldId id="2190" r:id="rId40"/>
    <p:sldId id="2191" r:id="rId41"/>
    <p:sldId id="392" r:id="rId42"/>
    <p:sldId id="2450" r:id="rId43"/>
    <p:sldId id="393" r:id="rId44"/>
    <p:sldId id="394" r:id="rId45"/>
    <p:sldId id="395" r:id="rId46"/>
    <p:sldId id="396" r:id="rId47"/>
    <p:sldId id="2179" r:id="rId48"/>
    <p:sldId id="2180" r:id="rId49"/>
    <p:sldId id="2181" r:id="rId50"/>
    <p:sldId id="2182" r:id="rId51"/>
    <p:sldId id="2183" r:id="rId52"/>
    <p:sldId id="2184" r:id="rId53"/>
  </p:sldIdLst>
  <p:sldSz cx="9144000" cy="6858000" type="screen4x3"/>
  <p:notesSz cx="6858000" cy="9144000"/>
  <p:custDataLst>
    <p:tags r:id="rId57"/>
  </p:custDataLst>
  <p:defaultTextStyle>
    <a:defPPr>
      <a:defRPr lang="en-US"/>
    </a:defPPr>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3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5D9FFF"/>
    <a:srgbClr val="438FFF"/>
    <a:srgbClr val="7979FF"/>
    <a:srgbClr val="0066FF"/>
    <a:srgbClr val="EAEAEA"/>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p:restoredTop sz="87722"/>
  </p:normalViewPr>
  <p:slideViewPr>
    <p:cSldViewPr showGuides="1">
      <p:cViewPr varScale="1">
        <p:scale>
          <a:sx n="76" d="100"/>
          <a:sy n="76" d="100"/>
        </p:scale>
        <p:origin x="1613" y="48"/>
      </p:cViewPr>
      <p:guideLst>
        <p:guide orient="horz" pos="213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12931"/>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5.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solidFill>
                  <a:schemeClr val="tx1"/>
                </a:solidFill>
                <a:latin typeface="Times New Roman" panose="02020603050405020304" pitchFamily="18" charset="0"/>
                <a:ea typeface="宋体" panose="02010600030101010101" pitchFamily="2" charset="-122"/>
                <a:cs typeface="+mn-cs"/>
              </a:rPr>
            </a:fld>
            <a:endParaRPr lang="en-US" altLang="zh-CN" sz="1200" strike="noStrike" noProof="1">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english.caixin.com/2014-01-29/100635326.html"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noTextEdit="1"/>
          </p:cNvSpPr>
          <p:nvPr>
            <p:ph type="sldImg"/>
          </p:nvPr>
        </p:nvSpPr>
        <p:spPr/>
      </p:sp>
      <p:sp>
        <p:nvSpPr>
          <p:cNvPr id="5122"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512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p:sp>
      <p:sp>
        <p:nvSpPr>
          <p:cNvPr id="19458"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1945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p:sp>
      <p:sp>
        <p:nvSpPr>
          <p:cNvPr id="21506"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21507"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p:sp>
      <p:sp>
        <p:nvSpPr>
          <p:cNvPr id="23554" name="Notes Placeholder 2"/>
          <p:cNvSpPr>
            <a:spLocks noGrp="1"/>
          </p:cNvSpPr>
          <p:nvPr>
            <p:ph type="body"/>
          </p:nvPr>
        </p:nvSpPr>
        <p:spPr/>
        <p:txBody>
          <a:bodyPr wrap="square" lIns="91440" tIns="45720" rIns="91440" bIns="45720" anchor="t" anchorCtr="0"/>
          <a:lstStyle/>
          <a:p>
            <a:pPr lvl="0"/>
            <a:r>
              <a:rPr lang="en-US" altLang="zh-CN" b="1" dirty="0">
                <a:ea typeface="宋体" panose="02010600030101010101" pitchFamily="2" charset="-122"/>
              </a:rPr>
              <a:t>Figure 2.4 – Corporate VC Investment as a Percentage of Total VC Investment</a:t>
            </a:r>
            <a:endParaRPr lang="en-US" altLang="zh-CN" dirty="0">
              <a:ea typeface="宋体" panose="02010600030101010101" pitchFamily="2" charset="-122"/>
            </a:endParaRPr>
          </a:p>
          <a:p>
            <a:pPr lvl="0"/>
            <a:r>
              <a:rPr lang="en-US" altLang="zh-CN" dirty="0">
                <a:ea typeface="宋体" panose="02010600030101010101" pitchFamily="2" charset="-122"/>
              </a:rPr>
              <a:t>The figure shows total new VC commitments by VC funds, including corporate funds. It also plots corporate VC as a percentage of total commitments. </a:t>
            </a:r>
            <a:endParaRPr lang="en-US" altLang="zh-CN" dirty="0">
              <a:ea typeface="宋体" panose="02010600030101010101" pitchFamily="2" charset="-122"/>
            </a:endParaRPr>
          </a:p>
          <a:p>
            <a:pPr lvl="0"/>
            <a:r>
              <a:rPr lang="en-US" altLang="zh-CN" dirty="0">
                <a:ea typeface="宋体" panose="02010600030101010101" pitchFamily="2" charset="-122"/>
              </a:rPr>
              <a:t>Source: PricewaterhouseCoopers/National Venture Capital Association MoneyTree™ Report, Data: Thomson Reuters.</a:t>
            </a:r>
            <a:endParaRPr lang="en-US" altLang="zh-CN" dirty="0">
              <a:ea typeface="宋体" panose="02010600030101010101" pitchFamily="2" charset="-122"/>
            </a:endParaRPr>
          </a:p>
          <a:p>
            <a:pPr lvl="0"/>
            <a:endParaRPr lang="en-US" altLang="zh-CN" dirty="0">
              <a:ea typeface="宋体" panose="02010600030101010101" pitchFamily="2" charset="-122"/>
            </a:endParaRPr>
          </a:p>
        </p:txBody>
      </p:sp>
      <p:sp>
        <p:nvSpPr>
          <p:cNvPr id="23555"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p:sp>
      <p:sp>
        <p:nvSpPr>
          <p:cNvPr id="25602"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2560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p:sp>
      <p:sp>
        <p:nvSpPr>
          <p:cNvPr id="27650"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27651"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p:sp>
      <p:sp>
        <p:nvSpPr>
          <p:cNvPr id="29698"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296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p:sp>
      <p:sp>
        <p:nvSpPr>
          <p:cNvPr id="31746"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31747"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p:sp>
      <p:sp>
        <p:nvSpPr>
          <p:cNvPr id="33794"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33795"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p:sp>
      <p:sp>
        <p:nvSpPr>
          <p:cNvPr id="35842"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3584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p:sp>
      <p:sp>
        <p:nvSpPr>
          <p:cNvPr id="37890"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37891"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TextEdit="1"/>
          </p:cNvSpPr>
          <p:nvPr>
            <p:ph type="sldImg"/>
          </p:nvPr>
        </p:nvSpPr>
        <p:spPr/>
      </p:sp>
      <p:sp>
        <p:nvSpPr>
          <p:cNvPr id="7170"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7171"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800" dirty="0">
                <a:solidFill>
                  <a:schemeClr val="tx1"/>
                </a:solidFill>
                <a:latin typeface="Arial" panose="020B0604020202020204" pitchFamily="34" charset="0"/>
                <a:ea typeface="宋体" panose="02010600030101010101" pitchFamily="2" charset="-122"/>
              </a:rPr>
            </a:fld>
            <a:endParaRPr lang="en-US" altLang="zh-CN" sz="18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p:sp>
      <p:sp>
        <p:nvSpPr>
          <p:cNvPr id="39938"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3993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p:sp>
      <p:sp>
        <p:nvSpPr>
          <p:cNvPr id="41986"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41987"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p:sp>
      <p:sp>
        <p:nvSpPr>
          <p:cNvPr id="44034"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44035"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p:sp>
      <p:sp>
        <p:nvSpPr>
          <p:cNvPr id="46082"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4608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p:sp>
      <p:sp>
        <p:nvSpPr>
          <p:cNvPr id="50178" name="Notes Placeholder 2"/>
          <p:cNvSpPr>
            <a:spLocks noGrp="1"/>
          </p:cNvSpPr>
          <p:nvPr>
            <p:ph type="body"/>
          </p:nvPr>
        </p:nvSpPr>
        <p:spPr/>
        <p:txBody>
          <a:bodyPr wrap="square" lIns="91440" tIns="45720" rIns="91440" bIns="45720" anchor="t" anchorCtr="0"/>
          <a:lstStyle/>
          <a:p>
            <a:pPr lvl="0"/>
            <a:r>
              <a:rPr lang="en-US" altLang="zh-CN" b="1" dirty="0">
                <a:ea typeface="宋体" panose="02010600030101010101" pitchFamily="2" charset="-122"/>
              </a:rPr>
              <a:t>Table 2.1– Common Organizational Forms in the US</a:t>
            </a:r>
            <a:endParaRPr lang="en-US" altLang="zh-CN" dirty="0">
              <a:ea typeface="宋体" panose="02010600030101010101" pitchFamily="2" charset="-122"/>
            </a:endParaRPr>
          </a:p>
          <a:p>
            <a:pPr lvl="0"/>
            <a:endParaRPr lang="en-US" altLang="zh-CN" dirty="0">
              <a:ea typeface="宋体" panose="02010600030101010101" pitchFamily="2" charset="-122"/>
            </a:endParaRPr>
          </a:p>
        </p:txBody>
      </p:sp>
      <p:sp>
        <p:nvSpPr>
          <p:cNvPr id="5017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p:sp>
      <p:sp>
        <p:nvSpPr>
          <p:cNvPr id="52226"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52227"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800" dirty="0">
                <a:solidFill>
                  <a:schemeClr val="tx1"/>
                </a:solidFill>
                <a:latin typeface="Arial" panose="020B0604020202020204" pitchFamily="34" charset="0"/>
                <a:ea typeface="宋体" panose="02010600030101010101" pitchFamily="2" charset="-122"/>
              </a:rPr>
            </a:fld>
            <a:endParaRPr lang="en-US" altLang="zh-CN" sz="18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审批制下，新股定价管制主要采用的方式为固定市盈率和相对市盈率；核准制下，逐渐引入询价机制，主要包括两部分，初步询价和累计投标询价，初步询价是指发行人及其主承销商向询价对象进行询价，并根据询价对象的报价结果确定发行价格区间及相应的市盈率区间，再在累计投标询价环节，确定发行价格，自2014年3月以来新股定价以23倍市盈率为上限；注册制下，采取了市场化的IPO询价制度，将定价权下放给市场主体，不再行政管控发行价格，逐渐发挥市场的定价功能。</a:t>
            </a:r>
            <a:endParaRPr lang="zh-CN" altLang="en-US" dirty="0"/>
          </a:p>
          <a:p>
            <a:endParaRPr lang="zh-CN" altLang="en-US" dirty="0"/>
          </a:p>
          <a:p>
            <a:pPr>
              <a:lnSpc>
                <a:spcPct val="150000"/>
              </a:lnSpc>
            </a:pPr>
            <a:r>
              <a:rPr lang="en-US" altLang="zh-CN" dirty="0">
                <a:ea typeface="宋体" panose="02010600030101010101" pitchFamily="2" charset="-122"/>
                <a:sym typeface="+mn-ea"/>
              </a:rPr>
              <a:t>Hu, S., 2014. A New Year, but the Same Old Stock Market. New Century Magazine, January 29 Available at: </a:t>
            </a:r>
            <a:r>
              <a:rPr lang="en-US" altLang="zh-CN" dirty="0">
                <a:ea typeface="宋体" panose="02010600030101010101" pitchFamily="2" charset="-122"/>
                <a:sym typeface="+mn-ea"/>
                <a:hlinkClick r:id="rId3"/>
              </a:rPr>
              <a:t>http://english.caixin.com/2014-01-29/100635326.html</a:t>
            </a:r>
            <a:r>
              <a:rPr lang="en-US" altLang="zh-CN" dirty="0">
                <a:ea typeface="宋体" panose="02010600030101010101" pitchFamily="2" charset="-122"/>
                <a:sym typeface="+mn-ea"/>
              </a:rPr>
              <a:t>.</a:t>
            </a:r>
            <a:endParaRPr lang="en-US" altLang="zh-CN" dirty="0">
              <a:ea typeface="宋体" panose="02010600030101010101" pitchFamily="2" charset="-122"/>
            </a:endParaRPr>
          </a:p>
          <a:p>
            <a:pPr>
              <a:lnSpc>
                <a:spcPct val="150000"/>
              </a:lnSpc>
            </a:pPr>
            <a:r>
              <a:rPr lang="en-US" altLang="zh-CN" dirty="0">
                <a:ea typeface="宋体" panose="02010600030101010101" pitchFamily="2" charset="-122"/>
                <a:sym typeface="+mn-ea"/>
              </a:rPr>
              <a:t>Wei, L., 2015. China's response to stock rout exposes regulatory disarray. The Wall Street Journal Online Edition August 4, 2015.</a:t>
            </a:r>
            <a:endParaRPr lang="en-US" altLang="zh-CN" dirty="0">
              <a:ea typeface="宋体" panose="02010600030101010101" pitchFamily="2" charset="-122"/>
            </a:endParaRPr>
          </a:p>
          <a:p>
            <a:pPr>
              <a:lnSpc>
                <a:spcPct val="150000"/>
              </a:lnSpc>
            </a:pPr>
            <a:r>
              <a:rPr lang="en-US" altLang="zh-CN" dirty="0" err="1">
                <a:ea typeface="宋体" panose="02010600030101010101" pitchFamily="2" charset="-122"/>
                <a:sym typeface="+mn-ea"/>
              </a:rPr>
              <a:t>Huyghebaert</a:t>
            </a:r>
            <a:r>
              <a:rPr lang="en-US" altLang="zh-CN" dirty="0">
                <a:ea typeface="宋体" panose="02010600030101010101" pitchFamily="2" charset="-122"/>
                <a:sym typeface="+mn-ea"/>
              </a:rPr>
              <a:t> and Xu(2016) JAE;</a:t>
            </a:r>
            <a:endParaRPr lang="en-US" altLang="zh-CN" dirty="0">
              <a:ea typeface="宋体" panose="02010600030101010101" pitchFamily="2" charset="-122"/>
            </a:endParaRPr>
          </a:p>
          <a:p>
            <a:pPr>
              <a:lnSpc>
                <a:spcPct val="150000"/>
              </a:lnSpc>
            </a:pPr>
            <a:r>
              <a:rPr lang="en-US" altLang="zh-CN" dirty="0">
                <a:ea typeface="宋体" panose="02010600030101010101" pitchFamily="2" charset="-122"/>
                <a:sym typeface="+mn-ea"/>
              </a:rPr>
              <a:t>Chen et al(2018) JCF;</a:t>
            </a:r>
            <a:endParaRPr lang="en-US" altLang="zh-CN" dirty="0">
              <a:ea typeface="宋体" panose="02010600030101010101" pitchFamily="2" charset="-122"/>
            </a:endParaRPr>
          </a:p>
          <a:p>
            <a:pPr>
              <a:lnSpc>
                <a:spcPct val="150000"/>
              </a:lnSpc>
            </a:pPr>
            <a:r>
              <a:rPr lang="en-US" altLang="zh-CN" dirty="0">
                <a:ea typeface="宋体" panose="02010600030101010101" pitchFamily="2" charset="-122"/>
                <a:sym typeface="+mn-ea"/>
              </a:rPr>
              <a:t>Gao et al(2020) JCF;</a:t>
            </a:r>
            <a:endParaRPr lang="en-US" altLang="zh-CN" dirty="0">
              <a:ea typeface="宋体" panose="02010600030101010101" pitchFamily="2" charset="-122"/>
            </a:endParaRPr>
          </a:p>
          <a:p>
            <a:pPr>
              <a:lnSpc>
                <a:spcPct val="150000"/>
              </a:lnSpc>
            </a:pPr>
            <a:r>
              <a:rPr lang="en-US" altLang="zh-CN" dirty="0">
                <a:ea typeface="宋体" panose="02010600030101010101" pitchFamily="2" charset="-122"/>
                <a:sym typeface="+mn-ea"/>
              </a:rPr>
              <a:t>Equally, the characteristics of the covered firms also matter, such as their intangible information (Higgins, 2013)</a:t>
            </a:r>
            <a:endParaRPr lang="en-US" altLang="zh-CN" dirty="0">
              <a:ea typeface="宋体" panose="02010600030101010101" pitchFamily="2" charset="-122"/>
            </a:endParaRPr>
          </a:p>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July of 1999, IPO pricing is set based on an online fixed mandatory Price/Earnings (P/E) ratio;</a:t>
            </a:r>
            <a:endParaRPr lang="en-US" altLang="zh-CN" dirty="0"/>
          </a:p>
          <a:p>
            <a:r>
              <a:rPr lang="en-US" altLang="zh-CN" dirty="0"/>
              <a:t>Beginning in July of 1999, the CSRC switched the online fixed price method to a regulated auction system. Under this method, underwriters first set an initial indicative</a:t>
            </a:r>
            <a:endParaRPr lang="en-US" altLang="zh-CN" dirty="0"/>
          </a:p>
          <a:p>
            <a:r>
              <a:rPr lang="en-US" altLang="zh-CN" dirty="0"/>
              <a:t>price range in consultation with the issuer and then submit this initial indicative price range to the CSRC for approval. After approval,</a:t>
            </a:r>
            <a:endParaRPr lang="en-US" altLang="zh-CN" dirty="0"/>
          </a:p>
          <a:p>
            <a:r>
              <a:rPr lang="en-US" altLang="zh-CN" dirty="0"/>
              <a:t>the underwriters can then begin their road shows to collect information from investors and to set the final issue price.</a:t>
            </a:r>
            <a:endParaRPr lang="en-US" altLang="zh-CN" dirty="0"/>
          </a:p>
          <a:p>
            <a:r>
              <a:rPr lang="en-US" altLang="zh-CN" dirty="0"/>
              <a:t>2 December of 2004, the CSRC abolished the regulated auction mechanism for IPOs and adopted a hybrid auction/fixed price</a:t>
            </a:r>
            <a:endParaRPr lang="en-US" altLang="zh-CN" dirty="0"/>
          </a:p>
          <a:p>
            <a:r>
              <a:rPr lang="en-US" altLang="zh-CN" dirty="0"/>
              <a:t>mechanism. In the first (offline) phase, the lead underwriter</a:t>
            </a:r>
            <a:endParaRPr lang="en-US" altLang="zh-CN" dirty="0"/>
          </a:p>
          <a:p>
            <a:r>
              <a:rPr lang="en-US" altLang="zh-CN" dirty="0"/>
              <a:t>conducts a road show, organizes </a:t>
            </a:r>
            <a:r>
              <a:rPr lang="en-US" altLang="zh-CN" dirty="0" err="1"/>
              <a:t>bookbuilding</a:t>
            </a:r>
            <a:r>
              <a:rPr lang="en-US" altLang="zh-CN" dirty="0"/>
              <a:t>, sets the offer price, and allocates the offer shares – all in consultation with the issuer.</a:t>
            </a:r>
            <a:endParaRPr lang="en-US" altLang="zh-CN" dirty="0"/>
          </a:p>
          <a:p>
            <a:r>
              <a:rPr lang="en-US" altLang="zh-CN" dirty="0"/>
              <a:t>During the road show, the lead underwriter provides an indicative price range and invites institutional investors to subscribe. Before April 2012, only institutional investors, including mutual funds, stock brokerage firms, issuance companies, trust firms, qualified foreign institutional investors (QFIIs) and financial firms,6 could submit bids and quantities for a maximum of 50% of the IPO shares. “dirty” multi-unit sealed bid auction (Jagannathan et al., 2015)</a:t>
            </a:r>
            <a:endParaRPr lang="en-US" altLang="zh-CN" dirty="0"/>
          </a:p>
          <a:p>
            <a:r>
              <a:rPr lang="en-US" altLang="zh-CN" dirty="0"/>
              <a:t>Chinese IPO allocation process is that underwriters do not have discretion in allocating oversubscribed IPOs. Prior to November of 2010, IPO share allocation in China followed a pro rata system in which allocations were proportional to bidding volume. After this date, the allocation rule remained the same on the Shanghai Stock Exchange, but switched to a lottery system on the Shenzhen Stock Exchange. On April 28, 2012, the CSRC removed the 3-month lockup period for offline institutional bidders.</a:t>
            </a:r>
            <a:endParaRPr lang="en-US" altLang="zh-CN" dirty="0"/>
          </a:p>
          <a:p>
            <a:r>
              <a:rPr lang="en-US" altLang="zh-CN" sz="1200" b="0" i="0" kern="1200" dirty="0">
                <a:solidFill>
                  <a:schemeClr val="tx1"/>
                </a:solidFill>
                <a:effectLst/>
                <a:latin typeface="+mn-lt"/>
                <a:ea typeface="+mn-ea"/>
                <a:cs typeface="+mn-cs"/>
              </a:rPr>
              <a:t>November 1, 2010, the CSRC issued a report (Guiding Opinions on Further Reforming the System of Issue of New Shares) that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mandates underwriters and IPO firms to disclose to the public institutional investors' bid prices and quantities from the offline auction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process.</a:t>
            </a:r>
            <a:r>
              <a:rPr lang="en-US" altLang="zh-CN" dirty="0"/>
              <a:t> </a:t>
            </a:r>
            <a:br>
              <a:rPr lang="en-US" altLang="zh-CN" dirty="0"/>
            </a:br>
            <a:r>
              <a:rPr lang="en-US" altLang="zh-CN" dirty="0"/>
              <a:t> 2014:After reopening in January 2014, a series of changes took place. First, an IPO firm is not allowed to raise proceeds</a:t>
            </a:r>
            <a:endParaRPr lang="en-US" altLang="zh-CN" dirty="0"/>
          </a:p>
          <a:p>
            <a:r>
              <a:rPr lang="en-US" altLang="zh-CN" dirty="0"/>
              <a:t>exceeding the amount specified in the prospectus. Further, the CSRC required IPO issuers to disclosure information consisting of the</a:t>
            </a:r>
            <a:endParaRPr lang="en-US" altLang="zh-CN" dirty="0"/>
          </a:p>
          <a:p>
            <a:r>
              <a:rPr lang="en-US" altLang="zh-CN" dirty="0"/>
              <a:t>following: expected proceeds, fees paid to intermediaries, and the number of shares to be issued. Following these changes, potential</a:t>
            </a:r>
            <a:endParaRPr lang="en-US" altLang="zh-CN" dirty="0"/>
          </a:p>
          <a:p>
            <a:r>
              <a:rPr lang="en-US" altLang="zh-CN" dirty="0"/>
              <a:t>investors can estimate more precisely the offer price through the following equation: Issue Price = [(Expected Proceeds to be</a:t>
            </a:r>
            <a:endParaRPr lang="en-US" altLang="zh-CN" dirty="0"/>
          </a:p>
          <a:p>
            <a:r>
              <a:rPr lang="en-US" altLang="zh-CN" dirty="0"/>
              <a:t>Raised + Fees Paid)/Number of Shares to be Offered].</a:t>
            </a:r>
            <a:endParaRPr lang="en-US" altLang="zh-CN" dirty="0"/>
          </a:p>
          <a:p>
            <a:endParaRPr lang="en-US" altLang="zh-CN" dirty="0"/>
          </a:p>
          <a:p>
            <a:r>
              <a:rPr lang="zh-CN" altLang="en-US" dirty="0"/>
              <a:t>市场化定价</a:t>
            </a:r>
            <a:r>
              <a:rPr lang="en-US" altLang="zh-CN" dirty="0"/>
              <a:t>1</a:t>
            </a:r>
            <a:r>
              <a:rPr lang="zh-CN" altLang="en-US" dirty="0"/>
              <a:t>：</a:t>
            </a:r>
            <a:r>
              <a:rPr lang="en-US" altLang="zh-CN" dirty="0"/>
              <a:t>a major regulatory change took place on June 10, 2009: investment banks in Chinese domestic IPOs became—for the first time—fully responsible for fixing IPO offer prices, together with issuers. Before, IPO offer prices were largely set by the Chinese regulator, by applying a maximum P/E ratio to the issuer's earnings. As of June 10, 2009, this P/E ratio cap was abolished, and IPO lead managers henceforth set final offer prices after a book-building procedure among institutional investors.</a:t>
            </a:r>
            <a:endParaRPr lang="en-US" altLang="zh-CN" dirty="0"/>
          </a:p>
          <a:p>
            <a:r>
              <a:rPr lang="en-US" altLang="zh-CN" dirty="0"/>
              <a:t>June 10, 2009, with the publication of “The guiding advice on further reform of the IPO pricing method.” On that date, the CSRC announced that it would no longer interfere in the pricing of IPO stock; IPO offer prices would instead by determined by the IPO lead managers after a book-building exercise among institutional investors. </a:t>
            </a:r>
            <a:endParaRPr lang="zh-CN" altLang="en-US" dirty="0"/>
          </a:p>
        </p:txBody>
      </p:sp>
      <p:sp>
        <p:nvSpPr>
          <p:cNvPr id="4" name="灯片编号占位符 3"/>
          <p:cNvSpPr>
            <a:spLocks noGrp="1"/>
          </p:cNvSpPr>
          <p:nvPr>
            <p:ph type="sldNum" sz="quarter" idx="5"/>
          </p:nvPr>
        </p:nvSpPr>
        <p:spPr/>
        <p:txBody>
          <a:bodyPr/>
          <a:lstStyle/>
          <a:p>
            <a:fld id="{F9F7F88F-33E0-47A7-B0BB-E1DBC436479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2014 年 1 月开始实行新股上市首日 44%涨跌幅限制制度，管理层的本意是为了避免新股爆炒，但是反而带动了市场的投机炒作情绪。绝大多数新股首日都能上涨 44%，然后随后的多个交易日继续封涨停。</a:t>
            </a:r>
            <a:endParaRPr lang="zh-CN" altLang="en-US"/>
          </a:p>
          <a:p>
            <a:r>
              <a:rPr lang="zh-CN" altLang="en-US"/>
              <a:t>假设２：IPO 发行中的价格因素、估值因素、经营情况、承销商因素、科创</a:t>
            </a:r>
            <a:endParaRPr lang="zh-CN" altLang="en-US"/>
          </a:p>
          <a:p>
            <a:r>
              <a:rPr lang="zh-CN" altLang="en-US"/>
              <a:t>因素和战投因素是 IPO 抑价率高低的影响因素。具体假设如下：</a:t>
            </a:r>
            <a:endParaRPr lang="zh-CN" altLang="en-US"/>
          </a:p>
          <a:p>
            <a:r>
              <a:rPr lang="zh-CN" altLang="en-US"/>
              <a:t>H2a：发行价格越高，IPO 抑价率越低。</a:t>
            </a:r>
            <a:endParaRPr lang="zh-CN" altLang="en-US"/>
          </a:p>
          <a:p>
            <a:r>
              <a:rPr lang="zh-CN" altLang="en-US"/>
              <a:t>H2c：经营情况越好，IPO 抑价率越低。</a:t>
            </a:r>
            <a:endParaRPr lang="zh-CN" altLang="en-US"/>
          </a:p>
          <a:p>
            <a:r>
              <a:rPr lang="zh-CN" altLang="en-US"/>
              <a:t>H2d：承销商总承销规模越大，自身声誉越高，IPO 抑价率越低。</a:t>
            </a:r>
            <a:endParaRPr lang="zh-CN" altLang="en-US"/>
          </a:p>
          <a:p>
            <a:r>
              <a:rPr lang="zh-CN" altLang="en-US"/>
              <a:t>H2e：IPO 公司科创属性越强，IPO 抑价率越高。</a:t>
            </a:r>
            <a:endParaRPr lang="zh-CN" altLang="en-US"/>
          </a:p>
          <a:p>
            <a:r>
              <a:rPr lang="zh-CN" altLang="en-US"/>
              <a:t>H2f：上市引入的战略投资比例越高，IPO 抑价率越低。</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1150938" y="692150"/>
            <a:ext cx="4556125" cy="3416300"/>
          </a:xfrm>
          <a:ln>
            <a:solidFill>
              <a:srgbClr val="000000"/>
            </a:solidFill>
            <a:miter/>
          </a:ln>
        </p:spPr>
      </p:sp>
      <p:sp>
        <p:nvSpPr>
          <p:cNvPr id="21507" name="备注占位符 2"/>
          <p:cNvSpPr>
            <a:spLocks noGrp="1"/>
          </p:cNvSpPr>
          <p:nvPr>
            <p:ph type="body" idx="1"/>
          </p:nvPr>
        </p:nvSpPr>
        <p:spPr>
          <a:noFill/>
          <a:ln>
            <a:noFill/>
          </a:ln>
        </p:spPr>
        <p:txBody>
          <a:bodyPr wrap="square" lIns="91440" tIns="45720" rIns="91440" bIns="45720" anchor="t" anchorCtr="0"/>
          <a:lstStyle/>
          <a:p>
            <a:pPr lvl="0"/>
            <a:r>
              <a:rPr lang="en-US" altLang="zh-CN" dirty="0">
                <a:latin typeface="Times New Roman" panose="02020603050405020304" pitchFamily="18" charset="0"/>
                <a:ea typeface="宋体" panose="02010600030101010101" pitchFamily="2" charset="-122"/>
              </a:rPr>
              <a:t>https://finance.sina.com.cn/stock/stockzmt/2019-04-12/doc-ihvhiewr5379220.shtml</a:t>
            </a:r>
            <a:endParaRPr lang="en-US" altLang="zh-CN" dirty="0">
              <a:latin typeface="Times New Roman" panose="02020603050405020304" pitchFamily="18" charset="0"/>
              <a:ea typeface="宋体" panose="02010600030101010101" pitchFamily="2" charset="-122"/>
            </a:endParaRPr>
          </a:p>
          <a:p>
            <a:pPr lvl="0"/>
            <a:endParaRPr lang="en-US" altLang="zh-CN" dirty="0">
              <a:latin typeface="Times New Roman" panose="02020603050405020304" pitchFamily="18" charset="0"/>
              <a:ea typeface="宋体" panose="02010600030101010101" pitchFamily="2" charset="-122"/>
            </a:endParaRPr>
          </a:p>
          <a:p>
            <a:pPr lvl="0"/>
            <a:r>
              <a:rPr lang="en-US" altLang="zh-CN" dirty="0">
                <a:latin typeface="Times New Roman" panose="02020603050405020304" pitchFamily="18" charset="0"/>
                <a:ea typeface="宋体" panose="02010600030101010101" pitchFamily="2" charset="-122"/>
              </a:rPr>
              <a:t>2009</a:t>
            </a:r>
            <a:r>
              <a:rPr lang="zh-CN" altLang="en-US" dirty="0">
                <a:latin typeface="Times New Roman" panose="02020603050405020304" pitchFamily="18" charset="0"/>
                <a:ea typeface="宋体" panose="02010600030101010101" pitchFamily="2" charset="-122"/>
              </a:rPr>
              <a:t>年</a:t>
            </a:r>
            <a:r>
              <a:rPr lang="en-US" altLang="zh-CN" dirty="0">
                <a:latin typeface="Times New Roman" panose="02020603050405020304" pitchFamily="18" charset="0"/>
                <a:ea typeface="宋体" panose="02010600030101010101" pitchFamily="2" charset="-122"/>
              </a:rPr>
              <a:t>6</a:t>
            </a:r>
            <a:r>
              <a:rPr lang="zh-CN" altLang="en-US" dirty="0">
                <a:latin typeface="Times New Roman" panose="02020603050405020304" pitchFamily="18" charset="0"/>
                <a:ea typeface="宋体" panose="02010600030101010101" pitchFamily="2" charset="-122"/>
              </a:rPr>
              <a:t>月，证监会曾发布</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关于进一步改革和完善新股发行体制的指导意见</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，取消“窗口指导”，推动</a:t>
            </a:r>
            <a:r>
              <a:rPr lang="en-US" altLang="zh-CN" dirty="0">
                <a:latin typeface="Times New Roman" panose="02020603050405020304" pitchFamily="18" charset="0"/>
                <a:ea typeface="宋体" panose="02010600030101010101" pitchFamily="2" charset="-122"/>
              </a:rPr>
              <a:t>IPO</a:t>
            </a:r>
            <a:r>
              <a:rPr lang="zh-CN" altLang="en-US" dirty="0">
                <a:latin typeface="Times New Roman" panose="02020603050405020304" pitchFamily="18" charset="0"/>
                <a:ea typeface="宋体" panose="02010600030101010101" pitchFamily="2" charset="-122"/>
              </a:rPr>
              <a:t>定价市场化，但随后</a:t>
            </a:r>
            <a:r>
              <a:rPr lang="en-US" altLang="zh-CN" dirty="0">
                <a:latin typeface="Times New Roman" panose="02020603050405020304" pitchFamily="18" charset="0"/>
                <a:ea typeface="宋体" panose="02010600030101010101" pitchFamily="2" charset="-122"/>
              </a:rPr>
              <a:t>IPO</a:t>
            </a:r>
            <a:r>
              <a:rPr lang="zh-CN" altLang="en-US" dirty="0">
                <a:latin typeface="Times New Roman" panose="02020603050405020304" pitchFamily="18" charset="0"/>
                <a:ea typeface="宋体" panose="02010600030101010101" pitchFamily="2" charset="-122"/>
              </a:rPr>
              <a:t>定价不断攀升</a:t>
            </a:r>
            <a:endParaRPr lang="en-US" altLang="zh-CN" dirty="0">
              <a:latin typeface="Times New Roman" panose="02020603050405020304" pitchFamily="18" charset="0"/>
              <a:ea typeface="宋体" panose="02010600030101010101" pitchFamily="2" charset="-122"/>
            </a:endParaRPr>
          </a:p>
          <a:p>
            <a:pPr lvl="0"/>
            <a:endParaRPr lang="en-US" altLang="zh-CN" dirty="0">
              <a:latin typeface="Times New Roman" panose="02020603050405020304" pitchFamily="18" charset="0"/>
              <a:ea typeface="宋体" panose="02010600030101010101" pitchFamily="2" charset="-122"/>
            </a:endParaRPr>
          </a:p>
          <a:p>
            <a:pPr lvl="0"/>
            <a:r>
              <a:rPr lang="en-US" altLang="zh-CN" dirty="0">
                <a:latin typeface="Times New Roman" panose="02020603050405020304" pitchFamily="18" charset="0"/>
                <a:ea typeface="宋体" panose="02010600030101010101" pitchFamily="2" charset="-122"/>
              </a:rPr>
              <a:t>2005</a:t>
            </a:r>
            <a:r>
              <a:rPr lang="zh-CN" altLang="en-US" dirty="0">
                <a:latin typeface="Times New Roman" panose="02020603050405020304" pitchFamily="18" charset="0"/>
                <a:ea typeface="宋体" panose="02010600030101010101" pitchFamily="2" charset="-122"/>
              </a:rPr>
              <a:t>年，在保荐制和询价制</a:t>
            </a:r>
            <a:endParaRPr lang="en-US" altLang="zh-CN" dirty="0">
              <a:latin typeface="Times New Roman" panose="02020603050405020304" pitchFamily="18" charset="0"/>
              <a:ea typeface="宋体" panose="02010600030101010101" pitchFamily="2" charset="-122"/>
            </a:endParaRPr>
          </a:p>
          <a:p>
            <a:pPr lvl="0"/>
            <a:endParaRPr lang="en-US" altLang="zh-CN" dirty="0">
              <a:latin typeface="Times New Roman" panose="02020603050405020304" pitchFamily="18" charset="0"/>
              <a:ea typeface="宋体" panose="02010600030101010101" pitchFamily="2" charset="-122"/>
            </a:endParaRPr>
          </a:p>
          <a:p>
            <a:pPr lvl="0"/>
            <a:r>
              <a:rPr lang="en-US" altLang="zh-CN" dirty="0">
                <a:latin typeface="Times New Roman" panose="02020603050405020304" pitchFamily="18" charset="0"/>
                <a:ea typeface="宋体" panose="02010600030101010101" pitchFamily="2" charset="-122"/>
              </a:rPr>
              <a:t>2014</a:t>
            </a:r>
            <a:r>
              <a:rPr lang="zh-CN" altLang="en-US" dirty="0">
                <a:latin typeface="Times New Roman" panose="02020603050405020304" pitchFamily="18" charset="0"/>
                <a:ea typeface="宋体" panose="02010600030101010101" pitchFamily="2" charset="-122"/>
              </a:rPr>
              <a:t>年</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月，</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股</a:t>
            </a:r>
            <a:r>
              <a:rPr lang="en-US" altLang="zh-CN" dirty="0">
                <a:latin typeface="Times New Roman" panose="02020603050405020304" pitchFamily="18" charset="0"/>
                <a:ea typeface="宋体" panose="02010600030101010101" pitchFamily="2" charset="-122"/>
              </a:rPr>
              <a:t>IPO</a:t>
            </a:r>
            <a:r>
              <a:rPr lang="zh-CN" altLang="en-US" dirty="0">
                <a:latin typeface="Times New Roman" panose="02020603050405020304" pitchFamily="18" charset="0"/>
                <a:ea typeface="宋体" panose="02010600030101010101" pitchFamily="2" charset="-122"/>
              </a:rPr>
              <a:t>重启，同时规定了上市首日的涨幅为</a:t>
            </a:r>
            <a:r>
              <a:rPr lang="en-US" altLang="zh-CN" dirty="0">
                <a:latin typeface="Times New Roman" panose="02020603050405020304" pitchFamily="18" charset="0"/>
                <a:ea typeface="宋体" panose="02010600030101010101" pitchFamily="2" charset="-122"/>
              </a:rPr>
              <a:t>44%</a:t>
            </a:r>
            <a:r>
              <a:rPr lang="zh-CN" altLang="en-US" dirty="0">
                <a:latin typeface="Times New Roman" panose="02020603050405020304" pitchFamily="18" charset="0"/>
                <a:ea typeface="宋体" panose="02010600030101010101" pitchFamily="2" charset="-122"/>
              </a:rPr>
              <a:t>。</a:t>
            </a:r>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等线" panose="02010600030101010101" charset="-122"/>
              </a:rPr>
              <a:t>监管者视角：</a:t>
            </a:r>
            <a:r>
              <a:rPr lang="en-US" altLang="zh-CN" sz="1200" b="0" i="0" dirty="0">
                <a:effectLst/>
                <a:latin typeface="+mj-lt"/>
                <a:ea typeface="+mj-ea"/>
                <a:cs typeface="+mj-cs"/>
                <a:sym typeface="等线" panose="02010600030101010101" charset="-122"/>
              </a:rPr>
              <a:t>preparing for the assessment of the viability and sustainability of their business models by regulators and investors in light of the on-going challenging environment; </a:t>
            </a:r>
            <a:endParaRPr lang="en-US" altLang="zh-CN" sz="1200" b="0" i="0" dirty="0">
              <a:effectLst/>
              <a:latin typeface="+mj-lt"/>
              <a:ea typeface="+mj-ea"/>
              <a:cs typeface="+mj-cs"/>
              <a:sym typeface="等线" panose="02010600030101010101" charset="-122"/>
            </a:endParaRPr>
          </a:p>
          <a:p>
            <a:r>
              <a:rPr lang="en-US" altLang="zh-CN" sz="1200" b="0" i="0" dirty="0">
                <a:effectLst/>
                <a:latin typeface="+mj-lt"/>
                <a:ea typeface="+mj-ea"/>
                <a:cs typeface="+mj-cs"/>
                <a:sym typeface="等线" panose="02010600030101010101" charset="-122"/>
              </a:rPr>
              <a:t>and</a:t>
            </a:r>
            <a:endParaRPr lang="en-US" altLang="zh-CN" sz="1200" b="0" i="0" dirty="0">
              <a:effectLst/>
              <a:latin typeface="+mj-lt"/>
              <a:ea typeface="+mj-ea"/>
              <a:cs typeface="+mj-cs"/>
              <a:sym typeface="等线" panose="02010600030101010101" charset="-122"/>
            </a:endParaRPr>
          </a:p>
          <a:p>
            <a:r>
              <a:rPr lang="zh-CN" altLang="en-US" sz="1200" b="0" i="0" dirty="0">
                <a:effectLst/>
                <a:latin typeface="+mj-lt"/>
                <a:ea typeface="+mj-ea"/>
                <a:cs typeface="+mj-cs"/>
                <a:sym typeface="等线" panose="02010600030101010101" charset="-122"/>
              </a:rPr>
              <a:t>管理层视角：</a:t>
            </a:r>
            <a:endParaRPr lang="en-US" altLang="zh-CN" sz="1200" b="0" i="0" dirty="0">
              <a:effectLst/>
              <a:latin typeface="+mj-lt"/>
              <a:ea typeface="+mj-ea"/>
              <a:cs typeface="+mj-cs"/>
              <a:sym typeface="等线" panose="02010600030101010101" charset="-122"/>
            </a:endParaRPr>
          </a:p>
          <a:p>
            <a:r>
              <a:rPr lang="en-US" altLang="zh-CN" sz="1200" b="0" i="0" dirty="0" err="1">
                <a:effectLst/>
                <a:latin typeface="+mj-lt"/>
                <a:ea typeface="+mj-ea"/>
                <a:cs typeface="+mj-cs"/>
                <a:sym typeface="等线" panose="02010600030101010101" charset="-122"/>
              </a:rPr>
              <a:t>analysing</a:t>
            </a:r>
            <a:r>
              <a:rPr lang="en-US" altLang="zh-CN" sz="1200" b="0" i="0" dirty="0">
                <a:effectLst/>
                <a:latin typeface="+mj-lt"/>
                <a:ea typeface="+mj-ea"/>
                <a:cs typeface="+mj-cs"/>
                <a:sym typeface="等线" panose="02010600030101010101" charset="-122"/>
              </a:rPr>
              <a:t> their business models to ensure they are </a:t>
            </a:r>
            <a:r>
              <a:rPr lang="en-US" altLang="zh-CN" sz="1200" b="0" i="0" dirty="0" err="1">
                <a:effectLst/>
                <a:latin typeface="+mj-lt"/>
                <a:ea typeface="+mj-ea"/>
                <a:cs typeface="+mj-cs"/>
                <a:sym typeface="等线" panose="02010600030101010101" charset="-122"/>
              </a:rPr>
              <a:t>maximising</a:t>
            </a:r>
            <a:r>
              <a:rPr lang="en-US" altLang="zh-CN" sz="1200" b="0" i="0" dirty="0">
                <a:effectLst/>
                <a:latin typeface="+mj-lt"/>
                <a:ea typeface="+mj-ea"/>
                <a:cs typeface="+mj-cs"/>
                <a:sym typeface="等线" panose="02010600030101010101" charset="-122"/>
              </a:rPr>
              <a:t> shareholder value.</a:t>
            </a:r>
            <a:endParaRPr lang="en-US" altLang="zh-CN" sz="1200" b="0" i="0" dirty="0">
              <a:effectLst/>
              <a:latin typeface="+mj-lt"/>
              <a:ea typeface="+mj-ea"/>
              <a:cs typeface="+mj-cs"/>
              <a:sym typeface="等线" panose="02010600030101010101" charset="-122"/>
            </a:endParaRPr>
          </a:p>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BM</a:t>
            </a:r>
            <a:r>
              <a:rPr lang="zh-CN" altLang="en-US" dirty="0"/>
              <a:t>：</a:t>
            </a:r>
            <a:r>
              <a:rPr lang="en-US" altLang="zh-CN" dirty="0"/>
              <a:t>BP</a:t>
            </a:r>
            <a:r>
              <a:rPr lang="zh-CN" altLang="en-US" dirty="0"/>
              <a:t>的重要性下降，</a:t>
            </a:r>
            <a:r>
              <a:rPr lang="en-US" altLang="zh-CN" dirty="0"/>
              <a:t>BM</a:t>
            </a:r>
            <a:r>
              <a:rPr lang="zh-CN" altLang="en-US" dirty="0"/>
              <a:t>的重要性上升</a:t>
            </a:r>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文本占位符 2"/>
          <p:cNvSpPr>
            <a:spLocks noGrp="1"/>
          </p:cNvSpPr>
          <p:nvPr>
            <p:ph type="body" idx="1"/>
          </p:nvPr>
        </p:nvSpPr>
        <p:spPr/>
        <p:txBody>
          <a:bodyPr/>
          <a:lstStyle/>
          <a:p>
            <a:r>
              <a:rPr lang="en-US" altLang="zh-CN" sz="1200" dirty="0" err="1">
                <a:effectLst/>
                <a:latin typeface="+mj-lt"/>
                <a:ea typeface="+mj-ea"/>
                <a:cs typeface="+mj-cs"/>
                <a:sym typeface="等线" panose="02010600030101010101" charset="-122"/>
              </a:rPr>
              <a:t>Magretta</a:t>
            </a:r>
            <a:r>
              <a:rPr lang="en-US" altLang="zh-CN" sz="1200" dirty="0">
                <a:effectLst/>
                <a:latin typeface="+mj-lt"/>
                <a:ea typeface="+mj-ea"/>
                <a:cs typeface="+mj-cs"/>
                <a:sym typeface="等线" panose="02010600030101010101" charset="-122"/>
              </a:rPr>
              <a:t>-“Part one includes all the activities associated with making something: designing it, purchasing raw materials, manufacturing, and so on. Part two includes all the activities associated with selling something: finding and reaching customers, transacting a sale, distributing the product, or delivering the service. A new business model may turn on designing a new product for an unmet need or on a process innovation. That is it may be new in either end.”---“Why Business Models Matter,” </a:t>
            </a:r>
            <a:endParaRPr lang="en-US" altLang="zh-CN" sz="1200" dirty="0">
              <a:effectLst/>
              <a:latin typeface="+mj-lt"/>
              <a:ea typeface="+mj-ea"/>
              <a:cs typeface="+mj-cs"/>
              <a:sym typeface="等线" panose="02010600030101010101" charset="-122"/>
            </a:endParaRPr>
          </a:p>
          <a:p>
            <a:endParaRPr lang="en-US" altLang="zh-CN" sz="1200" dirty="0">
              <a:effectLst/>
              <a:latin typeface="+mj-lt"/>
              <a:ea typeface="+mj-ea"/>
              <a:cs typeface="+mj-cs"/>
              <a:sym typeface="等线" panose="02010600030101010101" charset="-122"/>
            </a:endParaRPr>
          </a:p>
          <a:p>
            <a:r>
              <a:rPr lang="en-US" altLang="zh-CN" sz="1200" dirty="0">
                <a:effectLst/>
                <a:latin typeface="+mj-lt"/>
                <a:ea typeface="+mj-ea"/>
                <a:cs typeface="+mj-cs"/>
                <a:sym typeface="等线" panose="02010600030101010101" charset="-122"/>
              </a:rPr>
              <a:t>a different distribution system, perhaps (the iTunes store); or faster inventory turns (Kmart);  or maybe a different manufacturing approach (steel </a:t>
            </a:r>
            <a:r>
              <a:rPr lang="en-US" altLang="zh-CN" sz="1200" dirty="0" err="1">
                <a:effectLst/>
                <a:latin typeface="+mj-lt"/>
                <a:ea typeface="+mj-ea"/>
                <a:cs typeface="+mj-cs"/>
                <a:sym typeface="等线" panose="02010600030101010101" charset="-122"/>
              </a:rPr>
              <a:t>minimills</a:t>
            </a:r>
            <a:r>
              <a:rPr lang="en-US" altLang="zh-CN" sz="1200" dirty="0">
                <a:effectLst/>
                <a:latin typeface="+mj-lt"/>
                <a:ea typeface="+mj-ea"/>
                <a:cs typeface="+mj-cs"/>
                <a:sym typeface="等线" panose="02010600030101010101" charset="-122"/>
              </a:rPr>
              <a:t>).</a:t>
            </a:r>
            <a:endParaRPr lang="en-US" altLang="zh-CN" dirty="0"/>
          </a:p>
          <a:p>
            <a:endParaRPr lang="en-US" altLang="zh-CN" dirty="0"/>
          </a:p>
          <a:p>
            <a:r>
              <a:rPr lang="zh-CN" altLang="en-US" dirty="0"/>
              <a:t>Casadesus-Masanell and Ricart (2008, 2010, 2011) and Casadesus-Masanell and Zhu (2010) operationalize this notion by decomposing business models into </a:t>
            </a:r>
            <a:r>
              <a:rPr lang="zh-CN" altLang="en-US" b="1" dirty="0"/>
              <a:t>two fundamental elements: choices—such as policies, assets, and governance of policies and assets—and the consequences of these choices. </a:t>
            </a:r>
            <a:r>
              <a:rPr lang="zh-CN" altLang="en-US" dirty="0"/>
              <a:t>The causal links between choices and consequences help explain the logic of the firm, how it creates and captures value for its stakeholders.</a:t>
            </a:r>
            <a:endParaRPr lang="zh-CN" altLang="en-US" dirty="0"/>
          </a:p>
          <a:p>
            <a:endParaRPr lang="zh-CN" altLang="en-US" dirty="0"/>
          </a:p>
          <a:p>
            <a:r>
              <a:rPr lang="zh-CN" altLang="en-US" dirty="0"/>
              <a:t>Ryanair—a company that competes through</a:t>
            </a:r>
            <a:r>
              <a:rPr lang="zh-CN" altLang="en-US" b="1" dirty="0"/>
              <a:t> a generic low-cost strategy</a:t>
            </a:r>
            <a:r>
              <a:rPr lang="zh-CN" altLang="en-US" dirty="0"/>
              <a:t>—has made business model choices, such as flying to secondary airports or the use of a standardized fleet of 737s, that have led to lower input prices.</a:t>
            </a:r>
            <a:endParaRPr lang="zh-CN" altLang="en-US" dirty="0"/>
          </a:p>
          <a:p>
            <a:endParaRPr lang="zh-CN" altLang="en-US" dirty="0"/>
          </a:p>
          <a:p>
            <a:r>
              <a:rPr lang="zh-CN" altLang="en-US" dirty="0"/>
              <a:t>Chesbrough and Rosenbloom (2002), for instance, a business model is a device that establishes a link between technological development and economic innovation. </a:t>
            </a:r>
            <a:endParaRPr lang="zh-CN" altLang="en-US" dirty="0"/>
          </a:p>
          <a:p>
            <a:r>
              <a:rPr lang="zh-CN" altLang="en-US" dirty="0"/>
              <a:t>Hedman and Kalling (2003) regard the notion as an integrative concept that connects the resource-based view and the industrial organization perspectives on strategy. And Amit and Zott (2001) propose a unifying definition “that captures the value creation from multiple sources.”</a:t>
            </a:r>
            <a:endParaRPr lang="zh-CN" altLang="en-US" dirty="0"/>
          </a:p>
          <a:p>
            <a:endParaRPr lang="zh-CN" altLang="en-US" dirty="0"/>
          </a:p>
          <a:p>
            <a:r>
              <a:rPr lang="zh-CN" altLang="en-US" dirty="0"/>
              <a:t> Magretta (2002), for example, defines it as a description of how the parts of a business fit together. Hedman and Kalling (2003) characterize the concept as a description of the key components of a business</a:t>
            </a:r>
            <a:endParaRPr lang="zh-CN" altLang="en-US" dirty="0"/>
          </a:p>
          <a:p>
            <a:endParaRPr lang="en-US" altLang="zh-CN" dirty="0"/>
          </a:p>
          <a:p>
            <a:endParaRPr lang="zh-CN" altLang="en-US" dirty="0"/>
          </a:p>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zh-CN" altLang="en-US"/>
              <a:t> “as the competitive, one-stop shopping center for the entire family where customer satisfaction is always guaranteed.”</a:t>
            </a:r>
            <a:endParaRPr lang="zh-CN" altLang="en-US"/>
          </a:p>
          <a:p>
            <a:endParaRPr lang="zh-CN" altLang="en-US"/>
          </a:p>
          <a:p>
            <a:r>
              <a:rPr lang="zh-CN" altLang="en-US"/>
              <a:t>Casadesus-Masanell and Ricart (2010). According to this view, a business model is composed of two types of </a:t>
            </a:r>
            <a:endParaRPr lang="zh-CN" altLang="en-US"/>
          </a:p>
          <a:p>
            <a:r>
              <a:rPr lang="zh-CN" altLang="en-US"/>
              <a:t>elements: choices made by the management and the consequences of these choices. There are </a:t>
            </a:r>
            <a:endParaRPr lang="zh-CN" altLang="en-US"/>
          </a:p>
          <a:p>
            <a:r>
              <a:rPr lang="zh-CN" altLang="en-US"/>
              <a:t>three types of choices: policies, assets, and governance of assets and policies.</a:t>
            </a:r>
            <a:endParaRPr lang="zh-CN" altLang="en-US"/>
          </a:p>
          <a:p>
            <a:endParaRPr lang="zh-CN" altLang="en-US"/>
          </a:p>
          <a:p>
            <a:r>
              <a:rPr lang="zh-CN" altLang="en-US"/>
              <a:t>There are three types of choices: policies, assets, and governance of assets and policies.</a:t>
            </a:r>
            <a:endParaRPr lang="zh-CN" altLang="en-US"/>
          </a:p>
          <a:p>
            <a:r>
              <a:rPr lang="zh-CN" altLang="en-US"/>
              <a:t> Policy choices refer to courses of action that the firm adopts for all aspects of its operation.</a:t>
            </a:r>
            <a:endParaRPr lang="zh-CN" altLang="en-US"/>
          </a:p>
          <a:p>
            <a:r>
              <a:rPr lang="zh-CN" altLang="en-US"/>
              <a:t>Asset choices refer to decisions about tangible resources</a:t>
            </a:r>
            <a:r>
              <a:rPr lang="en-US" altLang="zh-CN"/>
              <a:t>.</a:t>
            </a:r>
            <a:endParaRPr lang="en-US" altLang="zh-CN"/>
          </a:p>
          <a:p>
            <a:r>
              <a:rPr lang="en-US" altLang="zh-CN"/>
              <a:t>Governance choices refer to the structure of contractual arrangements that confer decision rights over policies or assets.</a:t>
            </a:r>
            <a:endParaRPr lang="en-US" altLang="zh-CN"/>
          </a:p>
          <a:p>
            <a:endParaRPr lang="en-US" altLang="zh-CN"/>
          </a:p>
          <a:p>
            <a:r>
              <a:rPr lang="en-US" altLang="zh-CN"/>
              <a:t>This second element can also be found in the dynamic RCOV framework developed by Lecocq, Demil, and Warnier (2006). </a:t>
            </a:r>
            <a:endParaRPr lang="en-US" altLang="zh-CN"/>
          </a:p>
          <a:p>
            <a:r>
              <a:rPr lang="en-US" altLang="zh-CN"/>
              <a:t>These authors identify three different components to every business model: resources and </a:t>
            </a:r>
            <a:endParaRPr lang="en-US" altLang="zh-CN"/>
          </a:p>
          <a:p>
            <a:r>
              <a:rPr lang="en-US" altLang="zh-CN"/>
              <a:t>competencies (RC), internal and external organization (O), and a value proposition (V). These </a:t>
            </a:r>
            <a:endParaRPr lang="en-US" altLang="zh-CN"/>
          </a:p>
          <a:p>
            <a:r>
              <a:rPr lang="en-US" altLang="zh-CN"/>
              <a:t>components are linked creating virtuous cycles.</a:t>
            </a:r>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p:cNvSpPr>
          <p:nvPr>
            <p:ph type="sldNum" sz="quarter"/>
          </p:nvPr>
        </p:nvSpPr>
        <p:spPr>
          <a:xfrm>
            <a:off x="0" y="0"/>
            <a:ext cx="0" cy="0"/>
          </a:xfrm>
          <a:prstGeom prst="rect">
            <a:avLst/>
          </a:prstGeom>
          <a:noFill/>
          <a:ln w="9525">
            <a:noFill/>
          </a:ln>
        </p:spPr>
        <p:txBody>
          <a:bodyPr/>
          <a:lstStyle/>
          <a:p>
            <a:pPr lvl="0"/>
            <a:fld id="{9A0DB2DC-4C9A-4742-B13C-FB6460FD3503}" type="slidenum">
              <a:rPr lang="en-US" altLang="zh-CN" dirty="0">
                <a:solidFill>
                  <a:schemeClr val="tx1"/>
                </a:solidFill>
                <a:latin typeface="Arial" panose="020B0604020202020204" pitchFamily="34" charset="0"/>
                <a:ea typeface="等线" panose="02010600030101010101" charset="-122"/>
              </a:rPr>
            </a:fld>
            <a:endParaRPr lang="en-US" altLang="zh-CN" dirty="0">
              <a:solidFill>
                <a:schemeClr val="tx1"/>
              </a:solidFill>
              <a:latin typeface="Arial" panose="020B0604020202020204" pitchFamily="34" charset="0"/>
              <a:ea typeface="等线" panose="02010600030101010101" charset="-122"/>
            </a:endParaRPr>
          </a:p>
        </p:txBody>
      </p:sp>
      <p:sp>
        <p:nvSpPr>
          <p:cNvPr id="13315" name="Rectangle 2"/>
          <p:cNvSpPr>
            <a:spLocks noGrp="1" noRot="1" noChangeAspect="1" noTextEdit="1"/>
          </p:cNvSpPr>
          <p:nvPr>
            <p:ph type="sldImg"/>
          </p:nvPr>
        </p:nvSpPr>
        <p:spPr>
          <a:xfrm>
            <a:off x="-36512" y="220663"/>
            <a:ext cx="7083425" cy="5313362"/>
          </a:xfrm>
        </p:spPr>
      </p:sp>
      <p:sp>
        <p:nvSpPr>
          <p:cNvPr id="22532" name="Rectangle 3"/>
          <p:cNvSpPr>
            <a:spLocks noGrp="1" noChangeArrowheads="1"/>
          </p:cNvSpPr>
          <p:nvPr>
            <p:ph type="body" idx="1"/>
          </p:nvPr>
        </p:nvSpPr>
        <p:spPr/>
        <p:txBody>
          <a:bodyPr wrap="square" lIns="89179" tIns="44590" rIns="89179" bIns="4459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2019</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年</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1</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月</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11</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日是</a:t>
            </a:r>
            <a:r>
              <a:rPr kumimoji="0" lang="zh-CN" altLang="en-US" sz="12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星巴克</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进入中国市场</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20</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周年纪念日，瑞幸曾被</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誉为星巴克最大竞争对手。</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6512" y="220663"/>
            <a:ext cx="7083425" cy="5313362"/>
          </a:xfrm>
        </p:spPr>
      </p:sp>
      <p:sp>
        <p:nvSpPr>
          <p:cNvPr id="15363" name="备注占位符 2"/>
          <p:cNvSpPr>
            <a:spLocks noGrp="1"/>
          </p:cNvSpPr>
          <p:nvPr>
            <p:ph type="body" idx="1"/>
          </p:nvPr>
        </p:nvSpPr>
        <p:spPr/>
        <p:txBody>
          <a:bodyPr wrap="square" lIns="89179" tIns="44590" rIns="89179" bIns="44590" anchor="t" anchorCtr="0"/>
          <a:lstStyle/>
          <a:p>
            <a:pPr lvl="0"/>
            <a:r>
              <a:rPr lang="zh-CN" altLang="en-US" dirty="0">
                <a:ea typeface="等线" panose="02010600030101010101" charset="-122"/>
              </a:rPr>
              <a:t>美国数据机构</a:t>
            </a:r>
            <a:r>
              <a:rPr lang="en-US" altLang="zh-CN" dirty="0">
                <a:ea typeface="等线" panose="02010600030101010101" charset="-122"/>
              </a:rPr>
              <a:t>Thinknum Alternative Data</a:t>
            </a:r>
            <a:r>
              <a:rPr lang="zh-CN" altLang="en-US" dirty="0">
                <a:ea typeface="等线" panose="02010600030101010101" charset="-122"/>
              </a:rPr>
              <a:t>统计数据显示，截至</a:t>
            </a:r>
            <a:r>
              <a:rPr lang="en-US" altLang="zh-CN" dirty="0">
                <a:ea typeface="等线" panose="02010600030101010101" charset="-122"/>
              </a:rPr>
              <a:t>5</a:t>
            </a:r>
            <a:r>
              <a:rPr lang="zh-CN" altLang="en-US" dirty="0">
                <a:ea typeface="等线" panose="02010600030101010101" charset="-122"/>
              </a:rPr>
              <a:t>月</a:t>
            </a:r>
            <a:r>
              <a:rPr lang="en-US" altLang="zh-CN" dirty="0">
                <a:ea typeface="等线" panose="02010600030101010101" charset="-122"/>
              </a:rPr>
              <a:t>12</a:t>
            </a:r>
            <a:r>
              <a:rPr lang="zh-CN" altLang="en-US" dirty="0">
                <a:ea typeface="等线" panose="02010600030101010101" charset="-122"/>
              </a:rPr>
              <a:t>日，瑞幸咖啡今年二季度在中国的开店速度平均为每天</a:t>
            </a:r>
            <a:r>
              <a:rPr lang="en-US" altLang="zh-CN" dirty="0">
                <a:ea typeface="等线" panose="02010600030101010101" charset="-122"/>
              </a:rPr>
              <a:t>10</a:t>
            </a:r>
            <a:r>
              <a:rPr lang="zh-CN" altLang="en-US" dirty="0">
                <a:ea typeface="等线" panose="02010600030101010101" charset="-122"/>
              </a:rPr>
              <a:t>家，现门店总数已达到</a:t>
            </a:r>
            <a:r>
              <a:rPr lang="en-US" altLang="zh-CN" dirty="0">
                <a:ea typeface="等线" panose="02010600030101010101" charset="-122"/>
              </a:rPr>
              <a:t>6912</a:t>
            </a:r>
            <a:r>
              <a:rPr lang="zh-CN" altLang="en-US" dirty="0">
                <a:ea typeface="等线" panose="02010600030101010101" charset="-122"/>
              </a:rPr>
              <a:t>家。而瑞幸咖啡此前公布的数据显示，截至</a:t>
            </a:r>
            <a:r>
              <a:rPr lang="en-US" altLang="zh-CN" dirty="0">
                <a:ea typeface="等线" panose="02010600030101010101" charset="-122"/>
              </a:rPr>
              <a:t>2019</a:t>
            </a:r>
            <a:r>
              <a:rPr lang="zh-CN" altLang="en-US" dirty="0">
                <a:ea typeface="等线" panose="02010600030101010101" charset="-122"/>
              </a:rPr>
              <a:t>年底，瑞幸咖啡直营门店数为</a:t>
            </a:r>
            <a:r>
              <a:rPr lang="en-US" altLang="zh-CN" dirty="0">
                <a:ea typeface="等线" panose="02010600030101010101" charset="-122"/>
              </a:rPr>
              <a:t>4507</a:t>
            </a:r>
            <a:r>
              <a:rPr lang="zh-CN" altLang="en-US" dirty="0">
                <a:ea typeface="等线" panose="02010600030101010101" charset="-122"/>
              </a:rPr>
              <a:t>家，成为中国最大的咖啡连锁品牌。换言之，</a:t>
            </a:r>
            <a:r>
              <a:rPr lang="en-US" altLang="zh-CN" dirty="0">
                <a:ea typeface="等线" panose="02010600030101010101" charset="-122"/>
              </a:rPr>
              <a:t>2020</a:t>
            </a:r>
            <a:r>
              <a:rPr lang="zh-CN" altLang="en-US" dirty="0">
                <a:ea typeface="等线" panose="02010600030101010101" charset="-122"/>
              </a:rPr>
              <a:t>年以来，瑞幸咖啡共新开了</a:t>
            </a:r>
            <a:r>
              <a:rPr lang="en-US" altLang="zh-CN" dirty="0">
                <a:ea typeface="等线" panose="02010600030101010101" charset="-122"/>
              </a:rPr>
              <a:t>2405</a:t>
            </a:r>
            <a:r>
              <a:rPr lang="zh-CN" altLang="en-US" dirty="0">
                <a:ea typeface="等线" panose="02010600030101010101" charset="-122"/>
              </a:rPr>
              <a:t>家店。今年一季度，瑞幸咖啡的扩张保持在平均每天新开</a:t>
            </a:r>
            <a:r>
              <a:rPr lang="en-US" altLang="zh-CN" dirty="0">
                <a:ea typeface="等线" panose="02010600030101010101" charset="-122"/>
              </a:rPr>
              <a:t>20</a:t>
            </a:r>
            <a:r>
              <a:rPr lang="zh-CN" altLang="en-US" dirty="0">
                <a:ea typeface="等线" panose="02010600030101010101" charset="-122"/>
              </a:rPr>
              <a:t>家门店的速度。瑞幸咖啡第二季度的扩张速度虽然较第一季度有所放缓，但还是超过了去年同期的增长速度。</a:t>
            </a:r>
            <a:endParaRPr lang="en-US" altLang="zh-CN" dirty="0">
              <a:ea typeface="等线" panose="02010600030101010101" charset="-122"/>
            </a:endParaRPr>
          </a:p>
          <a:p>
            <a:pPr lvl="0"/>
            <a:r>
              <a:rPr lang="en-US" altLang="zh-CN" dirty="0">
                <a:ea typeface="等线" panose="02010600030101010101" charset="-122"/>
              </a:rPr>
              <a:t>=30</a:t>
            </a:r>
            <a:r>
              <a:rPr lang="zh-CN" altLang="en-US" dirty="0">
                <a:ea typeface="等线" panose="02010600030101010101" charset="-122"/>
              </a:rPr>
              <a:t>*</a:t>
            </a:r>
            <a:r>
              <a:rPr lang="en-US" altLang="zh-CN" dirty="0">
                <a:ea typeface="等线" panose="02010600030101010101" charset="-122"/>
              </a:rPr>
              <a:t>4500</a:t>
            </a:r>
            <a:endParaRPr lang="en-US" altLang="zh-CN" dirty="0">
              <a:ea typeface="等线" panose="02010600030101010101" charset="-122"/>
            </a:endParaRPr>
          </a:p>
          <a:p>
            <a:pPr lvl="0"/>
            <a:r>
              <a:rPr lang="en-US" altLang="zh-CN" dirty="0">
                <a:ea typeface="等线" panose="02010600030101010101" charset="-122"/>
              </a:rPr>
              <a:t>=13.5</a:t>
            </a:r>
            <a:r>
              <a:rPr lang="zh-CN" altLang="en-US" dirty="0">
                <a:ea typeface="等线" panose="02010600030101010101" charset="-122"/>
              </a:rPr>
              <a:t>亿</a:t>
            </a:r>
            <a:endParaRPr lang="zh-CN" altLang="en-US" dirty="0">
              <a:ea typeface="等线" panose="02010600030101010101" charset="-122"/>
            </a:endParaRPr>
          </a:p>
        </p:txBody>
      </p:sp>
      <p:sp>
        <p:nvSpPr>
          <p:cNvPr id="15364" name="灯片编号占位符 3"/>
          <p:cNvSpPr txBox="1">
            <a:spLocks noGrp="1"/>
          </p:cNvSpPr>
          <p:nvPr>
            <p:ph type="sldNum" sz="quarter"/>
          </p:nvPr>
        </p:nvSpPr>
        <p:spPr>
          <a:xfrm>
            <a:off x="0" y="0"/>
            <a:ext cx="0" cy="0"/>
          </a:xfrm>
          <a:prstGeom prst="rect">
            <a:avLst/>
          </a:prstGeom>
          <a:noFill/>
          <a:ln w="9525">
            <a:noFill/>
          </a:ln>
        </p:spPr>
        <p:txBody>
          <a:bodyPr/>
          <a:lstStyle/>
          <a:p>
            <a:pPr lvl="0"/>
            <a:fld id="{9A0DB2DC-4C9A-4742-B13C-FB6460FD3503}" type="slidenum">
              <a:rPr lang="en-US" altLang="zh-CN" dirty="0">
                <a:solidFill>
                  <a:schemeClr val="tx1"/>
                </a:solidFill>
                <a:latin typeface="Calibri" panose="020F0502020204030204" pitchFamily="34" charset="0"/>
                <a:ea typeface="等线" panose="02010600030101010101" charset="-122"/>
              </a:rPr>
            </a:fld>
            <a:endParaRPr lang="en-US" altLang="zh-CN" dirty="0">
              <a:solidFill>
                <a:schemeClr val="tx1"/>
              </a:solidFill>
              <a:latin typeface="Calibri" panose="020F0502020204030204" pitchFamily="34" charset="0"/>
              <a:ea typeface="等线" panose="02010600030101010101"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6512" y="220663"/>
            <a:ext cx="7083425" cy="5313362"/>
          </a:xfrm>
        </p:spPr>
      </p:sp>
      <p:sp>
        <p:nvSpPr>
          <p:cNvPr id="18435" name="备注占位符 2"/>
          <p:cNvSpPr>
            <a:spLocks noGrp="1"/>
          </p:cNvSpPr>
          <p:nvPr>
            <p:ph type="body" idx="1"/>
          </p:nvPr>
        </p:nvSpPr>
        <p:spPr/>
        <p:txBody>
          <a:bodyPr wrap="square" lIns="89179" tIns="44590" rIns="89179" bIns="44590" anchor="t" anchorCtr="0"/>
          <a:lstStyle/>
          <a:p>
            <a:pPr lvl="0"/>
            <a:r>
              <a:rPr lang="zh-CN" altLang="en-US" dirty="0">
                <a:ea typeface="等线" panose="02010600030101010101" charset="-122"/>
              </a:rPr>
              <a:t>多轮增资：拉高估值，等待接盘侠！</a:t>
            </a:r>
            <a:endParaRPr lang="en-US" altLang="zh-CN" dirty="0">
              <a:ea typeface="等线" panose="02010600030101010101" charset="-122"/>
            </a:endParaRPr>
          </a:p>
          <a:p>
            <a:pPr lvl="0"/>
            <a:r>
              <a:rPr lang="zh-CN" altLang="en-US" dirty="0">
                <a:ea typeface="等线" panose="02010600030101010101" charset="-122"/>
              </a:rPr>
              <a:t>误区</a:t>
            </a:r>
            <a:r>
              <a:rPr lang="en-US" altLang="zh-CN" dirty="0">
                <a:ea typeface="等线" panose="02010600030101010101" charset="-122"/>
              </a:rPr>
              <a:t>1: </a:t>
            </a:r>
            <a:r>
              <a:rPr lang="zh-CN" altLang="en-US" dirty="0">
                <a:ea typeface="等线" panose="02010600030101010101" charset="-122"/>
              </a:rPr>
              <a:t>估值是找到真正的客观价值</a:t>
            </a:r>
            <a:endParaRPr lang="zh-CN" altLang="en-US" dirty="0">
              <a:ea typeface="等线" panose="02010600030101010101" charset="-122"/>
            </a:endParaRPr>
          </a:p>
          <a:p>
            <a:pPr lvl="0"/>
            <a:r>
              <a:rPr lang="en-US" altLang="zh-CN" dirty="0">
                <a:ea typeface="等线" panose="02010600030101010101" charset="-122"/>
              </a:rPr>
              <a:t>¤ </a:t>
            </a:r>
            <a:r>
              <a:rPr lang="zh-CN" altLang="en-US" dirty="0">
                <a:ea typeface="等线" panose="02010600030101010101" charset="-122"/>
              </a:rPr>
              <a:t>真实情况 </a:t>
            </a:r>
            <a:r>
              <a:rPr lang="en-US" altLang="zh-CN" dirty="0">
                <a:ea typeface="等线" panose="02010600030101010101" charset="-122"/>
              </a:rPr>
              <a:t>1.1: </a:t>
            </a:r>
            <a:r>
              <a:rPr lang="zh-CN" altLang="en-US" dirty="0">
                <a:ea typeface="等线" panose="02010600030101010101" charset="-122"/>
              </a:rPr>
              <a:t>所有估值都是有偏误，问题是有多大的偏误，高估还是低估。</a:t>
            </a:r>
            <a:endParaRPr lang="zh-CN" altLang="en-US" dirty="0">
              <a:ea typeface="等线" panose="02010600030101010101" charset="-122"/>
            </a:endParaRPr>
          </a:p>
          <a:p>
            <a:pPr lvl="0"/>
            <a:r>
              <a:rPr lang="en-US" altLang="zh-CN" dirty="0">
                <a:ea typeface="等线" panose="02010600030101010101" charset="-122"/>
              </a:rPr>
              <a:t>¤ </a:t>
            </a:r>
            <a:r>
              <a:rPr lang="zh-CN" altLang="en-US" dirty="0">
                <a:ea typeface="等线" panose="02010600030101010101" charset="-122"/>
              </a:rPr>
              <a:t>真实情况 </a:t>
            </a:r>
            <a:r>
              <a:rPr lang="en-US" altLang="zh-CN" dirty="0">
                <a:ea typeface="等线" panose="02010600030101010101" charset="-122"/>
              </a:rPr>
              <a:t>1.2: </a:t>
            </a:r>
            <a:r>
              <a:rPr lang="zh-CN" altLang="en-US" dirty="0">
                <a:ea typeface="等线" panose="02010600030101010101" charset="-122"/>
              </a:rPr>
              <a:t>估值偏误程度取决于谁来让你做估值，你从估值中得到的报酬是多少。（买方分析师</a:t>
            </a:r>
            <a:r>
              <a:rPr lang="en-US" altLang="zh-CN" dirty="0">
                <a:ea typeface="等线" panose="02010600030101010101" charset="-122"/>
              </a:rPr>
              <a:t>vs</a:t>
            </a:r>
            <a:r>
              <a:rPr lang="zh-CN" altLang="en-US" dirty="0">
                <a:ea typeface="等线" panose="02010600030101010101" charset="-122"/>
              </a:rPr>
              <a:t>买方分析师） </a:t>
            </a:r>
            <a:endParaRPr lang="zh-CN" altLang="en-US" dirty="0">
              <a:ea typeface="等线" panose="02010600030101010101" charset="-122"/>
            </a:endParaRPr>
          </a:p>
          <a:p>
            <a:pPr lvl="0"/>
            <a:r>
              <a:rPr lang="en-US" altLang="zh-CN" dirty="0">
                <a:ea typeface="等线" panose="02010600030101010101" charset="-122"/>
              </a:rPr>
              <a:t>¨ Myth 2.: A good valuation provides a precise estimate of value</a:t>
            </a:r>
            <a:endParaRPr lang="en-US" altLang="zh-CN" dirty="0">
              <a:ea typeface="等线" panose="02010600030101010101" charset="-122"/>
            </a:endParaRPr>
          </a:p>
          <a:p>
            <a:pPr lvl="0"/>
            <a:r>
              <a:rPr lang="en-US" altLang="zh-CN" dirty="0">
                <a:ea typeface="等线" panose="02010600030101010101" charset="-122"/>
              </a:rPr>
              <a:t>¤ Truth 2.1: There are no precise valuations.</a:t>
            </a:r>
            <a:endParaRPr lang="en-US" altLang="zh-CN" dirty="0">
              <a:ea typeface="等线" panose="02010600030101010101" charset="-122"/>
            </a:endParaRPr>
          </a:p>
          <a:p>
            <a:pPr lvl="0"/>
            <a:r>
              <a:rPr lang="en-US" altLang="zh-CN" dirty="0">
                <a:ea typeface="等线" panose="02010600030101010101" charset="-122"/>
              </a:rPr>
              <a:t>¤ Truth 2.2: The payoff to valuation is greatest when valuation is least</a:t>
            </a:r>
            <a:endParaRPr lang="en-US" altLang="zh-CN" dirty="0">
              <a:ea typeface="等线" panose="02010600030101010101" charset="-122"/>
            </a:endParaRPr>
          </a:p>
          <a:p>
            <a:pPr lvl="0"/>
            <a:r>
              <a:rPr lang="en-US" altLang="zh-CN" dirty="0">
                <a:ea typeface="等线" panose="02010600030101010101" charset="-122"/>
              </a:rPr>
              <a:t>precise.</a:t>
            </a:r>
            <a:endParaRPr lang="en-US" altLang="zh-CN" dirty="0">
              <a:ea typeface="等线" panose="02010600030101010101" charset="-122"/>
            </a:endParaRPr>
          </a:p>
          <a:p>
            <a:pPr lvl="0"/>
            <a:r>
              <a:rPr lang="en-US" altLang="zh-CN" dirty="0">
                <a:ea typeface="等线" panose="02010600030101010101" charset="-122"/>
              </a:rPr>
              <a:t>¨ Myth 3: . The more quantitative a model, the better the valuation</a:t>
            </a:r>
            <a:endParaRPr lang="en-US" altLang="zh-CN" dirty="0">
              <a:ea typeface="等线" panose="02010600030101010101" charset="-122"/>
            </a:endParaRPr>
          </a:p>
          <a:p>
            <a:pPr lvl="0"/>
            <a:r>
              <a:rPr lang="en-US" altLang="zh-CN" dirty="0">
                <a:ea typeface="等线" panose="02010600030101010101" charset="-122"/>
              </a:rPr>
              <a:t>¤ Truth 3.1: One_x0001_s understanding of a valuation model is inversely</a:t>
            </a:r>
            <a:endParaRPr lang="en-US" altLang="zh-CN" dirty="0">
              <a:ea typeface="等线" panose="02010600030101010101" charset="-122"/>
            </a:endParaRPr>
          </a:p>
          <a:p>
            <a:pPr lvl="0"/>
            <a:r>
              <a:rPr lang="en-US" altLang="zh-CN" dirty="0">
                <a:ea typeface="等线" panose="02010600030101010101" charset="-122"/>
              </a:rPr>
              <a:t>proportional to the number of inputs required for the model.</a:t>
            </a:r>
            <a:endParaRPr lang="en-US" altLang="zh-CN" dirty="0">
              <a:ea typeface="等线" panose="02010600030101010101" charset="-122"/>
            </a:endParaRPr>
          </a:p>
          <a:p>
            <a:pPr lvl="0"/>
            <a:r>
              <a:rPr lang="en-US" altLang="zh-CN" dirty="0">
                <a:ea typeface="等线" panose="02010600030101010101" charset="-122"/>
              </a:rPr>
              <a:t>¤ Truth 3.2: Simpler valuation models do much better than complex ones.</a:t>
            </a:r>
            <a:endParaRPr lang="en-US" altLang="zh-CN" dirty="0">
              <a:ea typeface="等线" panose="02010600030101010101" charset="-122"/>
            </a:endParaRPr>
          </a:p>
          <a:p>
            <a:pPr lvl="0"/>
            <a:r>
              <a:rPr lang="zh-CN" altLang="en-US" dirty="0">
                <a:ea typeface="等线" panose="02010600030101010101" charset="-122"/>
              </a:rPr>
              <a:t>从巅峰时期的</a:t>
            </a:r>
            <a:r>
              <a:rPr lang="en-US" altLang="zh-CN" dirty="0">
                <a:ea typeface="等线" panose="02010600030101010101" charset="-122"/>
              </a:rPr>
              <a:t>110</a:t>
            </a:r>
            <a:r>
              <a:rPr lang="zh-CN" altLang="en-US" dirty="0">
                <a:ea typeface="等线" panose="02010600030101010101" charset="-122"/>
              </a:rPr>
              <a:t>亿美元市值，瑞幸咖啡目前市值仅剩</a:t>
            </a:r>
            <a:r>
              <a:rPr lang="en-US" altLang="zh-CN" dirty="0">
                <a:ea typeface="等线" panose="02010600030101010101" charset="-122"/>
              </a:rPr>
              <a:t>3.6</a:t>
            </a:r>
            <a:r>
              <a:rPr lang="zh-CN" altLang="en-US" dirty="0">
                <a:ea typeface="等线" panose="02010600030101010101" charset="-122"/>
              </a:rPr>
              <a:t>亿美元</a:t>
            </a:r>
            <a:endParaRPr lang="en-US" altLang="zh-CN" dirty="0">
              <a:ea typeface="等线" panose="02010600030101010101" charset="-122"/>
            </a:endParaRPr>
          </a:p>
          <a:p>
            <a:pPr lvl="0"/>
            <a:endParaRPr lang="zh-CN" altLang="en-US" dirty="0">
              <a:ea typeface="等线" panose="02010600030101010101"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36512" y="220663"/>
            <a:ext cx="7083425" cy="5313362"/>
          </a:xfrm>
        </p:spPr>
      </p:sp>
      <p:sp>
        <p:nvSpPr>
          <p:cNvPr id="20483" name="备注占位符 2"/>
          <p:cNvSpPr>
            <a:spLocks noGrp="1"/>
          </p:cNvSpPr>
          <p:nvPr>
            <p:ph type="body" idx="1"/>
          </p:nvPr>
        </p:nvSpPr>
        <p:spPr/>
        <p:txBody>
          <a:bodyPr wrap="square" lIns="89179" tIns="44590" rIns="89179" bIns="44590" anchor="t" anchorCtr="0"/>
          <a:lstStyle/>
          <a:p>
            <a:pPr lvl="0"/>
            <a:endParaRPr lang="zh-CN" altLang="en-US" dirty="0">
              <a:ea typeface="等线" panose="02010600030101010101"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36512" y="220663"/>
            <a:ext cx="7083425" cy="5313362"/>
          </a:xfrm>
        </p:spPr>
      </p:sp>
      <p:sp>
        <p:nvSpPr>
          <p:cNvPr id="22531" name="备注占位符 2"/>
          <p:cNvSpPr>
            <a:spLocks noGrp="1"/>
          </p:cNvSpPr>
          <p:nvPr>
            <p:ph type="body" idx="1"/>
          </p:nvPr>
        </p:nvSpPr>
        <p:spPr/>
        <p:txBody>
          <a:bodyPr wrap="square" lIns="89179" tIns="44590" rIns="89179" bIns="44590" anchor="t" anchorCtr="0"/>
          <a:lstStyle/>
          <a:p>
            <a:pPr lvl="0"/>
            <a:r>
              <a:rPr lang="zh-CN" altLang="en-US" dirty="0">
                <a:ea typeface="等线" panose="02010600030101010101" charset="-122"/>
              </a:rPr>
              <a:t>融资</a:t>
            </a:r>
            <a:r>
              <a:rPr lang="en-US" altLang="zh-CN" dirty="0">
                <a:ea typeface="等线" panose="02010600030101010101" charset="-122"/>
              </a:rPr>
              <a:t>6.95</a:t>
            </a:r>
            <a:r>
              <a:rPr lang="zh-CN" altLang="en-US" dirty="0">
                <a:ea typeface="等线" panose="02010600030101010101" charset="-122"/>
              </a:rPr>
              <a:t>亿美元，估值</a:t>
            </a:r>
            <a:r>
              <a:rPr lang="en-US" altLang="zh-CN" dirty="0">
                <a:ea typeface="等线" panose="02010600030101010101" charset="-122"/>
              </a:rPr>
              <a:t>60</a:t>
            </a:r>
            <a:r>
              <a:rPr lang="zh-CN" altLang="en-US" dirty="0">
                <a:ea typeface="等线" panose="02010600030101010101" charset="-122"/>
              </a:rPr>
              <a:t>亿美元；</a:t>
            </a:r>
            <a:endParaRPr lang="zh-CN" altLang="en-US" dirty="0">
              <a:ea typeface="等线" panose="02010600030101010101"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p:sp>
      <p:sp>
        <p:nvSpPr>
          <p:cNvPr id="68610" name="Notes Placeholder 2"/>
          <p:cNvSpPr>
            <a:spLocks noGrp="1"/>
          </p:cNvSpPr>
          <p:nvPr>
            <p:ph type="body"/>
          </p:nvPr>
        </p:nvSpPr>
        <p:spPr/>
        <p:txBody>
          <a:bodyPr wrap="square" lIns="91440" tIns="45720" rIns="91440" bIns="45720" anchor="t" anchorCtr="0"/>
          <a:lstStyle/>
          <a:p>
            <a:pPr lvl="0"/>
            <a:endParaRPr lang="en-US" dirty="0"/>
          </a:p>
        </p:txBody>
      </p:sp>
      <p:sp>
        <p:nvSpPr>
          <p:cNvPr id="68611"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spcBef>
                <a:spcPct val="75000"/>
              </a:spcBef>
              <a:spcAft>
                <a:spcPct val="45000"/>
              </a:spcAft>
              <a:buClr>
                <a:srgbClr val="CC0000"/>
              </a:buClr>
            </a:pPr>
            <a:fld id="{9A0DB2DC-4C9A-4742-B13C-FB6460FD3503}" type="slidenum">
              <a:rPr lang="en-US" altLang="zh-CN" sz="1200" i="1" dirty="0">
                <a:solidFill>
                  <a:srgbClr val="FFFFFF"/>
                </a:solidFill>
                <a:latin typeface="Arial" panose="020B0604020202020204" pitchFamily="34" charset="0"/>
              </a:rPr>
            </a:fld>
            <a:endParaRPr lang="en-US" altLang="zh-CN" sz="1200" i="1" dirty="0">
              <a:solidFill>
                <a:srgbClr val="FFFFFF"/>
              </a:solidFill>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p:sp>
      <p:sp>
        <p:nvSpPr>
          <p:cNvPr id="68610" name="Notes Placeholder 2"/>
          <p:cNvSpPr>
            <a:spLocks noGrp="1"/>
          </p:cNvSpPr>
          <p:nvPr>
            <p:ph type="body"/>
          </p:nvPr>
        </p:nvSpPr>
        <p:spPr/>
        <p:txBody>
          <a:bodyPr wrap="square" lIns="91440" tIns="45720" rIns="91440" bIns="45720" anchor="t" anchorCtr="0"/>
          <a:lstStyle/>
          <a:p>
            <a:pPr lvl="0"/>
            <a:endParaRPr lang="en-US" dirty="0"/>
          </a:p>
        </p:txBody>
      </p:sp>
      <p:sp>
        <p:nvSpPr>
          <p:cNvPr id="68611"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spcBef>
                <a:spcPct val="75000"/>
              </a:spcBef>
              <a:spcAft>
                <a:spcPct val="45000"/>
              </a:spcAft>
              <a:buClr>
                <a:srgbClr val="CC0000"/>
              </a:buClr>
            </a:pPr>
            <a:fld id="{9A0DB2DC-4C9A-4742-B13C-FB6460FD3503}" type="slidenum">
              <a:rPr lang="en-US" altLang="zh-CN" sz="1200" i="1" dirty="0">
                <a:solidFill>
                  <a:srgbClr val="FFFFFF"/>
                </a:solidFill>
                <a:latin typeface="Arial" panose="020B0604020202020204" pitchFamily="34" charset="0"/>
              </a:rPr>
            </a:fld>
            <a:endParaRPr lang="en-US" altLang="zh-CN" sz="1200" i="1" dirty="0">
              <a:solidFill>
                <a:srgbClr val="FFFFFF"/>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p:sp>
      <p:sp>
        <p:nvSpPr>
          <p:cNvPr id="48130" name="Notes Placeholder 2"/>
          <p:cNvSpPr>
            <a:spLocks noGrp="1"/>
          </p:cNvSpPr>
          <p:nvPr>
            <p:ph type="body"/>
          </p:nvPr>
        </p:nvSpPr>
        <p:spPr/>
        <p:txBody>
          <a:bodyPr wrap="square" lIns="91440" tIns="45720" rIns="91440" bIns="45720" anchor="t" anchorCtr="0"/>
          <a:lstStyle/>
          <a:p>
            <a:pPr lvl="0"/>
            <a:r>
              <a:rPr lang="zh-CN" altLang="zh-CN" dirty="0">
                <a:ea typeface="宋体" panose="02010600030101010101" pitchFamily="2" charset="-122"/>
              </a:rPr>
              <a:t>其他因素：</a:t>
            </a:r>
            <a:r>
              <a:rPr lang="en-US" altLang="zh-CN" dirty="0">
                <a:ea typeface="宋体" panose="02010600030101010101" pitchFamily="2" charset="-122"/>
              </a:rPr>
              <a:t>Tax</a:t>
            </a:r>
            <a:r>
              <a:rPr lang="zh-CN" altLang="en-US" dirty="0">
                <a:ea typeface="宋体" panose="02010600030101010101" pitchFamily="2" charset="-122"/>
              </a:rPr>
              <a:t>；</a:t>
            </a:r>
            <a:endParaRPr lang="zh-CN" altLang="en-US" dirty="0">
              <a:ea typeface="宋体" panose="02010600030101010101" pitchFamily="2" charset="-122"/>
            </a:endParaRPr>
          </a:p>
          <a:p>
            <a:pPr lvl="0"/>
            <a:r>
              <a:rPr lang="en-US" altLang="zh-CN" dirty="0">
                <a:ea typeface="宋体" panose="02010600030101010101" pitchFamily="2" charset="-122"/>
              </a:rPr>
              <a:t>The value of outside advice ;</a:t>
            </a:r>
            <a:endParaRPr lang="en-US" altLang="zh-CN" dirty="0">
              <a:ea typeface="宋体" panose="02010600030101010101" pitchFamily="2" charset="-122"/>
            </a:endParaRPr>
          </a:p>
          <a:p>
            <a:pPr lvl="0"/>
            <a:r>
              <a:rPr lang="en-US" altLang="zh-CN" dirty="0">
                <a:ea typeface="宋体" panose="02010600030101010101" pitchFamily="2" charset="-122"/>
              </a:rPr>
              <a:t>assessing the effect of fnancig choices;</a:t>
            </a:r>
            <a:endParaRPr lang="en-US" altLang="zh-CN" dirty="0">
              <a:ea typeface="宋体" panose="02010600030101010101" pitchFamily="2" charset="-122"/>
            </a:endParaRPr>
          </a:p>
        </p:txBody>
      </p:sp>
      <p:sp>
        <p:nvSpPr>
          <p:cNvPr id="48131"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p:sp>
      <p:sp>
        <p:nvSpPr>
          <p:cNvPr id="70658" name="Notes Placeholder 2"/>
          <p:cNvSpPr>
            <a:spLocks noGrp="1"/>
          </p:cNvSpPr>
          <p:nvPr>
            <p:ph type="body"/>
          </p:nvPr>
        </p:nvSpPr>
        <p:spPr/>
        <p:txBody>
          <a:bodyPr wrap="square" lIns="91440" tIns="45720" rIns="91440" bIns="45720" anchor="t" anchorCtr="0"/>
          <a:lstStyle/>
          <a:p>
            <a:pPr lvl="0"/>
            <a:endParaRPr lang="en-US" dirty="0"/>
          </a:p>
        </p:txBody>
      </p:sp>
      <p:sp>
        <p:nvSpPr>
          <p:cNvPr id="7065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spcBef>
                <a:spcPct val="75000"/>
              </a:spcBef>
              <a:spcAft>
                <a:spcPct val="45000"/>
              </a:spcAft>
              <a:buClr>
                <a:srgbClr val="CC0000"/>
              </a:buClr>
            </a:pPr>
            <a:fld id="{9A0DB2DC-4C9A-4742-B13C-FB6460FD3503}" type="slidenum">
              <a:rPr lang="en-US" altLang="zh-CN" sz="1200" i="1" dirty="0">
                <a:solidFill>
                  <a:srgbClr val="FFFFFF"/>
                </a:solidFill>
                <a:latin typeface="Arial" panose="020B0604020202020204" pitchFamily="34" charset="0"/>
              </a:rPr>
            </a:fld>
            <a:endParaRPr lang="en-US" altLang="zh-CN" sz="1200" i="1" dirty="0">
              <a:solidFill>
                <a:srgbClr val="FFFFFF"/>
              </a:solidFill>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p:sp>
      <p:sp>
        <p:nvSpPr>
          <p:cNvPr id="72706" name="Notes Placeholder 2"/>
          <p:cNvSpPr>
            <a:spLocks noGrp="1"/>
          </p:cNvSpPr>
          <p:nvPr>
            <p:ph type="body"/>
          </p:nvPr>
        </p:nvSpPr>
        <p:spPr/>
        <p:txBody>
          <a:bodyPr wrap="square" lIns="91440" tIns="45720" rIns="91440" bIns="45720" anchor="t" anchorCtr="0"/>
          <a:lstStyle/>
          <a:p>
            <a:pPr lvl="0"/>
            <a:endParaRPr lang="en-US" dirty="0"/>
          </a:p>
        </p:txBody>
      </p:sp>
      <p:sp>
        <p:nvSpPr>
          <p:cNvPr id="72707"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spcBef>
                <a:spcPct val="75000"/>
              </a:spcBef>
              <a:spcAft>
                <a:spcPct val="45000"/>
              </a:spcAft>
              <a:buClr>
                <a:srgbClr val="CC0000"/>
              </a:buClr>
            </a:pPr>
            <a:fld id="{9A0DB2DC-4C9A-4742-B13C-FB6460FD3503}" type="slidenum">
              <a:rPr lang="en-US" altLang="zh-CN" sz="1200" i="1" dirty="0">
                <a:solidFill>
                  <a:srgbClr val="FFFFFF"/>
                </a:solidFill>
                <a:latin typeface="Arial" panose="020B0604020202020204" pitchFamily="34" charset="0"/>
              </a:rPr>
            </a:fld>
            <a:endParaRPr lang="en-US" altLang="zh-CN" sz="1200" i="1" dirty="0">
              <a:solidFill>
                <a:srgbClr val="FFFFFF"/>
              </a:solidFill>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p:sp>
      <p:sp>
        <p:nvSpPr>
          <p:cNvPr id="74754" name="Notes Placeholder 2"/>
          <p:cNvSpPr>
            <a:spLocks noGrp="1"/>
          </p:cNvSpPr>
          <p:nvPr>
            <p:ph type="body"/>
          </p:nvPr>
        </p:nvSpPr>
        <p:spPr/>
        <p:txBody>
          <a:bodyPr wrap="square" lIns="91440" tIns="45720" rIns="91440" bIns="45720" anchor="t" anchorCtr="0"/>
          <a:lstStyle/>
          <a:p>
            <a:pPr lvl="0"/>
            <a:endParaRPr lang="en-US" dirty="0"/>
          </a:p>
        </p:txBody>
      </p:sp>
      <p:sp>
        <p:nvSpPr>
          <p:cNvPr id="74755"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spcBef>
                <a:spcPct val="75000"/>
              </a:spcBef>
              <a:spcAft>
                <a:spcPct val="45000"/>
              </a:spcAft>
              <a:buClr>
                <a:srgbClr val="CC0000"/>
              </a:buClr>
            </a:pPr>
            <a:fld id="{9A0DB2DC-4C9A-4742-B13C-FB6460FD3503}" type="slidenum">
              <a:rPr lang="en-US" altLang="zh-CN" sz="1200" i="1" dirty="0">
                <a:solidFill>
                  <a:srgbClr val="FFFFFF"/>
                </a:solidFill>
                <a:latin typeface="Arial" panose="020B0604020202020204" pitchFamily="34" charset="0"/>
              </a:rPr>
            </a:fld>
            <a:endParaRPr lang="en-US" altLang="zh-CN" sz="1200" i="1" dirty="0">
              <a:solidFill>
                <a:srgbClr val="FFFFFF"/>
              </a:solidFill>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p:sp>
      <p:sp>
        <p:nvSpPr>
          <p:cNvPr id="76802" name="Notes Placeholder 2"/>
          <p:cNvSpPr>
            <a:spLocks noGrp="1"/>
          </p:cNvSpPr>
          <p:nvPr>
            <p:ph type="body"/>
          </p:nvPr>
        </p:nvSpPr>
        <p:spPr/>
        <p:txBody>
          <a:bodyPr wrap="square" lIns="91440" tIns="45720" rIns="91440" bIns="45720" anchor="t" anchorCtr="0"/>
          <a:lstStyle/>
          <a:p>
            <a:pPr lvl="0"/>
            <a:endParaRPr lang="en-US" dirty="0"/>
          </a:p>
        </p:txBody>
      </p:sp>
      <p:sp>
        <p:nvSpPr>
          <p:cNvPr id="7680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spcBef>
                <a:spcPct val="75000"/>
              </a:spcBef>
              <a:spcAft>
                <a:spcPct val="45000"/>
              </a:spcAft>
              <a:buClr>
                <a:srgbClr val="CC0000"/>
              </a:buClr>
            </a:pPr>
            <a:fld id="{9A0DB2DC-4C9A-4742-B13C-FB6460FD3503}" type="slidenum">
              <a:rPr lang="en-US" altLang="zh-CN" sz="1200" i="1" dirty="0">
                <a:solidFill>
                  <a:srgbClr val="FFFFFF"/>
                </a:solidFill>
                <a:latin typeface="Arial" panose="020B0604020202020204" pitchFamily="34" charset="0"/>
              </a:rPr>
            </a:fld>
            <a:endParaRPr lang="en-US" altLang="zh-CN" sz="1200" i="1" dirty="0">
              <a:solidFill>
                <a:srgbClr val="FFFFFF"/>
              </a:solidFill>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dirty="0">
                <a:effectLst/>
                <a:latin typeface="+mj-lt"/>
                <a:ea typeface="+mj-ea"/>
                <a:cs typeface="+mj-cs"/>
                <a:sym typeface="等线" panose="02010600030101010101" charset="-122"/>
              </a:rPr>
              <a:t>监管者视角：</a:t>
            </a:r>
            <a:r>
              <a:rPr lang="en-US" altLang="zh-CN" sz="1200" b="0" i="0" dirty="0">
                <a:effectLst/>
                <a:latin typeface="+mj-lt"/>
                <a:ea typeface="+mj-ea"/>
                <a:cs typeface="+mj-cs"/>
                <a:sym typeface="等线" panose="02010600030101010101" charset="-122"/>
              </a:rPr>
              <a:t>preparing for the assessment of the viability and sustainability of their business models by regulators and investors in light of the on-going challenging environment; </a:t>
            </a:r>
            <a:endParaRPr lang="en-US" altLang="zh-CN" sz="1200" b="0" i="0" dirty="0">
              <a:effectLst/>
              <a:latin typeface="+mj-lt"/>
              <a:ea typeface="+mj-ea"/>
              <a:cs typeface="+mj-cs"/>
              <a:sym typeface="等线" panose="02010600030101010101" charset="-122"/>
            </a:endParaRPr>
          </a:p>
          <a:p>
            <a:r>
              <a:rPr lang="en-US" altLang="zh-CN" sz="1200" b="0" i="0" dirty="0">
                <a:effectLst/>
                <a:latin typeface="+mj-lt"/>
                <a:ea typeface="+mj-ea"/>
                <a:cs typeface="+mj-cs"/>
                <a:sym typeface="等线" panose="02010600030101010101" charset="-122"/>
              </a:rPr>
              <a:t>and</a:t>
            </a:r>
            <a:endParaRPr lang="en-US" altLang="zh-CN" sz="1200" b="0" i="0" dirty="0">
              <a:effectLst/>
              <a:latin typeface="+mj-lt"/>
              <a:ea typeface="+mj-ea"/>
              <a:cs typeface="+mj-cs"/>
              <a:sym typeface="等线" panose="02010600030101010101" charset="-122"/>
            </a:endParaRPr>
          </a:p>
          <a:p>
            <a:r>
              <a:rPr lang="zh-CN" altLang="en-US" sz="1200" b="0" i="0" dirty="0">
                <a:effectLst/>
                <a:latin typeface="+mj-lt"/>
                <a:ea typeface="+mj-ea"/>
                <a:cs typeface="+mj-cs"/>
                <a:sym typeface="等线" panose="02010600030101010101" charset="-122"/>
              </a:rPr>
              <a:t>管理层视角：</a:t>
            </a:r>
            <a:endParaRPr lang="en-US" altLang="zh-CN" sz="1200" b="0" i="0" dirty="0">
              <a:effectLst/>
              <a:latin typeface="+mj-lt"/>
              <a:ea typeface="+mj-ea"/>
              <a:cs typeface="+mj-cs"/>
              <a:sym typeface="等线" panose="02010600030101010101" charset="-122"/>
            </a:endParaRPr>
          </a:p>
          <a:p>
            <a:r>
              <a:rPr lang="en-US" altLang="zh-CN" sz="1200" b="0" i="0" dirty="0" err="1">
                <a:effectLst/>
                <a:latin typeface="+mj-lt"/>
                <a:ea typeface="+mj-ea"/>
                <a:cs typeface="+mj-cs"/>
                <a:sym typeface="等线" panose="02010600030101010101" charset="-122"/>
              </a:rPr>
              <a:t>analysing</a:t>
            </a:r>
            <a:r>
              <a:rPr lang="en-US" altLang="zh-CN" sz="1200" b="0" i="0" dirty="0">
                <a:effectLst/>
                <a:latin typeface="+mj-lt"/>
                <a:ea typeface="+mj-ea"/>
                <a:cs typeface="+mj-cs"/>
                <a:sym typeface="等线" panose="02010600030101010101" charset="-122"/>
              </a:rPr>
              <a:t> their business models to ensure they are </a:t>
            </a:r>
            <a:r>
              <a:rPr lang="en-US" altLang="zh-CN" sz="1200" b="0" i="0" dirty="0" err="1">
                <a:effectLst/>
                <a:latin typeface="+mj-lt"/>
                <a:ea typeface="+mj-ea"/>
                <a:cs typeface="+mj-cs"/>
                <a:sym typeface="等线" panose="02010600030101010101" charset="-122"/>
              </a:rPr>
              <a:t>maximising</a:t>
            </a:r>
            <a:r>
              <a:rPr lang="en-US" altLang="zh-CN" sz="1200" b="0" i="0" dirty="0">
                <a:effectLst/>
                <a:latin typeface="+mj-lt"/>
                <a:ea typeface="+mj-ea"/>
                <a:cs typeface="+mj-cs"/>
                <a:sym typeface="等线" panose="02010600030101010101" charset="-122"/>
              </a:rPr>
              <a:t> shareholder value.</a:t>
            </a:r>
            <a:endParaRPr lang="en-US" altLang="zh-CN" sz="1200" b="0" i="0" dirty="0">
              <a:effectLst/>
              <a:latin typeface="+mj-lt"/>
              <a:ea typeface="+mj-ea"/>
              <a:cs typeface="+mj-cs"/>
              <a:sym typeface="等线" panose="02010600030101010101" charset="-122"/>
            </a:endParaRPr>
          </a:p>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noTextEdit="1"/>
          </p:cNvSpPr>
          <p:nvPr>
            <p:ph type="sldImg"/>
          </p:nvPr>
        </p:nvSpPr>
        <p:spPr/>
      </p:sp>
      <p:sp>
        <p:nvSpPr>
          <p:cNvPr id="58370" name="文本占位符 2"/>
          <p:cNvSpPr>
            <a:spLocks noGrp="1"/>
          </p:cNvSpPr>
          <p:nvPr>
            <p:ph type="body"/>
          </p:nvPr>
        </p:nvSpPr>
        <p:spPr/>
        <p:txBody>
          <a:bodyPr wrap="square" lIns="91440" tIns="45720" rIns="91440" bIns="45720" anchor="t" anchorCtr="0"/>
          <a:lstStyle/>
          <a:p>
            <a:pPr lvl="0"/>
            <a:r>
              <a:rPr lang="zh-CN" altLang="en-US">
                <a:ea typeface="宋体" panose="02010600030101010101" pitchFamily="2" charset="-122"/>
              </a:rPr>
              <a:t>  a survey of venture capital firms</a:t>
            </a:r>
            <a:r>
              <a:rPr lang="en-US" altLang="zh-CN"/>
              <a:t> </a:t>
            </a:r>
            <a:r>
              <a:rPr lang="zh-CN" altLang="en-US">
                <a:ea typeface="宋体" panose="02010600030101010101" pitchFamily="2" charset="-122"/>
              </a:rPr>
              <a:t>conducted by</a:t>
            </a:r>
            <a:r>
              <a:rPr lang="en-US" altLang="zh-CN"/>
              <a:t> </a:t>
            </a:r>
            <a:r>
              <a:rPr lang="zh-CN" altLang="en-US">
                <a:ea typeface="宋体" panose="02010600030101010101" pitchFamily="2" charset="-122"/>
              </a:rPr>
              <a:t>Gompers, Gornall, Kaplan, and Strebulaev.When asked about their</a:t>
            </a:r>
            <a:endParaRPr lang="zh-CN" altLang="en-US">
              <a:ea typeface="宋体" panose="02010600030101010101" pitchFamily="2" charset="-122"/>
            </a:endParaRPr>
          </a:p>
          <a:p>
            <a:pPr lvl="0"/>
            <a:r>
              <a:rPr lang="zh-CN" altLang="en-US">
                <a:ea typeface="宋体" panose="02010600030101010101" pitchFamily="2" charset="-122"/>
              </a:rPr>
              <a:t>most important criterion for selecting investments, 47% answered it was the team,</a:t>
            </a:r>
            <a:endParaRPr lang="zh-CN" altLang="en-US">
              <a:ea typeface="宋体" panose="02010600030101010101" pitchFamily="2" charset="-122"/>
            </a:endParaRPr>
          </a:p>
          <a:p>
            <a:pPr lvl="0"/>
            <a:r>
              <a:rPr lang="zh-CN" altLang="en-US">
                <a:ea typeface="宋体" panose="02010600030101010101" pitchFamily="2" charset="-122"/>
              </a:rPr>
              <a:t>which corresponds to the Entrepreneur column. Another 13% answered product</a:t>
            </a:r>
            <a:endParaRPr lang="zh-CN" altLang="en-US">
              <a:ea typeface="宋体" panose="02010600030101010101" pitchFamily="2" charset="-122"/>
            </a:endParaRPr>
          </a:p>
          <a:p>
            <a:pPr lvl="0"/>
            <a:r>
              <a:rPr lang="zh-CN" altLang="en-US">
                <a:ea typeface="宋体" panose="02010600030101010101" pitchFamily="2" charset="-122"/>
              </a:rPr>
              <a:t>and 10% business model, which corresponds to the Company column. Moreover,</a:t>
            </a:r>
            <a:endParaRPr lang="zh-CN" altLang="en-US">
              <a:ea typeface="宋体" panose="02010600030101010101" pitchFamily="2" charset="-122"/>
            </a:endParaRPr>
          </a:p>
          <a:p>
            <a:pPr lvl="0"/>
            <a:r>
              <a:rPr lang="zh-CN" altLang="en-US">
                <a:ea typeface="宋体" panose="02010600030101010101" pitchFamily="2" charset="-122"/>
              </a:rPr>
              <a:t>8% answered market and 6% industry, which corresponds to the Customer column.</a:t>
            </a:r>
            <a:endParaRPr lang="zh-CN" altLang="en-US">
              <a:ea typeface="宋体" panose="02010600030101010101" pitchFamily="2" charset="-122"/>
            </a:endParaRPr>
          </a:p>
          <a:p>
            <a:pPr lvl="0"/>
            <a:r>
              <a:rPr lang="zh-CN" altLang="en-US">
                <a:ea typeface="宋体" panose="02010600030101010101" pitchFamily="2" charset="-122"/>
              </a:rPr>
              <a:t>Of the remaining answers, the most important was investor fit (14%)</a:t>
            </a:r>
            <a:r>
              <a:rPr lang="en-US" altLang="zh-CN"/>
              <a:t>,Interestingly, only</a:t>
            </a:r>
            <a:endParaRPr lang="en-US" altLang="zh-CN"/>
          </a:p>
          <a:p>
            <a:pPr lvl="0"/>
            <a:r>
              <a:rPr lang="en-US" altLang="zh-CN"/>
              <a:t>1% considered valuation the most important criterion.</a:t>
            </a:r>
            <a:endParaRPr lang="en-US" altLang="zh-CN"/>
          </a:p>
          <a:p>
            <a:pPr lvl="0"/>
            <a:r>
              <a:rPr lang="en-US" altLang="zh-CN"/>
              <a:t>Need</a:t>
            </a:r>
            <a:endParaRPr lang="en-US" altLang="zh-CN"/>
          </a:p>
          <a:p>
            <a:pPr lvl="0"/>
            <a:r>
              <a:rPr lang="en-US" altLang="zh-CN"/>
              <a:t>1. What exactly is the customer need?</a:t>
            </a:r>
            <a:endParaRPr lang="en-US" altLang="zh-CN"/>
          </a:p>
          <a:p>
            <a:pPr lvl="0"/>
            <a:r>
              <a:rPr lang="en-US" altLang="zh-CN"/>
              <a:t>2. How strong is the need, and how well do customers recognize it?</a:t>
            </a:r>
            <a:endParaRPr lang="en-US" altLang="zh-CN"/>
          </a:p>
          <a:p>
            <a:pPr lvl="0"/>
            <a:r>
              <a:rPr lang="en-US" altLang="zh-CN"/>
              <a:t>3. How much is the customer able and willing to pay?</a:t>
            </a:r>
            <a:endParaRPr lang="en-US" altLang="zh-CN"/>
          </a:p>
          <a:p>
            <a:pPr lvl="0"/>
            <a:r>
              <a:rPr lang="en-US" altLang="zh-CN"/>
              <a:t>Working on a solution without first understanding whether it solves a real problem is a mistake made by many entrepreneurs(</a:t>
            </a:r>
            <a:r>
              <a:rPr lang="zh-CN" altLang="en-US">
                <a:ea typeface="宋体" panose="02010600030101010101" pitchFamily="2" charset="-122"/>
              </a:rPr>
              <a:t>拿着锤子找钉子）</a:t>
            </a:r>
            <a:r>
              <a:rPr lang="en-US" altLang="zh-CN"/>
              <a:t>. Understanding the need is re_x0002_lated to identifying the initial target customer. This is not trivial. To begin with, the</a:t>
            </a:r>
            <a:endParaRPr lang="en-US" altLang="zh-CN"/>
          </a:p>
          <a:p>
            <a:pPr lvl="0"/>
            <a:r>
              <a:rPr lang="en-US" altLang="zh-CN"/>
              <a:t>entrepreneur typically has a hypothesis about what the customer’s need might be, but</a:t>
            </a:r>
            <a:endParaRPr lang="en-US" altLang="zh-CN"/>
          </a:p>
          <a:p>
            <a:pPr lvl="0"/>
            <a:r>
              <a:rPr lang="en-US" altLang="zh-CN"/>
              <a:t>this hypothesis needs to be tested. The initial premise often turns out to be false.  Too many entrepreneurs</a:t>
            </a:r>
            <a:endParaRPr lang="en-US" altLang="zh-CN"/>
          </a:p>
          <a:p>
            <a:pPr lvl="0"/>
            <a:r>
              <a:rPr lang="en-US" altLang="zh-CN"/>
              <a:t>focus on solving what th ey believe is the customer’s need. The risk is “forcing” a solu_x0002_tion to an alleged need before verifying the real need in the first place.</a:t>
            </a:r>
            <a:endParaRPr lang="en-US" altLang="zh-CN"/>
          </a:p>
          <a:p>
            <a:pPr lvl="0"/>
            <a:r>
              <a:rPr lang="en-US" altLang="zh-CN"/>
              <a:t> Henry Ford reportedly said: “If I had asked people what they wanted, they would have said faster horses"</a:t>
            </a:r>
            <a:endParaRPr lang="en-US" altLang="zh-CN"/>
          </a:p>
          <a:p>
            <a:pPr lvl="0"/>
            <a:r>
              <a:rPr lang="en-US" altLang="zh-CN"/>
              <a:t> solution to the customer’s need</a:t>
            </a:r>
            <a:endParaRPr lang="en-US" altLang="zh-CN"/>
          </a:p>
          <a:p>
            <a:pPr lvl="0"/>
            <a:r>
              <a:rPr lang="en-US" altLang="zh-CN"/>
              <a:t>1. Does the proposed solution solve the customer’s need?</a:t>
            </a:r>
            <a:endParaRPr lang="en-US" altLang="zh-CN"/>
          </a:p>
          <a:p>
            <a:pPr lvl="0"/>
            <a:r>
              <a:rPr lang="en-US" altLang="zh-CN"/>
              <a:t>2. How does the proposed solution compare to the alternatives?</a:t>
            </a:r>
            <a:endParaRPr lang="en-US" altLang="zh-CN"/>
          </a:p>
          <a:p>
            <a:pPr lvl="0"/>
            <a:r>
              <a:rPr lang="en-US" altLang="zh-CN"/>
              <a:t>3. To what extent can the innovation be protected?</a:t>
            </a:r>
            <a:endParaRPr lang="en-US" altLang="zh-CN"/>
          </a:p>
          <a:p>
            <a:pPr lvl="0"/>
            <a:r>
              <a:rPr lang="en-US" altLang="zh-CN"/>
              <a:t>Team</a:t>
            </a:r>
            <a:endParaRPr lang="en-US" altLang="zh-CN"/>
          </a:p>
          <a:p>
            <a:pPr lvl="0"/>
            <a:r>
              <a:rPr lang="en-US" altLang="zh-CN"/>
              <a:t>1. Do the founders have the required skills and experience?</a:t>
            </a:r>
            <a:endParaRPr lang="en-US" altLang="zh-CN"/>
          </a:p>
          <a:p>
            <a:pPr lvl="0"/>
            <a:r>
              <a:rPr lang="en-US" altLang="zh-CN"/>
              <a:t>2. Do the founders have sufficient motivation and commitment?</a:t>
            </a:r>
            <a:endParaRPr lang="en-US" altLang="zh-CN"/>
          </a:p>
          <a:p>
            <a:pPr lvl="0"/>
            <a:r>
              <a:rPr lang="en-US" altLang="zh-CN"/>
              <a:t>3. Is the founder team complementary and cohesive?</a:t>
            </a:r>
            <a:endParaRPr lang="en-US" altLang="zh-CN"/>
          </a:p>
          <a:p>
            <a:pPr lvl="0"/>
            <a:r>
              <a:rPr lang="en-US" altLang="zh-CN"/>
              <a:t>Market</a:t>
            </a:r>
            <a:endParaRPr lang="en-US" altLang="zh-CN"/>
          </a:p>
          <a:p>
            <a:pPr lvl="0"/>
            <a:r>
              <a:rPr lang="en-US" altLang="zh-CN"/>
              <a:t>1. How large is the target market?</a:t>
            </a:r>
            <a:endParaRPr lang="en-US" altLang="zh-CN"/>
          </a:p>
          <a:p>
            <a:pPr lvl="0"/>
            <a:r>
              <a:rPr lang="en-US" altLang="zh-CN"/>
              <a:t>2. How fast will the target market grow?</a:t>
            </a:r>
            <a:endParaRPr lang="en-US" altLang="zh-CN"/>
          </a:p>
          <a:p>
            <a:pPr lvl="0"/>
            <a:r>
              <a:rPr lang="en-US" altLang="zh-CN"/>
              <a:t>3. How will the customer adopt?</a:t>
            </a:r>
            <a:endParaRPr lang="en-US" altLang="zh-CN"/>
          </a:p>
          <a:p>
            <a:pPr lvl="0"/>
            <a:r>
              <a:rPr lang="en-US" altLang="zh-CN"/>
              <a:t>Competition</a:t>
            </a:r>
            <a:endParaRPr lang="en-US" altLang="zh-CN"/>
          </a:p>
          <a:p>
            <a:pPr lvl="0"/>
            <a:r>
              <a:rPr lang="en-US" altLang="zh-CN"/>
              <a:t>1. Who are the current and future competitors?</a:t>
            </a:r>
            <a:endParaRPr lang="en-US" altLang="zh-CN"/>
          </a:p>
          <a:p>
            <a:pPr lvl="0"/>
            <a:r>
              <a:rPr lang="en-US" altLang="zh-CN"/>
              <a:t>2. What is the nature of competition?</a:t>
            </a:r>
            <a:endParaRPr lang="en-US" altLang="zh-CN"/>
          </a:p>
          <a:p>
            <a:pPr lvl="0"/>
            <a:r>
              <a:rPr lang="en-US" altLang="zh-CN"/>
              <a:t>3. How can the venture differentiate itself?</a:t>
            </a:r>
            <a:endParaRPr lang="en-US" altLang="zh-CN"/>
          </a:p>
          <a:p>
            <a:pPr lvl="0"/>
            <a:r>
              <a:rPr lang="en-US" altLang="zh-CN"/>
              <a:t>Network</a:t>
            </a:r>
            <a:endParaRPr lang="en-US" altLang="zh-CN"/>
          </a:p>
          <a:p>
            <a:pPr lvl="0"/>
            <a:r>
              <a:rPr lang="en-US" altLang="zh-CN"/>
              <a:t>1. What is the reputation of the founder team?</a:t>
            </a:r>
            <a:endParaRPr lang="en-US" altLang="zh-CN"/>
          </a:p>
          <a:p>
            <a:pPr lvl="0"/>
            <a:r>
              <a:rPr lang="en-US" altLang="zh-CN"/>
              <a:t>2. What networks does the team have access to?</a:t>
            </a:r>
            <a:endParaRPr lang="en-US" altLang="zh-CN"/>
          </a:p>
          <a:p>
            <a:pPr lvl="0"/>
            <a:r>
              <a:rPr lang="en-US" altLang="zh-CN"/>
              <a:t>3. How does the team forge and maintain new relationships?</a:t>
            </a:r>
            <a:endParaRPr lang="en-US" altLang="zh-CN"/>
          </a:p>
          <a:p>
            <a:pPr lvl="0"/>
            <a:r>
              <a:rPr lang="en-US" altLang="zh-CN"/>
              <a:t>Sales</a:t>
            </a:r>
            <a:endParaRPr lang="en-US" altLang="zh-CN"/>
          </a:p>
          <a:p>
            <a:pPr lvl="0"/>
            <a:r>
              <a:rPr lang="en-US" altLang="zh-CN"/>
              <a:t>1. How does the venture reach its customers?</a:t>
            </a:r>
            <a:endParaRPr lang="en-US" altLang="zh-CN"/>
          </a:p>
          <a:p>
            <a:pPr lvl="0"/>
            <a:r>
              <a:rPr lang="en-US" altLang="zh-CN"/>
              <a:t>2. What is the distribution strategy?</a:t>
            </a:r>
            <a:endParaRPr lang="en-US" altLang="zh-CN"/>
          </a:p>
          <a:p>
            <a:pPr lvl="0"/>
            <a:r>
              <a:rPr lang="en-US" altLang="zh-CN"/>
              <a:t>3. What are the revenue model and pricing strategy?</a:t>
            </a:r>
            <a:endParaRPr lang="en-US" altLang="zh-CN"/>
          </a:p>
          <a:p>
            <a:pPr lvl="0"/>
            <a:r>
              <a:rPr lang="en-US" altLang="zh-CN"/>
              <a:t>Production</a:t>
            </a:r>
            <a:endParaRPr lang="en-US" altLang="zh-CN"/>
          </a:p>
          <a:p>
            <a:pPr lvl="0"/>
            <a:r>
              <a:rPr lang="en-US" altLang="zh-CN"/>
              <a:t>1. What is the development strategy?</a:t>
            </a:r>
            <a:endParaRPr lang="en-US" altLang="zh-CN"/>
          </a:p>
          <a:p>
            <a:pPr lvl="0"/>
            <a:r>
              <a:rPr lang="en-US" altLang="zh-CN"/>
              <a:t>2. What is the scope of activities, and what partnerships are necessary?</a:t>
            </a:r>
            <a:endParaRPr lang="en-US" altLang="zh-CN"/>
          </a:p>
          <a:p>
            <a:pPr lvl="0"/>
            <a:r>
              <a:rPr lang="en-US" altLang="zh-CN"/>
              <a:t>3. How efficient are operations?</a:t>
            </a:r>
            <a:endParaRPr lang="en-US" altLang="zh-CN"/>
          </a:p>
          <a:p>
            <a:pPr lvl="0"/>
            <a:r>
              <a:rPr lang="en-US" altLang="zh-CN"/>
              <a:t>Organization</a:t>
            </a:r>
            <a:endParaRPr lang="en-US" altLang="zh-CN"/>
          </a:p>
          <a:p>
            <a:pPr lvl="0"/>
            <a:r>
              <a:rPr lang="en-US" altLang="zh-CN"/>
              <a:t>1. How will the founder team expand and evolve?</a:t>
            </a:r>
            <a:endParaRPr lang="en-US" altLang="zh-CN"/>
          </a:p>
          <a:p>
            <a:pPr lvl="0"/>
            <a:r>
              <a:rPr lang="en-US" altLang="zh-CN"/>
              <a:t>2. What is the governance structure?</a:t>
            </a:r>
            <a:endParaRPr lang="en-US" altLang="zh-CN"/>
          </a:p>
          <a:p>
            <a:pPr lvl="0"/>
            <a:r>
              <a:rPr lang="en-US" altLang="zh-CN"/>
              <a:t>3. What is the talent strategy?</a:t>
            </a:r>
            <a:endParaRPr lang="en-US" altLang="zh-CN"/>
          </a:p>
          <a:p>
            <a:pPr lvl="0"/>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TextEdit="1"/>
          </p:cNvSpPr>
          <p:nvPr>
            <p:ph type="sldImg"/>
          </p:nvPr>
        </p:nvSpPr>
        <p:spPr/>
      </p:sp>
      <p:sp>
        <p:nvSpPr>
          <p:cNvPr id="60418" name="文本占位符 2"/>
          <p:cNvSpPr>
            <a:spLocks noGrp="1"/>
          </p:cNvSpPr>
          <p:nvPr>
            <p:ph type="body"/>
          </p:nvPr>
        </p:nvSpPr>
        <p:spPr/>
        <p:txBody>
          <a:bodyPr wrap="square" lIns="91440" tIns="45720" rIns="91440" bIns="45720" anchor="t" anchorCtr="0"/>
          <a:lstStyle/>
          <a:p>
            <a:pPr lvl="0"/>
            <a:r>
              <a:rPr lang="zh-CN" altLang="en-US">
                <a:ea typeface="宋体" panose="02010600030101010101" pitchFamily="2" charset="-122"/>
              </a:rPr>
              <a:t>  </a:t>
            </a:r>
            <a:r>
              <a:rPr lang="en-US" altLang="zh-CN"/>
              <a:t>7.3 fundementals of entrepreneurial finance</a:t>
            </a:r>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noTextEdit="1"/>
          </p:cNvSpPr>
          <p:nvPr>
            <p:ph type="sldImg"/>
          </p:nvPr>
        </p:nvSpPr>
        <p:spPr/>
      </p:sp>
      <p:sp>
        <p:nvSpPr>
          <p:cNvPr id="62466" name="文本占位符 2"/>
          <p:cNvSpPr>
            <a:spLocks noGrp="1"/>
          </p:cNvSpPr>
          <p:nvPr>
            <p:ph type="body"/>
          </p:nvPr>
        </p:nvSpPr>
        <p:spPr/>
        <p:txBody>
          <a:bodyPr wrap="square" lIns="91440" tIns="45720" rIns="91440" bIns="45720" anchor="t" anchorCtr="0"/>
          <a:lstStyle/>
          <a:p>
            <a:pPr lvl="0"/>
            <a:r>
              <a:rPr lang="zh-CN" altLang="en-US">
                <a:ea typeface="宋体" panose="02010600030101010101" pitchFamily="2" charset="-122"/>
              </a:rPr>
              <a:t>  </a:t>
            </a:r>
            <a:r>
              <a:rPr lang="en-US" altLang="zh-CN"/>
              <a:t>7.3 fundementals of entrepreneurial finance</a:t>
            </a:r>
            <a:endParaRPr lang="en-US" altLang="zh-CN"/>
          </a:p>
          <a:p>
            <a:pPr lvl="0"/>
            <a:r>
              <a:rPr lang="en-US" altLang="zh-CN"/>
              <a:t>The way to evaluate the production strategy is similar to that of the sales strategy. For later-stage companies,</a:t>
            </a:r>
            <a:endParaRPr lang="en-US" altLang="zh-CN"/>
          </a:p>
          <a:p>
            <a:pPr lvl="0"/>
            <a:r>
              <a:rPr lang="en-US" altLang="zh-CN"/>
              <a:t>it is also possible to benchmark a venture against its competitors</a:t>
            </a:r>
            <a:endParaRPr lang="en-US" altLang="zh-CN"/>
          </a:p>
          <a:p>
            <a:pPr lvl="0"/>
            <a:r>
              <a:rPr lang="en-US" altLang="zh-CN"/>
              <a:t>In the context of group decisions, such as angel groups or venture capital in_x0002_vestment committees, there is another use of the VE Matrix: to objectively com_x0002_municate preferences and investment logics within the group.</a:t>
            </a:r>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noTextEdit="1"/>
          </p:cNvSpPr>
          <p:nvPr>
            <p:ph type="sldImg"/>
          </p:nvPr>
        </p:nvSpPr>
        <p:spPr/>
      </p:sp>
      <p:sp>
        <p:nvSpPr>
          <p:cNvPr id="64514" name="文本占位符 2"/>
          <p:cNvSpPr>
            <a:spLocks noGrp="1"/>
          </p:cNvSpPr>
          <p:nvPr>
            <p:ph type="body"/>
          </p:nvPr>
        </p:nvSpPr>
        <p:spPr/>
        <p:txBody>
          <a:bodyPr wrap="square" lIns="91440" tIns="45720" rIns="91440" bIns="45720" anchor="t" anchorCtr="0"/>
          <a:lstStyle/>
          <a:p>
            <a:pPr lvl="0"/>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p:sp>
      <p:sp>
        <p:nvSpPr>
          <p:cNvPr id="66562" name="文本占位符 2"/>
          <p:cNvSpPr>
            <a:spLocks noGrp="1"/>
          </p:cNvSpPr>
          <p:nvPr>
            <p:ph type="body"/>
          </p:nvPr>
        </p:nvSpPr>
        <p:spPr/>
        <p:txBody>
          <a:bodyPr wrap="square" lIns="91440" tIns="45720" rIns="91440" bIns="45720" anchor="t" anchorCtr="0"/>
          <a:lstStyle/>
          <a:p>
            <a:pPr lvl="0"/>
            <a:r>
              <a:rPr lang="zh-CN" altLang="en-US">
                <a:ea typeface="宋体" panose="02010600030101010101" pitchFamily="2" charset="-122"/>
              </a:rPr>
              <a:t>  </a:t>
            </a:r>
            <a:r>
              <a:rPr lang="en-US" altLang="zh-CN"/>
              <a:t>7.3 fundementals of entrepreneurial finance</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noTextEdit="1"/>
          </p:cNvSpPr>
          <p:nvPr>
            <p:ph type="sldImg"/>
          </p:nvPr>
        </p:nvSpPr>
        <p:spPr/>
      </p:sp>
      <p:sp>
        <p:nvSpPr>
          <p:cNvPr id="9218" name="Notes Placeholder 2"/>
          <p:cNvSpPr>
            <a:spLocks noGrp="1"/>
          </p:cNvSpPr>
          <p:nvPr>
            <p:ph type="body"/>
          </p:nvPr>
        </p:nvSpPr>
        <p:spPr/>
        <p:txBody>
          <a:bodyPr wrap="square" lIns="91440" tIns="45720" rIns="91440" bIns="45720" anchor="t" anchorCtr="0"/>
          <a:lstStyle/>
          <a:p>
            <a:pPr lvl="0"/>
            <a:r>
              <a:rPr lang="en-US" altLang="zh-CN" b="1" dirty="0">
                <a:ea typeface="宋体" panose="02010600030101010101" pitchFamily="2" charset="-122"/>
              </a:rPr>
              <a:t>Figure 2.1 – Sources of New Venture Financing</a:t>
            </a:r>
            <a:endParaRPr lang="en-US" altLang="zh-CN" dirty="0">
              <a:ea typeface="宋体" panose="02010600030101010101" pitchFamily="2" charset="-122"/>
            </a:endParaRPr>
          </a:p>
          <a:p>
            <a:pPr lvl="0"/>
            <a:r>
              <a:rPr lang="en-US" altLang="zh-CN" dirty="0">
                <a:ea typeface="宋体" panose="02010600030101010101" pitchFamily="2" charset="-122"/>
              </a:rPr>
              <a:t>Black shading indicates primary focus of investor type. Gray shading indicates secondary focus, or focus of a subset of investors.</a:t>
            </a:r>
            <a:endParaRPr lang="en-US" altLang="zh-CN" dirty="0">
              <a:ea typeface="宋体" panose="02010600030101010101" pitchFamily="2" charset="-122"/>
            </a:endParaRPr>
          </a:p>
          <a:p>
            <a:pPr lvl="0"/>
            <a:endParaRPr lang="en-US" altLang="zh-CN" dirty="0">
              <a:ea typeface="宋体" panose="02010600030101010101" pitchFamily="2" charset="-122"/>
            </a:endParaRPr>
          </a:p>
        </p:txBody>
      </p:sp>
      <p:sp>
        <p:nvSpPr>
          <p:cNvPr id="921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p:sp>
      <p:sp>
        <p:nvSpPr>
          <p:cNvPr id="11266" name="Notes Placeholder 2"/>
          <p:cNvSpPr>
            <a:spLocks noGrp="1"/>
          </p:cNvSpPr>
          <p:nvPr>
            <p:ph type="body"/>
          </p:nvPr>
        </p:nvSpPr>
        <p:spPr/>
        <p:txBody>
          <a:bodyPr wrap="square" lIns="91440" tIns="45720" rIns="91440" bIns="45720" anchor="t" anchorCtr="0"/>
          <a:lstStyle/>
          <a:p>
            <a:pPr lvl="0"/>
            <a:r>
              <a:rPr lang="en-US" altLang="zh-CN" dirty="0">
                <a:ea typeface="+mn-ea"/>
              </a:rPr>
              <a:t>Bootstrapping describes a situation in which an entrepreneur starts a company with little capital, relying on money other than outside investments. An individual is said to be bootstrapping when they attempt to found and build a company from personal finances or the operating revenues of the new company. </a:t>
            </a:r>
            <a:endParaRPr lang="en-US" altLang="zh-CN" dirty="0">
              <a:ea typeface="+mn-ea"/>
            </a:endParaRPr>
          </a:p>
          <a:p>
            <a:pPr lvl="0"/>
            <a:r>
              <a:rPr lang="zh-CN" altLang="zh-CN" dirty="0">
                <a:ea typeface="宋体" panose="02010600030101010101" pitchFamily="2" charset="-122"/>
              </a:rPr>
              <a:t>https://www.indeed.com/career-advice/career-development/what-is-bootstrap-financing</a:t>
            </a:r>
            <a:endParaRPr lang="zh-CN" altLang="zh-CN" dirty="0">
              <a:ea typeface="宋体" panose="02010600030101010101" pitchFamily="2" charset="-122"/>
            </a:endParaRPr>
          </a:p>
          <a:p>
            <a:pPr lvl="0"/>
            <a:endParaRPr lang="zh-CN" altLang="zh-CN" dirty="0">
              <a:ea typeface="宋体" panose="02010600030101010101" pitchFamily="2" charset="-122"/>
            </a:endParaRPr>
          </a:p>
        </p:txBody>
      </p:sp>
      <p:sp>
        <p:nvSpPr>
          <p:cNvPr id="11267"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800" dirty="0">
                <a:solidFill>
                  <a:schemeClr val="tx1"/>
                </a:solidFill>
                <a:latin typeface="Arial" panose="020B0604020202020204" pitchFamily="34" charset="0"/>
                <a:ea typeface="宋体" panose="02010600030101010101" pitchFamily="2" charset="-122"/>
              </a:rPr>
            </a:fld>
            <a:endParaRPr lang="en-US" altLang="zh-CN" sz="18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p:sp>
      <p:sp>
        <p:nvSpPr>
          <p:cNvPr id="13314"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13315"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800" dirty="0">
                <a:solidFill>
                  <a:schemeClr val="tx1"/>
                </a:solidFill>
                <a:latin typeface="Arial" panose="020B0604020202020204" pitchFamily="34" charset="0"/>
                <a:ea typeface="宋体" panose="02010600030101010101" pitchFamily="2" charset="-122"/>
              </a:rPr>
            </a:fld>
            <a:endParaRPr lang="en-US" altLang="zh-CN" sz="18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p:sp>
      <p:sp>
        <p:nvSpPr>
          <p:cNvPr id="15362"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1536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800" dirty="0">
                <a:solidFill>
                  <a:schemeClr val="tx1"/>
                </a:solidFill>
                <a:latin typeface="Arial" panose="020B0604020202020204" pitchFamily="34" charset="0"/>
                <a:ea typeface="宋体" panose="02010600030101010101" pitchFamily="2" charset="-122"/>
              </a:rPr>
            </a:fld>
            <a:endParaRPr lang="en-US" altLang="zh-CN" sz="18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p:sp>
      <p:sp>
        <p:nvSpPr>
          <p:cNvPr id="17410" name="Notes Placeholder 2"/>
          <p:cNvSpPr>
            <a:spLocks noGrp="1"/>
          </p:cNvSpPr>
          <p:nvPr>
            <p:ph type="body"/>
          </p:nvPr>
        </p:nvSpPr>
        <p:spPr/>
        <p:txBody>
          <a:bodyPr wrap="square" lIns="91440" tIns="45720" rIns="91440" bIns="45720" anchor="t" anchorCtr="0"/>
          <a:lstStyle/>
          <a:p>
            <a:pPr lvl="0"/>
            <a:endParaRPr lang="zh-CN" altLang="zh-CN" dirty="0">
              <a:ea typeface="宋体" panose="02010600030101010101" pitchFamily="2" charset="-122"/>
            </a:endParaRPr>
          </a:p>
        </p:txBody>
      </p:sp>
      <p:sp>
        <p:nvSpPr>
          <p:cNvPr id="17411"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a:noFill/>
          <a:ln>
            <a:noFill/>
          </a:ln>
        </p:spPr>
        <p:txBody>
          <a:bodyPr>
            <a:normAutofit/>
          </a:bodyPr>
          <a:lstStyle>
            <a:lvl1pPr>
              <a:defRPr sz="3600">
                <a:solidFill>
                  <a:srgbClr val="C00000"/>
                </a:solidFill>
              </a:defRPr>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457200" y="1219200"/>
            <a:ext cx="8229600" cy="5257800"/>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en-US" altLang="zh-CN" sz="1400" strike="noStrike" noProof="1" dirty="0">
                <a:latin typeface="Calibri" panose="020F0502020204030204" pitchFamily="34" charset="0"/>
                <a:ea typeface="宋体" panose="02010600030101010101" pitchFamily="2" charset="-122"/>
                <a:cs typeface="+mn-cs"/>
              </a:rPr>
            </a:fld>
            <a:endParaRPr lang="en-US" altLang="zh-CN" sz="1400" strike="noStrike" noProof="1">
              <a:latin typeface="Calibri" panose="020F0502020204030204" pitchFamily="34" charset="0"/>
              <a:ea typeface="宋体" panose="02010600030101010101" pitchFamily="2" charset="-122"/>
            </a:endParaRPr>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标题和内容">
    <p:spTree>
      <p:nvGrpSpPr>
        <p:cNvPr id="1" name=""/>
        <p:cNvGrpSpPr/>
        <p:nvPr/>
      </p:nvGrpSpPr>
      <p:grpSpPr>
        <a:xfrm>
          <a:off x="0" y="0"/>
          <a:ext cx="0" cy="0"/>
          <a:chOff x="0" y="0"/>
          <a:chExt cx="0" cy="0"/>
        </a:xfrm>
      </p:grpSpPr>
      <p:pic>
        <p:nvPicPr>
          <p:cNvPr id="37" name="图片 23" descr="图片 23"/>
          <p:cNvPicPr>
            <a:picLocks noChangeAspect="1"/>
          </p:cNvPicPr>
          <p:nvPr/>
        </p:nvPicPr>
        <p:blipFill>
          <a:blip r:embed="rId2"/>
          <a:srcRect r="417"/>
          <a:stretch>
            <a:fillRect/>
          </a:stretch>
        </p:blipFill>
        <p:spPr>
          <a:xfrm>
            <a:off x="0" y="5121275"/>
            <a:ext cx="9144000" cy="1758950"/>
          </a:xfrm>
          <a:prstGeom prst="rect">
            <a:avLst/>
          </a:prstGeom>
          <a:ln w="12700">
            <a:miter lim="400000"/>
            <a:headEnd/>
            <a:tailEnd/>
          </a:ln>
        </p:spPr>
      </p:pic>
      <p:pic>
        <p:nvPicPr>
          <p:cNvPr id="38" name="图片 25" descr="图片 25"/>
          <p:cNvPicPr>
            <a:picLocks noChangeAspect="1"/>
          </p:cNvPicPr>
          <p:nvPr/>
        </p:nvPicPr>
        <p:blipFill>
          <a:blip r:embed="rId3"/>
          <a:stretch>
            <a:fillRect/>
          </a:stretch>
        </p:blipFill>
        <p:spPr>
          <a:xfrm>
            <a:off x="6771085" y="328613"/>
            <a:ext cx="2078832" cy="762001"/>
          </a:xfrm>
          <a:prstGeom prst="rect">
            <a:avLst/>
          </a:prstGeom>
          <a:ln w="12700">
            <a:miter lim="400000"/>
            <a:headEnd/>
            <a:tailEnd/>
          </a:ln>
        </p:spPr>
      </p:pic>
      <p:sp>
        <p:nvSpPr>
          <p:cNvPr id="39" name="标题文本"/>
          <p:cNvSpPr txBox="1">
            <a:spLocks noGrp="1"/>
          </p:cNvSpPr>
          <p:nvPr>
            <p:ph type="title" hasCustomPrompt="1"/>
          </p:nvPr>
        </p:nvSpPr>
        <p:spPr>
          <a:xfrm>
            <a:off x="262447" y="306608"/>
            <a:ext cx="6162215" cy="759736"/>
          </a:xfrm>
          <a:prstGeom prst="rect">
            <a:avLst/>
          </a:prstGeom>
          <a:solidFill>
            <a:schemeClr val="accent6"/>
          </a:solidFill>
          <a:ln w="19050">
            <a:solidFill>
              <a:srgbClr val="FF0000"/>
            </a:solidFill>
            <a:round/>
          </a:ln>
          <a:effectLst>
            <a:outerShdw blurRad="50800" dist="38100" dir="8100000" rotWithShape="0">
              <a:srgbClr val="000000">
                <a:alpha val="40000"/>
              </a:srgbClr>
            </a:outerShdw>
          </a:effectLst>
        </p:spPr>
        <p:txBody>
          <a:bodyPr/>
          <a:lstStyle>
            <a:lvl1pPr algn="l">
              <a:defRPr sz="2100" b="0">
                <a:latin typeface="Heiti SC Medium"/>
                <a:ea typeface="Heiti SC Medium"/>
                <a:cs typeface="Heiti SC Medium"/>
                <a:sym typeface="Heiti SC Medium"/>
              </a:defRPr>
            </a:lvl1pPr>
          </a:lstStyle>
          <a:p>
            <a:r>
              <a:t>标题文本</a:t>
            </a:r>
          </a:p>
        </p:txBody>
      </p:sp>
      <p:sp>
        <p:nvSpPr>
          <p:cNvPr id="40" name="正文级别 1…"/>
          <p:cNvSpPr txBox="1">
            <a:spLocks noGrp="1"/>
          </p:cNvSpPr>
          <p:nvPr>
            <p:ph type="body" idx="1" hasCustomPrompt="1"/>
          </p:nvPr>
        </p:nvSpPr>
        <p:spPr>
          <a:xfrm>
            <a:off x="628650" y="1616867"/>
            <a:ext cx="7886700" cy="4351340"/>
          </a:xfrm>
          <a:prstGeom prst="rect">
            <a:avLst/>
          </a:prstGeom>
        </p:spPr>
        <p:txBody>
          <a:bodyPr/>
          <a:lstStyle/>
          <a:p>
            <a:r>
              <a:t>编辑母版文本样式</a:t>
            </a:r>
          </a:p>
          <a:p>
            <a:pPr lvl="1"/>
          </a:p>
          <a:p>
            <a:pPr lvl="2"/>
          </a:p>
          <a:p>
            <a:pPr lvl="3"/>
          </a:p>
          <a:p>
            <a:pPr lvl="4"/>
          </a:p>
        </p:txBody>
      </p:sp>
      <p:sp>
        <p:nvSpPr>
          <p:cNvPr id="41" name="幻灯片编号"/>
          <p:cNvSpPr txBox="1">
            <a:spLocks noGrp="1"/>
          </p:cNvSpPr>
          <p:nvPr>
            <p:ph type="sldNum" sz="quarter" idx="2"/>
          </p:nvPr>
        </p:nvSpPr>
        <p:spPr>
          <a:xfrm>
            <a:off x="8310111" y="6404294"/>
            <a:ext cx="205239" cy="269237"/>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节标题">
    <p:bg>
      <p:bgPr>
        <a:gradFill flip="none" rotWithShape="1">
          <a:gsLst>
            <a:gs pos="0">
              <a:srgbClr val="D74034"/>
            </a:gs>
            <a:gs pos="30000">
              <a:srgbClr val="C00000"/>
            </a:gs>
            <a:gs pos="100000">
              <a:srgbClr val="7F0020"/>
            </a:gs>
          </a:gsLst>
          <a:lin ang="5400000" scaled="0"/>
        </a:gradFill>
        <a:effectLst/>
      </p:bgPr>
    </p:bg>
    <p:spTree>
      <p:nvGrpSpPr>
        <p:cNvPr id="1" name=""/>
        <p:cNvGrpSpPr/>
        <p:nvPr/>
      </p:nvGrpSpPr>
      <p:grpSpPr>
        <a:xfrm>
          <a:off x="0" y="0"/>
          <a:ext cx="0" cy="0"/>
          <a:chOff x="0" y="0"/>
          <a:chExt cx="0" cy="0"/>
        </a:xfrm>
      </p:grpSpPr>
      <p:pic>
        <p:nvPicPr>
          <p:cNvPr id="48" name="图片 6" descr="图片 6"/>
          <p:cNvPicPr>
            <a:picLocks noChangeAspect="1"/>
          </p:cNvPicPr>
          <p:nvPr/>
        </p:nvPicPr>
        <p:blipFill>
          <a:blip r:embed="rId2"/>
          <a:srcRect r="313"/>
          <a:stretch>
            <a:fillRect/>
          </a:stretch>
        </p:blipFill>
        <p:spPr>
          <a:xfrm>
            <a:off x="-1" y="5068887"/>
            <a:ext cx="9144002" cy="1798638"/>
          </a:xfrm>
          <a:prstGeom prst="rect">
            <a:avLst/>
          </a:prstGeom>
          <a:ln w="12700">
            <a:miter lim="400000"/>
            <a:headEnd/>
            <a:tailEnd/>
          </a:ln>
        </p:spPr>
      </p:pic>
      <p:pic>
        <p:nvPicPr>
          <p:cNvPr id="49" name="图片 9" descr="图片 9"/>
          <p:cNvPicPr>
            <a:picLocks noChangeAspect="1"/>
          </p:cNvPicPr>
          <p:nvPr/>
        </p:nvPicPr>
        <p:blipFill>
          <a:blip r:embed="rId3"/>
          <a:stretch>
            <a:fillRect/>
          </a:stretch>
        </p:blipFill>
        <p:spPr>
          <a:xfrm>
            <a:off x="6771085" y="328613"/>
            <a:ext cx="2078832" cy="762001"/>
          </a:xfrm>
          <a:prstGeom prst="rect">
            <a:avLst/>
          </a:prstGeom>
          <a:ln w="12700">
            <a:miter lim="400000"/>
            <a:headEnd/>
            <a:tailEnd/>
          </a:ln>
        </p:spPr>
      </p:pic>
      <p:sp>
        <p:nvSpPr>
          <p:cNvPr id="50" name="标题文本"/>
          <p:cNvSpPr txBox="1">
            <a:spLocks noGrp="1"/>
          </p:cNvSpPr>
          <p:nvPr>
            <p:ph type="title" hasCustomPrompt="1"/>
          </p:nvPr>
        </p:nvSpPr>
        <p:spPr>
          <a:xfrm>
            <a:off x="628650" y="2780992"/>
            <a:ext cx="7886700" cy="1296018"/>
          </a:xfrm>
          <a:prstGeom prst="rect">
            <a:avLst/>
          </a:prstGeom>
          <a:effectLst/>
        </p:spPr>
        <p:txBody>
          <a:bodyPr anchor="b"/>
          <a:lstStyle>
            <a:lvl1pPr algn="l">
              <a:defRPr sz="5100" b="0">
                <a:latin typeface="Heiti SC Medium"/>
                <a:ea typeface="Heiti SC Medium"/>
                <a:cs typeface="Heiti SC Medium"/>
                <a:sym typeface="Heiti SC Medium"/>
              </a:defRPr>
            </a:lvl1pPr>
          </a:lstStyle>
          <a:p>
            <a:r>
              <a:t>标题文本</a:t>
            </a:r>
          </a:p>
        </p:txBody>
      </p:sp>
      <p:sp>
        <p:nvSpPr>
          <p:cNvPr id="51" name="正文级别 1…"/>
          <p:cNvSpPr txBox="1">
            <a:spLocks noGrp="1"/>
          </p:cNvSpPr>
          <p:nvPr>
            <p:ph type="body" sz="quarter" idx="1" hasCustomPrompt="1"/>
          </p:nvPr>
        </p:nvSpPr>
        <p:spPr>
          <a:xfrm>
            <a:off x="623888" y="4589462"/>
            <a:ext cx="7886700" cy="1500190"/>
          </a:xfrm>
          <a:prstGeom prst="rect">
            <a:avLst/>
          </a:prstGeom>
        </p:spPr>
        <p:txBody>
          <a:bodyPr/>
          <a:lstStyle>
            <a:lvl1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indent="0">
              <a:buSzTx/>
              <a:buFontTx/>
              <a:buNone/>
              <a:defRPr sz="1800">
                <a:solidFill>
                  <a:srgbClr val="888888"/>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编辑母版文本样式</a:t>
            </a:r>
          </a:p>
          <a:p>
            <a:pPr lvl="1"/>
          </a:p>
          <a:p>
            <a:pPr lvl="2"/>
          </a:p>
          <a:p>
            <a:pPr lvl="3"/>
          </a:p>
          <a:p>
            <a:pPr lvl="4"/>
          </a:p>
        </p:txBody>
      </p:sp>
      <p:sp>
        <p:nvSpPr>
          <p:cNvPr id="52" name="幻灯片编号"/>
          <p:cNvSpPr txBox="1">
            <a:spLocks noGrp="1"/>
          </p:cNvSpPr>
          <p:nvPr>
            <p:ph type="sldNum" sz="quarter" idx="2"/>
          </p:nvPr>
        </p:nvSpPr>
        <p:spPr>
          <a:xfrm>
            <a:off x="8310111" y="6404294"/>
            <a:ext cx="205239" cy="269237"/>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nchor="t" anchorCtr="0"/>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7FDE7E8-E408-4595-8A06-71C79F982904}" type="datetime1">
              <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©2010, Entrepreneurial Finance, Smith and Kiholm Smith</a:t>
            </a: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4.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tags" Target="../tags/tag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6.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ctrTitle"/>
          </p:nvPr>
        </p:nvSpPr>
        <p:spPr>
          <a:xfrm>
            <a:off x="0" y="1600200"/>
            <a:ext cx="9144000" cy="2819400"/>
          </a:xfrm>
        </p:spPr>
        <p:txBody>
          <a:bodyPr vert="horz" wrap="square" lIns="91440" tIns="45720" rIns="91440" bIns="45720" anchor="ctr" anchorCtr="0"/>
          <a:lstStyle/>
          <a:p>
            <a:pPr eaLnBrk="1" hangingPunct="1">
              <a:buClrTx/>
              <a:buSzTx/>
              <a:buFontTx/>
            </a:pPr>
            <a:r>
              <a:rPr lang="en-US" altLang="zh-CN" sz="4000" dirty="0">
                <a:solidFill>
                  <a:srgbClr val="C00000"/>
                </a:solidFill>
                <a:ea typeface="宋体" panose="02010600030101010101" pitchFamily="2" charset="-122"/>
              </a:rPr>
              <a:t>Chapter 2</a:t>
            </a:r>
            <a:br>
              <a:rPr lang="en-US" altLang="zh-CN" sz="4000" dirty="0">
                <a:solidFill>
                  <a:srgbClr val="C00000"/>
                </a:solidFill>
                <a:ea typeface="宋体" panose="02010600030101010101" pitchFamily="2" charset="-122"/>
              </a:rPr>
            </a:br>
            <a:br>
              <a:rPr lang="en-US" altLang="zh-CN" sz="4000" dirty="0">
                <a:solidFill>
                  <a:srgbClr val="C00000"/>
                </a:solidFill>
                <a:ea typeface="宋体" panose="02010600030101010101" pitchFamily="2" charset="-122"/>
              </a:rPr>
            </a:br>
            <a:r>
              <a:rPr lang="en-US" altLang="zh-CN" sz="4800" dirty="0">
                <a:solidFill>
                  <a:srgbClr val="C00000"/>
                </a:solidFill>
                <a:ea typeface="宋体" panose="02010600030101010101" pitchFamily="2" charset="-122"/>
              </a:rPr>
              <a:t>NEW VENTURE FINANCING CHOICES AND OPPORTUNITY VALUATION</a:t>
            </a:r>
            <a:endParaRPr lang="en-US" altLang="zh-CN" sz="4000" dirty="0">
              <a:solidFill>
                <a:srgbClr val="C00000"/>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 Venture Leasing</a:t>
            </a:r>
            <a:endParaRPr lang="en-US" altLang="zh-CN" sz="3600" dirty="0">
              <a:solidFill>
                <a:srgbClr val="C00000"/>
              </a:solidFill>
              <a:ea typeface="宋体" panose="02010600030101010101" pitchFamily="2" charset="-122"/>
            </a:endParaRPr>
          </a:p>
        </p:txBody>
      </p:sp>
      <p:sp>
        <p:nvSpPr>
          <p:cNvPr id="18434"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An entrepreneur who requires tangible assets can lease, rather than purchase them</a:t>
            </a:r>
            <a:endParaRPr lang="en-US" altLang="zh-CN" dirty="0">
              <a:ea typeface="宋体" panose="02010600030101010101" pitchFamily="2" charset="-122"/>
            </a:endParaRPr>
          </a:p>
          <a:p>
            <a:pPr eaLnBrk="1" hangingPunct="1"/>
            <a:r>
              <a:rPr lang="en-US" altLang="zh-CN" dirty="0">
                <a:ea typeface="宋体" panose="02010600030101010101" pitchFamily="2" charset="-122"/>
              </a:rPr>
              <a:t>Usually involves assets that are key to the operation of the venture</a:t>
            </a:r>
            <a:endParaRPr lang="en-US" altLang="zh-CN" dirty="0">
              <a:ea typeface="宋体" panose="02010600030101010101" pitchFamily="2" charset="-122"/>
            </a:endParaRPr>
          </a:p>
          <a:p>
            <a:pPr eaLnBrk="1" hangingPunct="1"/>
            <a:r>
              <a:rPr lang="en-US" altLang="zh-CN" dirty="0">
                <a:ea typeface="宋体" panose="02010600030101010101" pitchFamily="2" charset="-122"/>
              </a:rPr>
              <a:t>The lessor’s return may be tied to the financial performance of the venture</a:t>
            </a:r>
            <a:endParaRPr lang="en-US" altLang="zh-CN" dirty="0">
              <a:ea typeface="宋体" panose="02010600030101010101" pitchFamily="2" charset="-122"/>
            </a:endParaRPr>
          </a:p>
          <a:p>
            <a:pPr eaLnBrk="1" hangingPunct="1"/>
            <a:r>
              <a:rPr lang="en-US" altLang="zh-CN" dirty="0">
                <a:ea typeface="宋体" panose="02010600030101010101" pitchFamily="2" charset="-122"/>
              </a:rPr>
              <a:t>Tax advantages to leasing as compared to owning</a:t>
            </a:r>
            <a:r>
              <a:rPr lang="zh-CN" altLang="en-US" dirty="0">
                <a:ea typeface="宋体" panose="02010600030101010101" pitchFamily="2" charset="-122"/>
              </a:rPr>
              <a:t>（</a:t>
            </a:r>
            <a:r>
              <a:rPr lang="en-US" altLang="zh-CN" dirty="0">
                <a:ea typeface="宋体" panose="02010600030101010101" pitchFamily="2" charset="-122"/>
              </a:rPr>
              <a:t>lease payment vs</a:t>
            </a:r>
            <a:r>
              <a:rPr lang="zh-CN" altLang="en-US" dirty="0">
                <a:ea typeface="宋体" panose="02010600030101010101" pitchFamily="2" charset="-122"/>
              </a:rPr>
              <a:t> </a:t>
            </a:r>
            <a:r>
              <a:rPr lang="en-US" altLang="zh-CN" dirty="0">
                <a:ea typeface="宋体" panose="02010600030101010101" pitchFamily="2" charset="-122"/>
              </a:rPr>
              <a:t>depreciation</a:t>
            </a:r>
            <a:r>
              <a:rPr lang="zh-CN" altLang="en-US" dirty="0">
                <a:ea typeface="宋体" panose="02010600030101010101" pitchFamily="2" charset="-122"/>
              </a:rPr>
              <a:t> </a:t>
            </a:r>
            <a:r>
              <a:rPr lang="en-US" altLang="zh-CN" dirty="0" err="1">
                <a:ea typeface="宋体" panose="02010600030101010101" pitchFamily="2" charset="-122"/>
              </a:rPr>
              <a:t>deductability</a:t>
            </a:r>
            <a:r>
              <a:rPr lang="zh-CN" altLang="en-US" dirty="0">
                <a:ea typeface="宋体" panose="02010600030101010101" pitchFamily="2" charset="-122"/>
              </a:rPr>
              <a:t>）</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sp>
        <p:nvSpPr>
          <p:cNvPr id="18435"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Can be internally or externally managed</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Internally managed venture investing</a:t>
            </a:r>
            <a:endParaRPr lang="en-US" altLang="zh-CN" dirty="0">
              <a:ea typeface="宋体" panose="02010600030101010101" pitchFamily="2" charset="-122"/>
            </a:endParaRPr>
          </a:p>
          <a:p>
            <a:pPr lvl="2" eaLnBrk="1" hangingPunct="1"/>
            <a:r>
              <a:rPr lang="en-US" altLang="zh-CN" dirty="0">
                <a:ea typeface="宋体" panose="02010600030101010101" pitchFamily="2" charset="-122"/>
              </a:rPr>
              <a:t>more likely to occur in firms that depend on innovation to sustain competitive advantage</a:t>
            </a:r>
            <a:endParaRPr lang="en-US" altLang="zh-CN" dirty="0">
              <a:ea typeface="宋体" panose="02010600030101010101" pitchFamily="2" charset="-122"/>
            </a:endParaRPr>
          </a:p>
          <a:p>
            <a:pPr lvl="2" eaLnBrk="1" hangingPunct="1"/>
            <a:r>
              <a:rPr lang="en-US" altLang="zh-CN" dirty="0">
                <a:ea typeface="宋体" panose="02010600030101010101" pitchFamily="2" charset="-122"/>
              </a:rPr>
              <a:t>attempts to keep good ideas from “escaping”</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Externally managed venture investing</a:t>
            </a:r>
            <a:endParaRPr lang="en-US" altLang="zh-CN" dirty="0">
              <a:ea typeface="宋体" panose="02010600030101010101" pitchFamily="2" charset="-122"/>
            </a:endParaRPr>
          </a:p>
          <a:p>
            <a:pPr lvl="2" eaLnBrk="1" hangingPunct="1"/>
            <a:r>
              <a:rPr lang="en-US" altLang="zh-CN" dirty="0">
                <a:ea typeface="宋体" panose="02010600030101010101" pitchFamily="2" charset="-122"/>
              </a:rPr>
              <a:t>may seek only financial returns or strategic investments</a:t>
            </a:r>
            <a:endParaRPr lang="en-US" altLang="zh-CN" dirty="0">
              <a:ea typeface="宋体" panose="02010600030101010101" pitchFamily="2" charset="-122"/>
            </a:endParaRPr>
          </a:p>
        </p:txBody>
      </p:sp>
      <p:sp>
        <p:nvSpPr>
          <p:cNvPr id="20482"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 Corporate Venturing</a:t>
            </a:r>
            <a:endParaRPr lang="en-US" altLang="zh-CN" sz="3600" dirty="0">
              <a:solidFill>
                <a:srgbClr val="C00000"/>
              </a:solidFill>
              <a:ea typeface="宋体" panose="02010600030101010101" pitchFamily="2" charset="-122"/>
            </a:endParaRPr>
          </a:p>
        </p:txBody>
      </p:sp>
      <p:sp>
        <p:nvSpPr>
          <p:cNvPr id="20483"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3"/>
          <p:cNvPicPr>
            <a:picLocks noChangeAspect="1"/>
          </p:cNvPicPr>
          <p:nvPr/>
        </p:nvPicPr>
        <p:blipFill>
          <a:blip r:embed="rId1"/>
          <a:srcRect b="1656"/>
          <a:stretch>
            <a:fillRect/>
          </a:stretch>
        </p:blipFill>
        <p:spPr>
          <a:xfrm>
            <a:off x="-58737" y="-30162"/>
            <a:ext cx="9288462" cy="6246812"/>
          </a:xfrm>
          <a:prstGeom prst="rect">
            <a:avLst/>
          </a:prstGeom>
          <a:noFill/>
          <a:ln w="9525">
            <a:noFill/>
          </a:ln>
        </p:spPr>
      </p:pic>
      <p:sp>
        <p:nvSpPr>
          <p:cNvPr id="22530"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
        <p:nvSpPr>
          <p:cNvPr id="22531" name="TextBox 3"/>
          <p:cNvSpPr txBox="1"/>
          <p:nvPr/>
        </p:nvSpPr>
        <p:spPr>
          <a:xfrm>
            <a:off x="0" y="0"/>
            <a:ext cx="1584325" cy="338138"/>
          </a:xfrm>
          <a:prstGeom prst="rect">
            <a:avLst/>
          </a:prstGeom>
          <a:noFill/>
          <a:ln w="9525">
            <a:noFill/>
          </a:ln>
        </p:spPr>
        <p:txBody>
          <a:bodyPr anchor="t" anchorCtr="0">
            <a:spAutoFit/>
          </a:bodyPr>
          <a:lstStyle/>
          <a:p>
            <a:pPr>
              <a:buFontTx/>
            </a:pPr>
            <a:r>
              <a:rPr lang="en-US" altLang="zh-CN" sz="1600" dirty="0">
                <a:solidFill>
                  <a:schemeClr val="tx1"/>
                </a:solidFill>
                <a:latin typeface="Calibri" panose="020F0502020204030204" pitchFamily="34" charset="0"/>
                <a:ea typeface="宋体" panose="02010600030101010101" pitchFamily="2" charset="-122"/>
              </a:rPr>
              <a:t>Figure 2.4 </a:t>
            </a:r>
            <a:endParaRPr lang="en-US" altLang="zh-CN" sz="1600" dirty="0">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Government Programs</a:t>
            </a:r>
            <a:endParaRPr lang="en-US" altLang="zh-CN" sz="3600" dirty="0">
              <a:solidFill>
                <a:srgbClr val="C00000"/>
              </a:solidFill>
              <a:ea typeface="宋体" panose="02010600030101010101" pitchFamily="2" charset="-122"/>
            </a:endParaRPr>
          </a:p>
        </p:txBody>
      </p:sp>
      <p:sp>
        <p:nvSpPr>
          <p:cNvPr id="24578"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Many countries have established agencies to support small business formation and growth</a:t>
            </a:r>
            <a:endParaRPr lang="en-US" altLang="zh-CN" dirty="0">
              <a:ea typeface="宋体" panose="02010600030101010101" pitchFamily="2" charset="-122"/>
            </a:endParaRPr>
          </a:p>
          <a:p>
            <a:pPr eaLnBrk="1" hangingPunct="1"/>
            <a:r>
              <a:rPr lang="en-US" altLang="zh-CN" dirty="0">
                <a:ea typeface="宋体" panose="02010600030101010101" pitchFamily="2" charset="-122"/>
              </a:rPr>
              <a:t>The US Small Business Administration (SBA) funds entrepreneurship via</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loan guarantee programs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Small Business Investment Companies (SBIC)</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Small Business Innovation Research Program (SBIR)</a:t>
            </a:r>
            <a:endParaRPr lang="en-US" altLang="zh-CN" dirty="0">
              <a:ea typeface="宋体" panose="02010600030101010101" pitchFamily="2" charset="-122"/>
            </a:endParaRPr>
          </a:p>
          <a:p>
            <a:pPr eaLnBrk="1" hangingPunct="1"/>
            <a:r>
              <a:rPr lang="en-US" altLang="zh-CN" dirty="0">
                <a:ea typeface="宋体" panose="02010600030101010101" pitchFamily="2" charset="-122"/>
              </a:rPr>
              <a:t>Research grants – National Science Foundation, National Institutes of Health</a:t>
            </a:r>
            <a:endParaRPr lang="en-US" altLang="zh-CN" dirty="0">
              <a:ea typeface="宋体" panose="02010600030101010101" pitchFamily="2" charset="-122"/>
            </a:endParaRPr>
          </a:p>
        </p:txBody>
      </p:sp>
      <p:sp>
        <p:nvSpPr>
          <p:cNvPr id="24579"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Trade credit, or vendor financing arises whenever a business makes a purchase from a supplier that offers payment terms</a:t>
            </a:r>
            <a:endParaRPr lang="en-US" altLang="zh-CN" dirty="0">
              <a:ea typeface="宋体" panose="02010600030101010101" pitchFamily="2" charset="-122"/>
            </a:endParaRPr>
          </a:p>
          <a:p>
            <a:pPr eaLnBrk="1" hangingPunct="1"/>
            <a:r>
              <a:rPr lang="en-US" altLang="zh-CN" dirty="0">
                <a:ea typeface="宋体" panose="02010600030101010101" pitchFamily="2" charset="-122"/>
              </a:rPr>
              <a:t>Terms are usually industry-specific</a:t>
            </a:r>
            <a:endParaRPr lang="en-US" altLang="zh-CN" dirty="0">
              <a:ea typeface="宋体" panose="02010600030101010101" pitchFamily="2" charset="-122"/>
            </a:endParaRPr>
          </a:p>
          <a:p>
            <a:pPr eaLnBrk="1" hangingPunct="1"/>
            <a:r>
              <a:rPr lang="en-US" altLang="zh-CN" dirty="0">
                <a:ea typeface="宋体" panose="02010600030101010101" pitchFamily="2" charset="-122"/>
              </a:rPr>
              <a:t>Largest source of external short-term financing for firms in the US</a:t>
            </a:r>
            <a:endParaRPr lang="en-US" altLang="zh-CN" dirty="0">
              <a:ea typeface="宋体" panose="02010600030101010101" pitchFamily="2" charset="-122"/>
            </a:endParaRPr>
          </a:p>
          <a:p>
            <a:pPr eaLnBrk="1" hangingPunct="1"/>
            <a:r>
              <a:rPr lang="en-US" altLang="zh-CN" dirty="0">
                <a:ea typeface="宋体" panose="02010600030101010101" pitchFamily="2" charset="-122"/>
              </a:rPr>
              <a:t>More important in emerging economies, where risk capital is often scarce</a:t>
            </a:r>
            <a:endParaRPr lang="en-US" altLang="zh-CN" dirty="0">
              <a:ea typeface="宋体" panose="02010600030101010101" pitchFamily="2" charset="-122"/>
            </a:endParaRPr>
          </a:p>
        </p:txBody>
      </p:sp>
      <p:sp>
        <p:nvSpPr>
          <p:cNvPr id="26626"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Trade Credit</a:t>
            </a:r>
            <a:endParaRPr lang="en-US" altLang="zh-CN" sz="3600" dirty="0">
              <a:solidFill>
                <a:srgbClr val="C00000"/>
              </a:solidFill>
              <a:ea typeface="宋体" panose="02010600030101010101" pitchFamily="2" charset="-122"/>
            </a:endParaRPr>
          </a:p>
        </p:txBody>
      </p:sp>
      <p:sp>
        <p:nvSpPr>
          <p:cNvPr id="26627"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250825" y="1600200"/>
            <a:ext cx="8893175" cy="4525963"/>
          </a:xfrm>
        </p:spPr>
        <p:txBody>
          <a:bodyPr vert="horz" wrap="square" lIns="91440" tIns="45720" rIns="91440" bIns="45720" anchor="t" anchorCtr="0"/>
          <a:lstStyle/>
          <a:p>
            <a:pPr eaLnBrk="1" hangingPunct="1"/>
            <a:r>
              <a:rPr lang="en-US" altLang="zh-CN" dirty="0">
                <a:ea typeface="宋体" panose="02010600030101010101" pitchFamily="2" charset="-122"/>
              </a:rPr>
              <a:t>A factor buys accounts receivable of the venture and manages the collection activities </a:t>
            </a:r>
            <a:endParaRPr lang="en-US" altLang="zh-CN" dirty="0">
              <a:ea typeface="宋体" panose="02010600030101010101" pitchFamily="2" charset="-122"/>
            </a:endParaRPr>
          </a:p>
          <a:p>
            <a:pPr eaLnBrk="1" hangingPunct="1"/>
            <a:r>
              <a:rPr lang="en-US" altLang="zh-CN" dirty="0">
                <a:ea typeface="宋体" panose="02010600030101010101" pitchFamily="2" charset="-122"/>
              </a:rPr>
              <a:t>Factoring comes in two basic types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with recourse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without recourse</a:t>
            </a:r>
            <a:endParaRPr lang="en-US" altLang="zh-CN" dirty="0">
              <a:ea typeface="宋体" panose="02010600030101010101" pitchFamily="2" charset="-122"/>
            </a:endParaRPr>
          </a:p>
          <a:p>
            <a:pPr eaLnBrk="1" hangingPunct="1"/>
            <a:r>
              <a:rPr lang="en-US" altLang="zh-CN" dirty="0">
                <a:ea typeface="宋体" panose="02010600030101010101" pitchFamily="2" charset="-122"/>
              </a:rPr>
              <a:t>Basic elements of a factoring transaction</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advance: 70 to 90% of face value of receivables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reserve: a portion held back if with recourse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fees: 2 to 6% for handling, lending, and risk</a:t>
            </a:r>
            <a:endParaRPr lang="en-US" altLang="zh-CN" dirty="0">
              <a:ea typeface="宋体" panose="02010600030101010101" pitchFamily="2" charset="-122"/>
            </a:endParaRPr>
          </a:p>
        </p:txBody>
      </p:sp>
      <p:sp>
        <p:nvSpPr>
          <p:cNvPr id="28674"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Factoring</a:t>
            </a:r>
            <a:r>
              <a:rPr lang="zh-CN" altLang="en-US" sz="3600" dirty="0">
                <a:solidFill>
                  <a:srgbClr val="C00000"/>
                </a:solidFill>
                <a:ea typeface="宋体" panose="02010600030101010101" pitchFamily="2" charset="-122"/>
              </a:rPr>
              <a:t>（保理）</a:t>
            </a:r>
            <a:endParaRPr lang="en-US" altLang="zh-CN" sz="3600" dirty="0">
              <a:solidFill>
                <a:srgbClr val="C00000"/>
              </a:solidFill>
              <a:ea typeface="宋体" panose="02010600030101010101" pitchFamily="2" charset="-122"/>
            </a:endParaRPr>
          </a:p>
        </p:txBody>
      </p:sp>
      <p:sp>
        <p:nvSpPr>
          <p:cNvPr id="28675"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Franchising can enable a business concept to grow rapidly by using capital from franchisees</a:t>
            </a:r>
            <a:endParaRPr lang="en-US" altLang="zh-CN" dirty="0">
              <a:ea typeface="宋体" panose="02010600030101010101" pitchFamily="2" charset="-122"/>
            </a:endParaRPr>
          </a:p>
          <a:p>
            <a:pPr eaLnBrk="1" hangingPunct="1"/>
            <a:r>
              <a:rPr lang="en-US" altLang="zh-CN" dirty="0">
                <a:ea typeface="宋体" panose="02010600030101010101" pitchFamily="2" charset="-122"/>
              </a:rPr>
              <a:t>Franchisor establishes a business format and offers franchising opportunities to prospective franchisees</a:t>
            </a:r>
            <a:endParaRPr lang="en-US" altLang="zh-CN" dirty="0">
              <a:ea typeface="宋体" panose="02010600030101010101" pitchFamily="2" charset="-122"/>
            </a:endParaRPr>
          </a:p>
          <a:p>
            <a:pPr eaLnBrk="1" hangingPunct="1"/>
            <a:r>
              <a:rPr lang="en-US" altLang="zh-CN" dirty="0">
                <a:ea typeface="宋体" panose="02010600030101010101" pitchFamily="2" charset="-122"/>
              </a:rPr>
              <a:t>Examples:</a:t>
            </a:r>
            <a:endParaRPr lang="en-US" altLang="zh-CN" dirty="0">
              <a:ea typeface="宋体" panose="02010600030101010101" pitchFamily="2" charset="-122"/>
            </a:endParaRPr>
          </a:p>
        </p:txBody>
      </p:sp>
      <p:sp>
        <p:nvSpPr>
          <p:cNvPr id="30722"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Franchising</a:t>
            </a:r>
            <a:r>
              <a:rPr lang="zh-CN" altLang="en-US" sz="3600" dirty="0">
                <a:solidFill>
                  <a:srgbClr val="C00000"/>
                </a:solidFill>
                <a:ea typeface="宋体" panose="02010600030101010101" pitchFamily="2" charset="-122"/>
              </a:rPr>
              <a:t>（</a:t>
            </a:r>
            <a:r>
              <a:rPr lang="en-US" altLang="zh-CN" sz="3600" dirty="0">
                <a:solidFill>
                  <a:srgbClr val="3399FF"/>
                </a:solidFill>
                <a:ea typeface="宋体" panose="02010600030101010101" pitchFamily="2" charset="-122"/>
              </a:rPr>
              <a:t>LK Coffee</a:t>
            </a:r>
            <a:r>
              <a:rPr lang="zh-CN" altLang="en-US" sz="3600" dirty="0">
                <a:solidFill>
                  <a:srgbClr val="C00000"/>
                </a:solidFill>
                <a:ea typeface="宋体" panose="02010600030101010101" pitchFamily="2" charset="-122"/>
              </a:rPr>
              <a:t>）</a:t>
            </a:r>
            <a:r>
              <a:rPr lang="en-US" altLang="zh-CN" sz="3600" dirty="0">
                <a:solidFill>
                  <a:srgbClr val="C00000"/>
                </a:solidFill>
                <a:ea typeface="宋体" panose="02010600030101010101" pitchFamily="2" charset="-122"/>
              </a:rPr>
              <a:t>  </a:t>
            </a:r>
            <a:endParaRPr lang="en-US" altLang="zh-CN" sz="3600" dirty="0">
              <a:solidFill>
                <a:srgbClr val="C00000"/>
              </a:solidFill>
              <a:ea typeface="宋体" panose="02010600030101010101" pitchFamily="2" charset="-122"/>
            </a:endParaRPr>
          </a:p>
        </p:txBody>
      </p:sp>
      <p:sp>
        <p:nvSpPr>
          <p:cNvPr id="30723"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pic>
        <p:nvPicPr>
          <p:cNvPr id="30724" name="Picture 2"/>
          <p:cNvPicPr>
            <a:picLocks noChangeAspect="1"/>
          </p:cNvPicPr>
          <p:nvPr/>
        </p:nvPicPr>
        <p:blipFill>
          <a:blip r:embed="rId1"/>
          <a:stretch>
            <a:fillRect/>
          </a:stretch>
        </p:blipFill>
        <p:spPr>
          <a:xfrm>
            <a:off x="7234238" y="4060825"/>
            <a:ext cx="790575" cy="760413"/>
          </a:xfrm>
          <a:prstGeom prst="rect">
            <a:avLst/>
          </a:prstGeom>
          <a:noFill/>
          <a:ln w="9525">
            <a:noFill/>
          </a:ln>
        </p:spPr>
      </p:pic>
      <p:pic>
        <p:nvPicPr>
          <p:cNvPr id="30725" name="Picture 4"/>
          <p:cNvPicPr>
            <a:picLocks noChangeAspect="1"/>
          </p:cNvPicPr>
          <p:nvPr/>
        </p:nvPicPr>
        <p:blipFill>
          <a:blip r:embed="rId2"/>
          <a:stretch>
            <a:fillRect/>
          </a:stretch>
        </p:blipFill>
        <p:spPr>
          <a:xfrm>
            <a:off x="2901950" y="5937250"/>
            <a:ext cx="1625600" cy="471488"/>
          </a:xfrm>
          <a:prstGeom prst="rect">
            <a:avLst/>
          </a:prstGeom>
          <a:noFill/>
          <a:ln w="9525">
            <a:noFill/>
          </a:ln>
        </p:spPr>
      </p:pic>
      <p:pic>
        <p:nvPicPr>
          <p:cNvPr id="30726" name="Picture 5"/>
          <p:cNvPicPr>
            <a:picLocks noChangeAspect="1"/>
          </p:cNvPicPr>
          <p:nvPr/>
        </p:nvPicPr>
        <p:blipFill>
          <a:blip r:embed="rId3"/>
          <a:srcRect t="36000" b="33000"/>
          <a:stretch>
            <a:fillRect/>
          </a:stretch>
        </p:blipFill>
        <p:spPr>
          <a:xfrm>
            <a:off x="1042988" y="5176838"/>
            <a:ext cx="1524000" cy="471487"/>
          </a:xfrm>
          <a:prstGeom prst="rect">
            <a:avLst/>
          </a:prstGeom>
          <a:noFill/>
          <a:ln w="9525">
            <a:noFill/>
          </a:ln>
        </p:spPr>
      </p:pic>
      <p:pic>
        <p:nvPicPr>
          <p:cNvPr id="30727" name="Picture 6"/>
          <p:cNvPicPr>
            <a:picLocks noChangeAspect="1"/>
          </p:cNvPicPr>
          <p:nvPr/>
        </p:nvPicPr>
        <p:blipFill>
          <a:blip r:embed="rId4"/>
          <a:stretch>
            <a:fillRect/>
          </a:stretch>
        </p:blipFill>
        <p:spPr>
          <a:xfrm>
            <a:off x="3708400" y="4060825"/>
            <a:ext cx="1322388" cy="906463"/>
          </a:xfrm>
          <a:prstGeom prst="rect">
            <a:avLst/>
          </a:prstGeom>
          <a:noFill/>
          <a:ln w="9525">
            <a:noFill/>
          </a:ln>
        </p:spPr>
      </p:pic>
      <p:pic>
        <p:nvPicPr>
          <p:cNvPr id="30728" name="Picture 7"/>
          <p:cNvPicPr>
            <a:picLocks noChangeAspect="1"/>
          </p:cNvPicPr>
          <p:nvPr/>
        </p:nvPicPr>
        <p:blipFill>
          <a:blip r:embed="rId5"/>
          <a:srcRect l="5455" t="25714" r="5455" b="30000"/>
          <a:stretch>
            <a:fillRect/>
          </a:stretch>
        </p:blipFill>
        <p:spPr>
          <a:xfrm>
            <a:off x="5030788" y="5200650"/>
            <a:ext cx="1493837" cy="473075"/>
          </a:xfrm>
          <a:prstGeom prst="rect">
            <a:avLst/>
          </a:prstGeom>
          <a:noFill/>
          <a:ln w="9525">
            <a:noFill/>
          </a:ln>
        </p:spPr>
      </p:pic>
      <p:pic>
        <p:nvPicPr>
          <p:cNvPr id="30729" name="Picture 8"/>
          <p:cNvPicPr>
            <a:picLocks noChangeAspect="1"/>
          </p:cNvPicPr>
          <p:nvPr/>
        </p:nvPicPr>
        <p:blipFill>
          <a:blip r:embed="rId6"/>
          <a:stretch>
            <a:fillRect/>
          </a:stretch>
        </p:blipFill>
        <p:spPr>
          <a:xfrm>
            <a:off x="7018338" y="5862638"/>
            <a:ext cx="1150937" cy="7048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Capital raised after the firm has established a record of positive net income with revenues approaching $10 million or more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subordinated debt or preferred equity</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a hybrid of senior debt and common equity “sweeteners”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often provided by some VC firms or other private equity funds</a:t>
            </a:r>
            <a:endParaRPr lang="en-US" altLang="zh-CN" dirty="0">
              <a:ea typeface="宋体" panose="02010600030101010101" pitchFamily="2" charset="-122"/>
            </a:endParaRPr>
          </a:p>
        </p:txBody>
      </p:sp>
      <p:sp>
        <p:nvSpPr>
          <p:cNvPr id="32770"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 Mezzanine Capital</a:t>
            </a:r>
            <a:br>
              <a:rPr lang="en-US" altLang="zh-CN" sz="3600" dirty="0">
                <a:solidFill>
                  <a:srgbClr val="C00000"/>
                </a:solidFill>
                <a:ea typeface="宋体" panose="02010600030101010101" pitchFamily="2" charset="-122"/>
              </a:rPr>
            </a:br>
            <a:r>
              <a:rPr lang="zh-CN" altLang="en-US" sz="3600" dirty="0">
                <a:solidFill>
                  <a:srgbClr val="C00000"/>
                </a:solidFill>
                <a:ea typeface="宋体" panose="02010600030101010101" pitchFamily="2" charset="-122"/>
              </a:rPr>
              <a:t>（介于普通债和普通股之间的融资）</a:t>
            </a:r>
            <a:r>
              <a:rPr lang="en-US" altLang="zh-CN" sz="3600" dirty="0">
                <a:solidFill>
                  <a:srgbClr val="C00000"/>
                </a:solidFill>
                <a:ea typeface="宋体" panose="02010600030101010101" pitchFamily="2" charset="-122"/>
              </a:rPr>
              <a:t> </a:t>
            </a:r>
            <a:endParaRPr lang="en-US" altLang="zh-CN" sz="3600" dirty="0">
              <a:solidFill>
                <a:srgbClr val="C00000"/>
              </a:solidFill>
              <a:ea typeface="宋体" panose="02010600030101010101" pitchFamily="2" charset="-122"/>
            </a:endParaRPr>
          </a:p>
        </p:txBody>
      </p:sp>
      <p:sp>
        <p:nvSpPr>
          <p:cNvPr id="32771"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Pros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interest is tax deductible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debt is usually less expensive than equity</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no loss of control</a:t>
            </a:r>
            <a:endParaRPr lang="en-US" altLang="zh-CN" dirty="0">
              <a:ea typeface="宋体" panose="02010600030101010101" pitchFamily="2" charset="-122"/>
            </a:endParaRPr>
          </a:p>
          <a:p>
            <a:pPr eaLnBrk="1" hangingPunct="1"/>
            <a:r>
              <a:rPr lang="en-US" altLang="zh-CN" dirty="0">
                <a:ea typeface="宋体" panose="02010600030101010101" pitchFamily="2" charset="-122"/>
              </a:rPr>
              <a:t>Cons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cash flow required for interest and principal payments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senior to equity and has contractual rights in the case of financial distress</a:t>
            </a:r>
            <a:endParaRPr lang="en-US" altLang="zh-CN" dirty="0">
              <a:ea typeface="宋体" panose="02010600030101010101" pitchFamily="2" charset="-122"/>
            </a:endParaRPr>
          </a:p>
          <a:p>
            <a:pPr lvl="1" eaLnBrk="1" hangingPunct="1"/>
            <a:endParaRPr lang="en-US" altLang="zh-CN" dirty="0">
              <a:ea typeface="宋体" panose="02010600030101010101" pitchFamily="2" charset="-122"/>
            </a:endParaRPr>
          </a:p>
        </p:txBody>
      </p:sp>
      <p:sp>
        <p:nvSpPr>
          <p:cNvPr id="34818"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 Debt 	</a:t>
            </a:r>
            <a:endParaRPr lang="en-US" altLang="zh-CN" sz="3600" dirty="0">
              <a:solidFill>
                <a:srgbClr val="C00000"/>
              </a:solidFill>
              <a:ea typeface="宋体" panose="02010600030101010101" pitchFamily="2" charset="-122"/>
            </a:endParaRPr>
          </a:p>
        </p:txBody>
      </p:sp>
      <p:sp>
        <p:nvSpPr>
          <p:cNvPr id="34819"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Both equity and debt can be issued via “private placement”</a:t>
            </a:r>
            <a:endParaRPr lang="en-US" altLang="zh-CN" dirty="0">
              <a:ea typeface="宋体" panose="02010600030101010101" pitchFamily="2" charset="-122"/>
            </a:endParaRPr>
          </a:p>
          <a:p>
            <a:pPr eaLnBrk="1" hangingPunct="1"/>
            <a:r>
              <a:rPr lang="en-US" altLang="zh-CN" dirty="0">
                <a:ea typeface="宋体" panose="02010600030101010101" pitchFamily="2" charset="-122"/>
              </a:rPr>
              <a:t>Examples: VC and angel investments </a:t>
            </a:r>
            <a:endParaRPr lang="en-US" altLang="zh-CN" dirty="0">
              <a:ea typeface="宋体" panose="02010600030101010101" pitchFamily="2" charset="-122"/>
            </a:endParaRPr>
          </a:p>
          <a:p>
            <a:pPr eaLnBrk="1" hangingPunct="1"/>
            <a:r>
              <a:rPr lang="en-US" altLang="zh-CN" dirty="0">
                <a:ea typeface="宋体" panose="02010600030101010101" pitchFamily="2" charset="-122"/>
              </a:rPr>
              <a:t>Benefits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can be faster and less expensive than a public offering</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limits disclosure of strategic information</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facilitates monitoring</a:t>
            </a:r>
            <a:endParaRPr lang="en-US" altLang="zh-CN" dirty="0">
              <a:ea typeface="宋体" panose="02010600030101010101" pitchFamily="2" charset="-122"/>
            </a:endParaRPr>
          </a:p>
        </p:txBody>
      </p:sp>
      <p:sp>
        <p:nvSpPr>
          <p:cNvPr id="36866"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 Private Placements	</a:t>
            </a:r>
            <a:endParaRPr lang="en-US" altLang="zh-CN" sz="3600" dirty="0">
              <a:solidFill>
                <a:srgbClr val="C00000"/>
              </a:solidFill>
              <a:ea typeface="宋体" panose="02010600030101010101" pitchFamily="2" charset="-122"/>
            </a:endParaRPr>
          </a:p>
        </p:txBody>
      </p:sp>
      <p:sp>
        <p:nvSpPr>
          <p:cNvPr id="36867"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vert="horz" wrap="square" lIns="91440" tIns="45720" rIns="91440" bIns="45720" anchor="ctr" anchorCtr="0"/>
          <a:lstStyle/>
          <a:p>
            <a:r>
              <a:rPr lang="en-US" altLang="zh-CN" kern="1200" dirty="0">
                <a:solidFill>
                  <a:srgbClr val="C00000"/>
                </a:solidFill>
                <a:latin typeface="+mj-lt"/>
                <a:ea typeface="宋体" panose="02010600030101010101" pitchFamily="2" charset="-122"/>
                <a:cs typeface="+mj-cs"/>
              </a:rPr>
              <a:t>Learning Objectives</a:t>
            </a:r>
            <a:endParaRPr lang="en-US" altLang="zh-CN" kern="1200" dirty="0">
              <a:solidFill>
                <a:srgbClr val="C00000"/>
              </a:solidFill>
              <a:latin typeface="+mj-lt"/>
              <a:ea typeface="宋体" panose="02010600030101010101" pitchFamily="2" charset="-122"/>
              <a:cs typeface="+mj-cs"/>
            </a:endParaRPr>
          </a:p>
        </p:txBody>
      </p:sp>
      <p:sp>
        <p:nvSpPr>
          <p:cNvPr id="6146" name="Content Placeholder 2"/>
          <p:cNvSpPr>
            <a:spLocks noGrp="1"/>
          </p:cNvSpPr>
          <p:nvPr>
            <p:ph idx="1"/>
          </p:nvPr>
        </p:nvSpPr>
        <p:spPr>
          <a:xfrm>
            <a:off x="457200" y="1219200"/>
            <a:ext cx="8362950" cy="5257800"/>
          </a:xfrm>
        </p:spPr>
        <p:txBody>
          <a:bodyPr vert="horz" wrap="square" lIns="91440" tIns="45720" rIns="91440" bIns="45720" anchor="t" anchorCtr="0"/>
          <a:lstStyle/>
          <a:p>
            <a:r>
              <a:rPr lang="en-US" altLang="zh-CN" sz="2400" dirty="0">
                <a:ea typeface="宋体" panose="02010600030101010101" pitchFamily="2" charset="-122"/>
              </a:rPr>
              <a:t>Identify the financing sources available to new ventures and understand the factors that favor one source over another</a:t>
            </a:r>
            <a:endParaRPr lang="en-US" altLang="zh-CN" sz="2400" dirty="0">
              <a:ea typeface="宋体" panose="02010600030101010101" pitchFamily="2" charset="-122"/>
            </a:endParaRPr>
          </a:p>
          <a:p>
            <a:r>
              <a:rPr lang="en-US" altLang="zh-CN" sz="2400" dirty="0">
                <a:ea typeface="宋体" panose="02010600030101010101" pitchFamily="2" charset="-122"/>
              </a:rPr>
              <a:t>Recognize basic attributes of the </a:t>
            </a:r>
            <a:r>
              <a:rPr lang="en-US" altLang="zh-CN" sz="2400" dirty="0">
                <a:solidFill>
                  <a:srgbClr val="FF0000"/>
                </a:solidFill>
                <a:ea typeface="宋体" panose="02010600030101010101" pitchFamily="2" charset="-122"/>
              </a:rPr>
              <a:t>various financing sources </a:t>
            </a:r>
            <a:r>
              <a:rPr lang="en-US" altLang="zh-CN" sz="2400" dirty="0">
                <a:ea typeface="宋体" panose="02010600030101010101" pitchFamily="2" charset="-122"/>
              </a:rPr>
              <a:t>and when each is likely to be available</a:t>
            </a:r>
            <a:endParaRPr lang="en-US" altLang="zh-CN" sz="2400" dirty="0">
              <a:ea typeface="宋体" panose="02010600030101010101" pitchFamily="2" charset="-122"/>
            </a:endParaRPr>
          </a:p>
          <a:p>
            <a:r>
              <a:rPr lang="en-US" altLang="zh-CN" sz="2400" dirty="0">
                <a:ea typeface="宋体" panose="02010600030101010101" pitchFamily="2" charset="-122"/>
              </a:rPr>
              <a:t>Understand </a:t>
            </a:r>
            <a:r>
              <a:rPr lang="en-US" altLang="zh-CN" sz="2400" dirty="0">
                <a:solidFill>
                  <a:srgbClr val="FF0000"/>
                </a:solidFill>
                <a:ea typeface="宋体" panose="02010600030101010101" pitchFamily="2" charset="-122"/>
              </a:rPr>
              <a:t>considerations that influence the financing choice, including organizational form and regulatory considerations  </a:t>
            </a:r>
            <a:endParaRPr lang="en-US" altLang="zh-CN" sz="2400" dirty="0">
              <a:solidFill>
                <a:srgbClr val="FF0000"/>
              </a:solidFill>
              <a:ea typeface="宋体" panose="02010600030101010101" pitchFamily="2" charset="-122"/>
            </a:endParaRPr>
          </a:p>
          <a:p>
            <a:r>
              <a:rPr lang="en-US" altLang="zh-CN" sz="2400" dirty="0">
                <a:ea typeface="宋体" panose="02010600030101010101" pitchFamily="2" charset="-122"/>
              </a:rPr>
              <a:t>Recognize and use the common terminology of the market for new venture financing  </a:t>
            </a:r>
            <a:endParaRPr lang="en-US" altLang="zh-CN" sz="2400" dirty="0">
              <a:ea typeface="宋体" panose="02010600030101010101" pitchFamily="2" charset="-122"/>
            </a:endParaRPr>
          </a:p>
          <a:p>
            <a:r>
              <a:rPr lang="en-US" altLang="zh-CN" sz="2400" dirty="0">
                <a:ea typeface="宋体" panose="02010600030101010101" pitchFamily="2" charset="-122"/>
              </a:rPr>
              <a:t>Identify the key elements of deal structure (term sheets and investment agreements) and the basic functions they serve</a:t>
            </a:r>
            <a:endParaRPr lang="en-US" altLang="zh-CN" sz="2400" dirty="0">
              <a:ea typeface="宋体" panose="02010600030101010101" pitchFamily="2" charset="-122"/>
            </a:endParaRPr>
          </a:p>
          <a:p>
            <a:r>
              <a:rPr lang="en-US" altLang="zh-CN" sz="2400" dirty="0">
                <a:ea typeface="宋体" panose="02010600030101010101" pitchFamily="2" charset="-122"/>
              </a:rPr>
              <a:t>Understand international differences in financing options</a:t>
            </a:r>
            <a:endParaRPr lang="en-US" altLang="zh-CN" sz="2400" dirty="0">
              <a:ea typeface="宋体" panose="02010600030101010101" pitchFamily="2" charset="-122"/>
            </a:endParaRPr>
          </a:p>
          <a:p>
            <a:pPr>
              <a:buNone/>
            </a:pPr>
            <a:endParaRPr lang="en-US" altLang="zh-CN" dirty="0">
              <a:ea typeface="宋体" panose="02010600030101010101" pitchFamily="2" charset="-122"/>
            </a:endParaRPr>
          </a:p>
        </p:txBody>
      </p:sp>
      <p:sp>
        <p:nvSpPr>
          <p:cNvPr id="6147"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latin typeface="Arial" panose="020B0604020202020204" pitchFamily="34" charset="0"/>
                <a:ea typeface="宋体" panose="02010600030101010101" pitchFamily="2" charset="-122"/>
              </a:rPr>
            </a:fld>
            <a:endParaRPr lang="en-US" altLang="zh-CN" sz="1400" dirty="0">
              <a:solidFill>
                <a:srgbClr val="898989"/>
              </a:solidFill>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First sale of equity to public investors</a:t>
            </a:r>
            <a:endParaRPr lang="en-US" altLang="zh-CN" dirty="0">
              <a:ea typeface="宋体" panose="02010600030101010101" pitchFamily="2" charset="-122"/>
            </a:endParaRPr>
          </a:p>
          <a:p>
            <a:pPr eaLnBrk="1" hangingPunct="1"/>
            <a:r>
              <a:rPr lang="en-US" altLang="zh-CN" dirty="0">
                <a:ea typeface="宋体" panose="02010600030101010101" pitchFamily="2" charset="-122"/>
              </a:rPr>
              <a:t>IPOs provide a very small fraction of overall new venture funding</a:t>
            </a:r>
            <a:endParaRPr lang="en-US" altLang="zh-CN" dirty="0">
              <a:ea typeface="宋体" panose="02010600030101010101" pitchFamily="2" charset="-122"/>
            </a:endParaRPr>
          </a:p>
          <a:p>
            <a:pPr eaLnBrk="1" hangingPunct="1"/>
            <a:r>
              <a:rPr lang="en-US" altLang="zh-CN" dirty="0">
                <a:ea typeface="宋体" panose="02010600030101010101" pitchFamily="2" charset="-122"/>
              </a:rPr>
              <a:t>Provides exit for VCs and other investors in high-risk, high-growth ventures</a:t>
            </a:r>
            <a:endParaRPr lang="en-US" altLang="zh-CN" dirty="0">
              <a:ea typeface="宋体" panose="02010600030101010101" pitchFamily="2" charset="-122"/>
            </a:endParaRPr>
          </a:p>
          <a:p>
            <a:pPr eaLnBrk="1" hangingPunct="1"/>
            <a:r>
              <a:rPr lang="en-US" altLang="zh-CN" dirty="0">
                <a:ea typeface="宋体" panose="02010600030101010101" pitchFamily="2" charset="-122"/>
              </a:rPr>
              <a:t>Company raises capital by selling registered equity shares to the public via a formal offering process</a:t>
            </a:r>
            <a:endParaRPr lang="en-US" altLang="zh-CN" dirty="0">
              <a:ea typeface="宋体" panose="02010600030101010101" pitchFamily="2" charset="-122"/>
            </a:endParaRPr>
          </a:p>
        </p:txBody>
      </p:sp>
      <p:sp>
        <p:nvSpPr>
          <p:cNvPr id="38914"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 Initial Public Offering (IPO)	</a:t>
            </a:r>
            <a:endParaRPr lang="en-US" altLang="zh-CN" sz="3600" dirty="0">
              <a:solidFill>
                <a:srgbClr val="C00000"/>
              </a:solidFill>
              <a:ea typeface="宋体" panose="02010600030101010101" pitchFamily="2" charset="-122"/>
            </a:endParaRPr>
          </a:p>
        </p:txBody>
      </p:sp>
      <p:sp>
        <p:nvSpPr>
          <p:cNvPr id="38915"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323850" y="1412875"/>
            <a:ext cx="8362950" cy="4525963"/>
          </a:xfrm>
        </p:spPr>
        <p:txBody>
          <a:bodyPr vert="horz" wrap="square" lIns="91440" tIns="45720" rIns="91440" bIns="45720" anchor="t" anchorCtr="0"/>
          <a:lstStyle/>
          <a:p>
            <a:pPr eaLnBrk="1" hangingPunct="1"/>
            <a:r>
              <a:rPr lang="en-US" altLang="zh-CN" sz="2400" dirty="0">
                <a:ea typeface="宋体" panose="02010600030101010101" pitchFamily="2" charset="-122"/>
              </a:rPr>
              <a:t>Pros</a:t>
            </a:r>
            <a:endParaRPr lang="en-US" altLang="zh-CN" sz="2400" dirty="0">
              <a:ea typeface="宋体" panose="02010600030101010101" pitchFamily="2" charset="-122"/>
            </a:endParaRPr>
          </a:p>
          <a:p>
            <a:pPr lvl="1" eaLnBrk="1" hangingPunct="1"/>
            <a:r>
              <a:rPr lang="en-US" altLang="zh-CN" sz="2400" dirty="0">
                <a:ea typeface="宋体" panose="02010600030101010101" pitchFamily="2" charset="-122"/>
              </a:rPr>
              <a:t>establishes outside market for the venture’s shares</a:t>
            </a:r>
            <a:endParaRPr lang="en-US" altLang="zh-CN" sz="2400" dirty="0">
              <a:ea typeface="宋体" panose="02010600030101010101" pitchFamily="2" charset="-122"/>
            </a:endParaRPr>
          </a:p>
          <a:p>
            <a:pPr lvl="2" eaLnBrk="1" hangingPunct="1"/>
            <a:r>
              <a:rPr lang="en-US" altLang="zh-CN" dirty="0">
                <a:ea typeface="宋体" panose="02010600030101010101" pitchFamily="2" charset="-122"/>
              </a:rPr>
              <a:t>investor feedback on managerial decisions</a:t>
            </a:r>
            <a:endParaRPr lang="en-US" altLang="zh-CN" dirty="0">
              <a:ea typeface="宋体" panose="02010600030101010101" pitchFamily="2" charset="-122"/>
            </a:endParaRPr>
          </a:p>
          <a:p>
            <a:pPr lvl="2" eaLnBrk="1" hangingPunct="1"/>
            <a:r>
              <a:rPr lang="en-US" altLang="zh-CN" dirty="0">
                <a:ea typeface="宋体" panose="02010600030101010101" pitchFamily="2" charset="-122"/>
              </a:rPr>
              <a:t>can be used to effect acquisitions</a:t>
            </a:r>
            <a:endParaRPr lang="en-US" altLang="zh-CN" dirty="0">
              <a:ea typeface="宋体" panose="02010600030101010101" pitchFamily="2" charset="-122"/>
            </a:endParaRPr>
          </a:p>
          <a:p>
            <a:pPr lvl="2" eaLnBrk="1" hangingPunct="1"/>
            <a:r>
              <a:rPr lang="en-US" altLang="zh-CN" dirty="0">
                <a:ea typeface="宋体" panose="02010600030101010101" pitchFamily="2" charset="-122"/>
              </a:rPr>
              <a:t>employee stock incentives</a:t>
            </a:r>
            <a:endParaRPr lang="en-US" altLang="zh-CN" dirty="0">
              <a:ea typeface="宋体" panose="02010600030101010101" pitchFamily="2" charset="-122"/>
            </a:endParaRPr>
          </a:p>
          <a:p>
            <a:pPr lvl="1" eaLnBrk="1" hangingPunct="1"/>
            <a:r>
              <a:rPr lang="en-US" altLang="zh-CN" sz="2400" dirty="0">
                <a:ea typeface="宋体" panose="02010600030101010101" pitchFamily="2" charset="-122"/>
              </a:rPr>
              <a:t>large amounts of capital can be raised </a:t>
            </a: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Cons</a:t>
            </a:r>
            <a:endParaRPr lang="en-US" altLang="zh-CN" sz="2400" dirty="0">
              <a:ea typeface="宋体" panose="02010600030101010101" pitchFamily="2" charset="-122"/>
            </a:endParaRPr>
          </a:p>
          <a:p>
            <a:pPr lvl="1" eaLnBrk="1" hangingPunct="1"/>
            <a:r>
              <a:rPr lang="en-US" altLang="zh-CN" sz="2400" dirty="0">
                <a:ea typeface="宋体" panose="02010600030101010101" pitchFamily="2" charset="-122"/>
              </a:rPr>
              <a:t>relatively expensive</a:t>
            </a:r>
            <a:endParaRPr lang="en-US" altLang="zh-CN" sz="2400" dirty="0">
              <a:ea typeface="宋体" panose="02010600030101010101" pitchFamily="2" charset="-122"/>
            </a:endParaRPr>
          </a:p>
          <a:p>
            <a:pPr lvl="1" eaLnBrk="1" hangingPunct="1"/>
            <a:r>
              <a:rPr lang="en-US" altLang="zh-CN" sz="2400" dirty="0">
                <a:ea typeface="宋体" panose="02010600030101010101" pitchFamily="2" charset="-122"/>
              </a:rPr>
              <a:t>disclosure requirements</a:t>
            </a:r>
            <a:endParaRPr lang="en-US" altLang="zh-CN" sz="2400" dirty="0">
              <a:ea typeface="宋体" panose="02010600030101010101" pitchFamily="2" charset="-122"/>
            </a:endParaRPr>
          </a:p>
          <a:p>
            <a:pPr lvl="1" eaLnBrk="1" hangingPunct="1"/>
            <a:r>
              <a:rPr lang="en-US" altLang="zh-CN" sz="2400" dirty="0">
                <a:ea typeface="宋体" panose="02010600030101010101" pitchFamily="2" charset="-122"/>
              </a:rPr>
              <a:t>focus on short-term earnings</a:t>
            </a:r>
            <a:endParaRPr lang="en-US" altLang="zh-CN" sz="2400" dirty="0">
              <a:ea typeface="宋体" panose="02010600030101010101" pitchFamily="2" charset="-122"/>
            </a:endParaRPr>
          </a:p>
          <a:p>
            <a:pPr marL="457200" lvl="1" indent="0" eaLnBrk="1" hangingPunct="1">
              <a:buNone/>
            </a:pPr>
            <a:r>
              <a:rPr lang="en-US" altLang="zh-CN" sz="2400" dirty="0">
                <a:solidFill>
                  <a:srgbClr val="C00000"/>
                </a:solidFill>
                <a:latin typeface="+mj-lt"/>
                <a:ea typeface="宋体" panose="02010600030101010101" pitchFamily="2" charset="-122"/>
                <a:cs typeface="+mj-cs"/>
              </a:rPr>
              <a:t>Readings: why do firms go public? </a:t>
            </a:r>
            <a:r>
              <a:rPr lang="zh-CN" altLang="en-US" sz="2400" dirty="0">
                <a:solidFill>
                  <a:srgbClr val="C00000"/>
                </a:solidFill>
                <a:latin typeface="+mj-lt"/>
                <a:ea typeface="宋体" panose="02010600030101010101" pitchFamily="2" charset="-122"/>
                <a:cs typeface="+mj-cs"/>
              </a:rPr>
              <a:t>比较各种融资方式的优缺点，以及适用于初创企业的情况。</a:t>
            </a:r>
            <a:endParaRPr lang="en-US" altLang="zh-CN" sz="2400" dirty="0">
              <a:solidFill>
                <a:srgbClr val="C00000"/>
              </a:solidFill>
              <a:latin typeface="+mj-lt"/>
              <a:ea typeface="宋体" panose="02010600030101010101" pitchFamily="2" charset="-122"/>
              <a:cs typeface="+mj-cs"/>
            </a:endParaRPr>
          </a:p>
        </p:txBody>
      </p:sp>
      <p:sp>
        <p:nvSpPr>
          <p:cNvPr id="40962"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 Initial Public Offering (IPO)	</a:t>
            </a:r>
            <a:endParaRPr lang="en-US" altLang="zh-CN" sz="3600" dirty="0">
              <a:solidFill>
                <a:srgbClr val="C00000"/>
              </a:solidFill>
              <a:ea typeface="宋体" panose="02010600030101010101" pitchFamily="2" charset="-122"/>
            </a:endParaRPr>
          </a:p>
        </p:txBody>
      </p:sp>
      <p:sp>
        <p:nvSpPr>
          <p:cNvPr id="40963"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SEC regulations provide “safe harbors”</a:t>
            </a:r>
            <a:endParaRPr lang="en-US" altLang="zh-CN" dirty="0">
              <a:ea typeface="宋体" panose="02010600030101010101" pitchFamily="2" charset="-122"/>
            </a:endParaRPr>
          </a:p>
          <a:p>
            <a:pPr eaLnBrk="1" hangingPunct="1"/>
            <a:r>
              <a:rPr lang="en-US" altLang="zh-CN" dirty="0">
                <a:ea typeface="宋体" panose="02010600030101010101" pitchFamily="2" charset="-122"/>
              </a:rPr>
              <a:t>Fall between private and public offering</a:t>
            </a:r>
            <a:endParaRPr lang="en-US" altLang="zh-CN" dirty="0">
              <a:ea typeface="宋体" panose="02010600030101010101" pitchFamily="2" charset="-122"/>
            </a:endParaRPr>
          </a:p>
          <a:p>
            <a:pPr eaLnBrk="1" hangingPunct="1"/>
            <a:r>
              <a:rPr lang="en-US" altLang="zh-CN" dirty="0">
                <a:ea typeface="宋体" panose="02010600030101010101" pitchFamily="2" charset="-122"/>
              </a:rPr>
              <a:t>Firm issues equity to small numbers of “sophisticated” investors </a:t>
            </a:r>
            <a:endParaRPr lang="en-US" altLang="zh-CN" dirty="0">
              <a:ea typeface="宋体" panose="02010600030101010101" pitchFamily="2" charset="-122"/>
            </a:endParaRPr>
          </a:p>
          <a:p>
            <a:pPr eaLnBrk="1" hangingPunct="1"/>
            <a:r>
              <a:rPr lang="en-US" altLang="zh-CN" dirty="0">
                <a:ea typeface="宋体" panose="02010600030101010101" pitchFamily="2" charset="-122"/>
              </a:rPr>
              <a:t>No formal public offering process</a:t>
            </a:r>
            <a:endParaRPr lang="en-US" altLang="zh-CN" dirty="0">
              <a:ea typeface="宋体" panose="02010600030101010101" pitchFamily="2" charset="-122"/>
            </a:endParaRPr>
          </a:p>
          <a:p>
            <a:pPr eaLnBrk="1" hangingPunct="1"/>
            <a:r>
              <a:rPr lang="en-US" altLang="zh-CN" dirty="0">
                <a:ea typeface="宋体" panose="02010600030101010101" pitchFamily="2" charset="-122"/>
              </a:rPr>
              <a:t>Shares may eventually become freely tradable</a:t>
            </a:r>
            <a:endParaRPr lang="en-US" altLang="zh-CN" dirty="0">
              <a:ea typeface="宋体" panose="02010600030101010101" pitchFamily="2" charset="-122"/>
            </a:endParaRPr>
          </a:p>
          <a:p>
            <a:pPr eaLnBrk="1" hangingPunct="1"/>
            <a:r>
              <a:rPr lang="zh-CN" altLang="en-US" dirty="0">
                <a:ea typeface="宋体" panose="02010600030101010101" pitchFamily="2" charset="-122"/>
              </a:rPr>
              <a:t>中国的定向增发</a:t>
            </a:r>
            <a:endParaRPr lang="en-US" altLang="zh-CN" dirty="0">
              <a:ea typeface="宋体" panose="02010600030101010101" pitchFamily="2" charset="-122"/>
            </a:endParaRPr>
          </a:p>
        </p:txBody>
      </p:sp>
      <p:sp>
        <p:nvSpPr>
          <p:cNvPr id="43010"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Direct Public Offering (</a:t>
            </a:r>
            <a:r>
              <a:rPr lang="zh-CN" altLang="en-US" sz="3600" dirty="0">
                <a:solidFill>
                  <a:srgbClr val="C00000"/>
                </a:solidFill>
                <a:ea typeface="宋体" panose="02010600030101010101" pitchFamily="2" charset="-122"/>
              </a:rPr>
              <a:t>定向增发）</a:t>
            </a:r>
            <a:r>
              <a:rPr lang="en-US" altLang="zh-CN" sz="3600" dirty="0">
                <a:solidFill>
                  <a:srgbClr val="C00000"/>
                </a:solidFill>
                <a:ea typeface="宋体" panose="02010600030101010101" pitchFamily="2" charset="-122"/>
              </a:rPr>
              <a:t>	</a:t>
            </a:r>
            <a:endParaRPr lang="en-US" altLang="zh-CN" sz="3600" dirty="0">
              <a:solidFill>
                <a:srgbClr val="C00000"/>
              </a:solidFill>
              <a:ea typeface="宋体" panose="02010600030101010101" pitchFamily="2" charset="-122"/>
            </a:endParaRPr>
          </a:p>
        </p:txBody>
      </p:sp>
      <p:sp>
        <p:nvSpPr>
          <p:cNvPr id="43011"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What’s Different about Financing </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Social Ventures?</a:t>
            </a:r>
            <a:endParaRPr lang="en-US" altLang="zh-CN" sz="3600" dirty="0">
              <a:solidFill>
                <a:srgbClr val="C00000"/>
              </a:solidFill>
              <a:ea typeface="宋体" panose="02010600030101010101" pitchFamily="2" charset="-122"/>
            </a:endParaRPr>
          </a:p>
        </p:txBody>
      </p:sp>
      <p:sp>
        <p:nvSpPr>
          <p:cNvPr id="45058"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Unable to issue equity</a:t>
            </a:r>
            <a:endParaRPr lang="en-US" altLang="zh-CN" dirty="0">
              <a:ea typeface="宋体" panose="02010600030101010101" pitchFamily="2" charset="-122"/>
            </a:endParaRPr>
          </a:p>
          <a:p>
            <a:pPr eaLnBrk="1" hangingPunct="1"/>
            <a:r>
              <a:rPr lang="en-US" altLang="zh-CN" dirty="0">
                <a:ea typeface="宋体" panose="02010600030101010101" pitchFamily="2" charset="-122"/>
              </a:rPr>
              <a:t>Financing through</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structured debt</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royalty-based financing or revenue rights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philanthropic funding</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may allow investors to make tax-deductible contributions to “giving funds”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philanthropic angel investors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social VC funds</a:t>
            </a:r>
            <a:endParaRPr lang="en-US" altLang="zh-CN" dirty="0">
              <a:ea typeface="宋体" panose="02010600030101010101" pitchFamily="2" charset="-122"/>
            </a:endParaRPr>
          </a:p>
          <a:p>
            <a:pPr lvl="1" eaLnBrk="1" hangingPunct="1"/>
            <a:endParaRPr lang="en-US" altLang="zh-CN" dirty="0">
              <a:ea typeface="宋体" panose="02010600030101010101" pitchFamily="2" charset="-122"/>
            </a:endParaRPr>
          </a:p>
        </p:txBody>
      </p:sp>
      <p:sp>
        <p:nvSpPr>
          <p:cNvPr id="45059"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6"/>
          <p:cNvSpPr>
            <a:spLocks noGrp="1"/>
          </p:cNvSpPr>
          <p:nvPr>
            <p:ph type="title"/>
          </p:nvPr>
        </p:nvSpPr>
        <p:spPr>
          <a:xfrm>
            <a:off x="214313" y="-142875"/>
            <a:ext cx="8686800" cy="1143000"/>
          </a:xfrm>
        </p:spPr>
        <p:txBody>
          <a:bodyPr vert="horz" wrap="square" lIns="91440" tIns="45720" rIns="91440" bIns="45720" anchor="ctr" anchorCtr="0"/>
          <a:lstStyle/>
          <a:p>
            <a:r>
              <a:rPr lang="en-US" altLang="zh-CN" sz="3600" dirty="0">
                <a:solidFill>
                  <a:srgbClr val="C00000"/>
                </a:solidFill>
                <a:ea typeface="宋体" panose="02010600030101010101" pitchFamily="2" charset="-122"/>
              </a:rPr>
              <a:t>Considerations When Choosing Financing</a:t>
            </a:r>
            <a:endParaRPr lang="en-US" altLang="zh-CN" sz="3600" dirty="0">
              <a:solidFill>
                <a:srgbClr val="C00000"/>
              </a:solidFill>
              <a:ea typeface="宋体" panose="02010600030101010101" pitchFamily="2" charset="-122"/>
            </a:endParaRPr>
          </a:p>
        </p:txBody>
      </p:sp>
      <p:pic>
        <p:nvPicPr>
          <p:cNvPr id="49154" name="Picture 2"/>
          <p:cNvPicPr>
            <a:picLocks noChangeAspect="1"/>
          </p:cNvPicPr>
          <p:nvPr/>
        </p:nvPicPr>
        <p:blipFill>
          <a:blip r:embed="rId1"/>
          <a:stretch>
            <a:fillRect/>
          </a:stretch>
        </p:blipFill>
        <p:spPr>
          <a:xfrm>
            <a:off x="107504" y="704850"/>
            <a:ext cx="8822183" cy="6153150"/>
          </a:xfrm>
          <a:prstGeom prst="rect">
            <a:avLst/>
          </a:prstGeom>
          <a:solidFill>
            <a:schemeClr val="bg1"/>
          </a:solidFill>
          <a:ln w="9525">
            <a:noFill/>
          </a:ln>
        </p:spPr>
      </p:pic>
      <p:sp>
        <p:nvSpPr>
          <p:cNvPr id="49155" name="Slide Number Placeholder 3"/>
          <p:cNvSpPr>
            <a:spLocks noGrp="1"/>
          </p:cNvSpPr>
          <p:nvPr>
            <p:ph type="sldNum" sz="quarter" idx="12"/>
          </p:nvPr>
        </p:nvSpPr>
        <p:spPr>
          <a:xfrm>
            <a:off x="6975475" y="6592888"/>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
        <p:nvSpPr>
          <p:cNvPr id="49156" name="TextBox 4"/>
          <p:cNvSpPr txBox="1"/>
          <p:nvPr/>
        </p:nvSpPr>
        <p:spPr>
          <a:xfrm>
            <a:off x="-14287" y="650875"/>
            <a:ext cx="1584325" cy="338138"/>
          </a:xfrm>
          <a:prstGeom prst="rect">
            <a:avLst/>
          </a:prstGeom>
          <a:noFill/>
          <a:ln w="9525">
            <a:noFill/>
          </a:ln>
        </p:spPr>
        <p:txBody>
          <a:bodyPr anchor="t" anchorCtr="0">
            <a:spAutoFit/>
          </a:bodyPr>
          <a:lstStyle/>
          <a:p>
            <a:pPr>
              <a:buFontTx/>
            </a:pPr>
            <a:r>
              <a:rPr lang="en-US" altLang="zh-CN" sz="1600" dirty="0">
                <a:solidFill>
                  <a:schemeClr val="tx1"/>
                </a:solidFill>
                <a:latin typeface="Calibri" panose="020F0502020204030204" pitchFamily="34" charset="0"/>
                <a:ea typeface="宋体" panose="02010600030101010101" pitchFamily="2" charset="-122"/>
              </a:rPr>
              <a:t>Table 2.1</a:t>
            </a:r>
            <a:endParaRPr lang="en-US" altLang="zh-CN" sz="1600" dirty="0">
              <a:latin typeface="Calibri" panose="020F050202020403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vert="horz" wrap="square" lIns="91440" tIns="45720" rIns="91440" bIns="45720" anchor="ctr" anchorCtr="0"/>
          <a:lstStyle/>
          <a:p>
            <a:r>
              <a:rPr lang="en-US" altLang="zh-CN" kern="1200" dirty="0">
                <a:solidFill>
                  <a:srgbClr val="C00000"/>
                </a:solidFill>
                <a:latin typeface="+mj-lt"/>
                <a:ea typeface="宋体" panose="02010600030101010101" pitchFamily="2" charset="-122"/>
                <a:cs typeface="+mj-cs"/>
              </a:rPr>
              <a:t>Regulatory Considerations</a:t>
            </a:r>
            <a:endParaRPr lang="en-US" altLang="zh-CN" kern="1200" dirty="0">
              <a:solidFill>
                <a:srgbClr val="C00000"/>
              </a:solidFill>
              <a:latin typeface="+mj-lt"/>
              <a:ea typeface="宋体" panose="02010600030101010101" pitchFamily="2" charset="-122"/>
              <a:cs typeface="+mj-cs"/>
            </a:endParaRPr>
          </a:p>
        </p:txBody>
      </p:sp>
      <p:sp>
        <p:nvSpPr>
          <p:cNvPr id="51202" name="Content Placeholder 2"/>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All countries regulate public capital markets</a:t>
            </a:r>
            <a:endParaRPr lang="en-US" altLang="zh-CN" dirty="0">
              <a:ea typeface="宋体" panose="02010600030101010101" pitchFamily="2" charset="-122"/>
            </a:endParaRPr>
          </a:p>
          <a:p>
            <a:pPr eaLnBrk="1" hangingPunct="1"/>
            <a:r>
              <a:rPr lang="en-US" altLang="zh-CN" dirty="0">
                <a:ea typeface="宋体" panose="02010600030101010101" pitchFamily="2" charset="-122"/>
              </a:rPr>
              <a:t>Regulations limit access and affect financial disclosure</a:t>
            </a:r>
            <a:endParaRPr lang="en-US" altLang="zh-CN" dirty="0">
              <a:ea typeface="宋体" panose="02010600030101010101" pitchFamily="2" charset="-122"/>
            </a:endParaRPr>
          </a:p>
          <a:p>
            <a:pPr eaLnBrk="1" hangingPunct="1"/>
            <a:r>
              <a:rPr lang="en-US" altLang="zh-CN" dirty="0">
                <a:ea typeface="宋体" panose="02010600030101010101" pitchFamily="2" charset="-122"/>
              </a:rPr>
              <a:t>US federal securities laws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The Securities Act of 1933 </a:t>
            </a:r>
            <a:endParaRPr lang="en-US" altLang="zh-CN" dirty="0">
              <a:ea typeface="宋体" panose="02010600030101010101" pitchFamily="2" charset="-122"/>
            </a:endParaRPr>
          </a:p>
          <a:p>
            <a:pPr lvl="2" eaLnBrk="1" hangingPunct="1"/>
            <a:r>
              <a:rPr lang="en-US" altLang="zh-CN" dirty="0">
                <a:ea typeface="宋体" panose="02010600030101010101" pitchFamily="2" charset="-122"/>
              </a:rPr>
              <a:t>regulates offerings and sale of securities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The Securities and Exchange Act of 1934</a:t>
            </a:r>
            <a:endParaRPr lang="en-US" altLang="zh-CN" dirty="0">
              <a:ea typeface="宋体" panose="02010600030101010101" pitchFamily="2" charset="-122"/>
            </a:endParaRPr>
          </a:p>
          <a:p>
            <a:pPr lvl="2" eaLnBrk="1" hangingPunct="1"/>
            <a:r>
              <a:rPr lang="en-US" altLang="zh-CN" dirty="0">
                <a:ea typeface="宋体" panose="02010600030101010101" pitchFamily="2" charset="-122"/>
              </a:rPr>
              <a:t>regulates aftermarket trading</a:t>
            </a:r>
            <a:endParaRPr lang="en-US" altLang="zh-CN" dirty="0">
              <a:ea typeface="宋体" panose="02010600030101010101" pitchFamily="2" charset="-122"/>
            </a:endParaRPr>
          </a:p>
          <a:p>
            <a:pPr eaLnBrk="1" hangingPunct="1"/>
            <a:r>
              <a:rPr lang="en-US" altLang="zh-CN" dirty="0">
                <a:ea typeface="宋体" panose="02010600030101010101" pitchFamily="2" charset="-122"/>
              </a:rPr>
              <a:t>State regulations: “blue sky” laws</a:t>
            </a:r>
            <a:endParaRPr lang="en-US" altLang="zh-CN" dirty="0">
              <a:ea typeface="宋体" panose="02010600030101010101" pitchFamily="2" charset="-122"/>
            </a:endParaRPr>
          </a:p>
          <a:p>
            <a:pPr eaLnBrk="1" hangingPunct="1">
              <a:buFont typeface="Arial" panose="020B0604020202020204" pitchFamily="34" charset="0"/>
              <a:buChar char="–"/>
            </a:pPr>
            <a:endParaRPr lang="en-US" altLang="zh-CN" dirty="0">
              <a:ea typeface="宋体" panose="02010600030101010101" pitchFamily="2" charset="-122"/>
            </a:endParaRPr>
          </a:p>
        </p:txBody>
      </p:sp>
      <p:sp>
        <p:nvSpPr>
          <p:cNvPr id="51203"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latin typeface="Arial" panose="020B0604020202020204" pitchFamily="34" charset="0"/>
                <a:ea typeface="宋体" panose="02010600030101010101" pitchFamily="2" charset="-122"/>
              </a:rPr>
            </a:fld>
            <a:endParaRPr lang="en-US" altLang="zh-CN" sz="1400" dirty="0">
              <a:solidFill>
                <a:srgbClr val="898989"/>
              </a:solidFill>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753428" y="1280637"/>
            <a:ext cx="6858000" cy="648176"/>
          </a:xfrm>
        </p:spPr>
        <p:txBody>
          <a:bodyPr>
            <a:normAutofit/>
          </a:bodyPr>
          <a:lstStyle/>
          <a:p>
            <a:r>
              <a:rPr lang="en-US" altLang="zh-CN" sz="3300" dirty="0"/>
              <a:t>2.1 A</a:t>
            </a:r>
            <a:r>
              <a:rPr lang="zh-CN" altLang="en-US" sz="3300" dirty="0"/>
              <a:t>股发行制度的变迁</a:t>
            </a:r>
            <a:endParaRPr lang="zh-CN" altLang="en-US" sz="3300" dirty="0">
              <a:latin typeface="宋体" panose="02010600030101010101" pitchFamily="2" charset="-122"/>
            </a:endParaRPr>
          </a:p>
        </p:txBody>
      </p:sp>
      <p:pic>
        <p:nvPicPr>
          <p:cNvPr id="2" name="图片 1"/>
          <p:cNvPicPr>
            <a:picLocks noChangeAspect="1"/>
          </p:cNvPicPr>
          <p:nvPr/>
        </p:nvPicPr>
        <p:blipFill>
          <a:blip r:embed="rId1"/>
          <a:stretch>
            <a:fillRect/>
          </a:stretch>
        </p:blipFill>
        <p:spPr>
          <a:xfrm>
            <a:off x="496729" y="1983582"/>
            <a:ext cx="8179594" cy="373713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风险投资支持与注册制下</a:t>
            </a:r>
            <a:r>
              <a:rPr lang="en-US" altLang="zh-CN" dirty="0"/>
              <a:t>IPO</a:t>
            </a:r>
            <a:r>
              <a:rPr lang="zh-CN" altLang="en-US" dirty="0"/>
              <a:t>定价</a:t>
            </a: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382905" y="1805941"/>
            <a:ext cx="8404860" cy="391525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505585" y="260350"/>
            <a:ext cx="7181215" cy="457200"/>
          </a:xfrm>
        </p:spPr>
        <p:txBody>
          <a:bodyPr vert="horz" wrap="square" lIns="91440" tIns="45720" rIns="91440" bIns="45720" anchor="ctr" anchorCtr="0">
            <a:normAutofit fontScale="90000"/>
          </a:bodyPr>
          <a:lstStyle/>
          <a:p>
            <a:pPr>
              <a:buNone/>
            </a:pPr>
            <a:r>
              <a:rPr lang="en-US" altLang="zh-CN" dirty="0"/>
              <a:t>IPO</a:t>
            </a:r>
            <a:r>
              <a:rPr lang="zh-CN" altLang="en-US" dirty="0"/>
              <a:t>制度与定价演变（叶舒，</a:t>
            </a:r>
            <a:r>
              <a:rPr lang="en-US" altLang="zh-CN" dirty="0"/>
              <a:t>2019</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日期占位符 3"/>
          <p:cNvSpPr txBox="1">
            <a:spLocks noGrp="1"/>
          </p:cNvSpPr>
          <p:nvPr>
            <p:ph type="dt" sz="half" idx="10"/>
          </p:nvPr>
        </p:nvSpPr>
        <p:spPr bwMode="gray"/>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rgbClr val="5F5F5F"/>
                </a:solidFill>
                <a:effectLst/>
                <a:uLnTx/>
                <a:uFillTx/>
                <a:latin typeface="+mn-lt"/>
                <a:ea typeface="宋体" panose="02010600030101010101" pitchFamily="2" charset="-122"/>
                <a:cs typeface="+mn-cs"/>
              </a:rPr>
              <a:t>www.themegallery.com</a:t>
            </a:r>
            <a:endParaRPr kumimoji="0" lang="en-US" altLang="zh-CN" sz="1000" b="1" i="0" u="none" strike="noStrike" kern="1200" cap="none" spc="0" normalizeH="0" baseline="0" noProof="0">
              <a:ln>
                <a:noFill/>
              </a:ln>
              <a:solidFill>
                <a:srgbClr val="5F5F5F"/>
              </a:solidFill>
              <a:effectLst/>
              <a:uLnTx/>
              <a:uFillTx/>
              <a:latin typeface="+mn-lt"/>
              <a:ea typeface="宋体" panose="02010600030101010101" pitchFamily="2" charset="-122"/>
              <a:cs typeface="+mn-cs"/>
            </a:endParaRPr>
          </a:p>
        </p:txBody>
      </p:sp>
      <p:sp>
        <p:nvSpPr>
          <p:cNvPr id="19461"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r>
              <a:rPr lang="en-US" altLang="zh-CN" sz="2000" b="1" i="1" dirty="0">
                <a:solidFill>
                  <a:srgbClr val="CC3300"/>
                </a:solidFill>
                <a:ea typeface="宋体" panose="02010600030101010101" pitchFamily="2" charset="-122"/>
              </a:rPr>
              <a:t>LOGO</a:t>
            </a:r>
            <a:endParaRPr lang="en-US" altLang="zh-CN" sz="2000" b="1" i="1" dirty="0">
              <a:solidFill>
                <a:srgbClr val="CC3300"/>
              </a:solidFill>
              <a:ea typeface="宋体" panose="02010600030101010101" pitchFamily="2" charset="-122"/>
            </a:endParaRPr>
          </a:p>
        </p:txBody>
      </p:sp>
      <p:sp>
        <p:nvSpPr>
          <p:cNvPr id="2" name="文本框 1"/>
          <p:cNvSpPr txBox="1"/>
          <p:nvPr/>
        </p:nvSpPr>
        <p:spPr>
          <a:xfrm>
            <a:off x="1115695" y="980440"/>
            <a:ext cx="7811770" cy="922020"/>
          </a:xfrm>
          <a:prstGeom prst="rect">
            <a:avLst/>
          </a:prstGeom>
          <a:noFill/>
        </p:spPr>
        <p:txBody>
          <a:bodyPr wrap="square" rtlCol="0" anchor="t">
            <a:spAutoFit/>
          </a:bodyPr>
          <a:lstStyle/>
          <a:p>
            <a:r>
              <a:rPr lang="zh-CN" altLang="en-US"/>
              <a:t>30 倍市盈率窗口指导阶段（2005 年 1 月-2009 年 5 月）</a:t>
            </a:r>
            <a:endParaRPr lang="zh-CN" altLang="en-US"/>
          </a:p>
          <a:p>
            <a:r>
              <a:rPr lang="zh-CN" altLang="en-US"/>
              <a:t>短暂的市场化定价阶段（2009 年 6 月-2012 年 4 月）</a:t>
            </a:r>
            <a:endParaRPr lang="zh-CN" altLang="en-US"/>
          </a:p>
          <a:p>
            <a:r>
              <a:rPr lang="zh-CN" altLang="en-US"/>
              <a:t>IPO 定价隐性管制和加速发行时期（2012 年 5 月-至今）：影子</a:t>
            </a:r>
            <a:r>
              <a:rPr lang="en-US" altLang="zh-CN"/>
              <a:t>PE</a:t>
            </a:r>
            <a:r>
              <a:rPr lang="zh-CN" altLang="en-US">
                <a:ea typeface="宋体" panose="02010600030101010101" pitchFamily="2" charset="-122"/>
              </a:rPr>
              <a:t>：</a:t>
            </a:r>
            <a:r>
              <a:rPr lang="en-US" altLang="zh-CN">
                <a:ea typeface="宋体" panose="02010600030101010101" pitchFamily="2" charset="-122"/>
              </a:rPr>
              <a:t>30</a:t>
            </a:r>
            <a:endParaRPr lang="en-US" altLang="zh-CN">
              <a:ea typeface="宋体" panose="02010600030101010101" pitchFamily="2" charset="-122"/>
            </a:endParaRPr>
          </a:p>
        </p:txBody>
      </p:sp>
      <p:pic>
        <p:nvPicPr>
          <p:cNvPr id="5" name="图片 4"/>
          <p:cNvPicPr>
            <a:picLocks noChangeAspect="1"/>
          </p:cNvPicPr>
          <p:nvPr>
            <p:custDataLst>
              <p:tags r:id="rId1"/>
            </p:custDataLst>
          </p:nvPr>
        </p:nvPicPr>
        <p:blipFill>
          <a:blip r:embed="rId2"/>
          <a:stretch>
            <a:fillRect/>
          </a:stretch>
        </p:blipFill>
        <p:spPr>
          <a:xfrm>
            <a:off x="827405" y="2025015"/>
            <a:ext cx="7353300" cy="48329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1"/>
          <p:cNvPicPr>
            <a:picLocks noChangeAspect="1"/>
          </p:cNvPicPr>
          <p:nvPr/>
        </p:nvPicPr>
        <p:blipFill>
          <a:blip r:embed="rId1"/>
          <a:stretch>
            <a:fillRect/>
          </a:stretch>
        </p:blipFill>
        <p:spPr>
          <a:xfrm>
            <a:off x="152400" y="381000"/>
            <a:ext cx="8839200" cy="5486400"/>
          </a:xfrm>
          <a:prstGeom prst="rect">
            <a:avLst/>
          </a:prstGeom>
          <a:noFill/>
          <a:ln w="9525">
            <a:noFill/>
          </a:ln>
        </p:spPr>
      </p:pic>
      <p:cxnSp>
        <p:nvCxnSpPr>
          <p:cNvPr id="4" name="直接箭头连接符 3"/>
          <p:cNvCxnSpPr/>
          <p:nvPr/>
        </p:nvCxnSpPr>
        <p:spPr>
          <a:xfrm>
            <a:off x="3962400" y="3810000"/>
            <a:ext cx="0"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84" name="矩形 4"/>
          <p:cNvSpPr/>
          <p:nvPr/>
        </p:nvSpPr>
        <p:spPr>
          <a:xfrm>
            <a:off x="3352800" y="5918200"/>
            <a:ext cx="1570038" cy="461963"/>
          </a:xfrm>
          <a:prstGeom prst="rect">
            <a:avLst/>
          </a:prstGeom>
          <a:noFill/>
          <a:ln w="9525">
            <a:noFill/>
          </a:ln>
        </p:spPr>
        <p:txBody>
          <a:bodyPr wrap="none">
            <a:spAutoFit/>
          </a:bodyPr>
          <a:lstStyle/>
          <a:p>
            <a:r>
              <a:rPr lang="en-US" altLang="zh-CN" dirty="0">
                <a:latin typeface="Arial" panose="020B0604020202020204" pitchFamily="34" charset="0"/>
              </a:rPr>
              <a:t>2009</a:t>
            </a:r>
            <a:r>
              <a:rPr lang="zh-CN" altLang="en-US" dirty="0">
                <a:latin typeface="Arial" panose="020B0604020202020204" pitchFamily="34" charset="0"/>
              </a:rPr>
              <a:t>年</a:t>
            </a:r>
            <a:r>
              <a:rPr lang="en-US" altLang="zh-CN" dirty="0">
                <a:latin typeface="Arial" panose="020B0604020202020204" pitchFamily="34" charset="0"/>
              </a:rPr>
              <a:t>6</a:t>
            </a:r>
            <a:r>
              <a:rPr lang="zh-CN" altLang="en-US" dirty="0">
                <a:latin typeface="Arial" panose="020B0604020202020204" pitchFamily="34" charset="0"/>
              </a:rPr>
              <a:t>月</a:t>
            </a:r>
            <a:endParaRPr lang="zh-CN" altLang="en-US" dirty="0">
              <a:latin typeface="Arial" panose="020B0604020202020204" pitchFamily="34" charset="0"/>
            </a:endParaRPr>
          </a:p>
        </p:txBody>
      </p:sp>
      <p:cxnSp>
        <p:nvCxnSpPr>
          <p:cNvPr id="6" name="直接箭头连接符 5"/>
          <p:cNvCxnSpPr/>
          <p:nvPr/>
        </p:nvCxnSpPr>
        <p:spPr>
          <a:xfrm>
            <a:off x="2438400" y="2514600"/>
            <a:ext cx="0" cy="3352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86" name="矩形 8"/>
          <p:cNvSpPr/>
          <p:nvPr/>
        </p:nvSpPr>
        <p:spPr>
          <a:xfrm>
            <a:off x="1414463" y="5945188"/>
            <a:ext cx="1568450" cy="708025"/>
          </a:xfrm>
          <a:prstGeom prst="rect">
            <a:avLst/>
          </a:prstGeom>
          <a:noFill/>
          <a:ln w="9525">
            <a:noFill/>
          </a:ln>
        </p:spPr>
        <p:txBody>
          <a:bodyPr>
            <a:spAutoFit/>
          </a:bodyPr>
          <a:lstStyle/>
          <a:p>
            <a:pPr>
              <a:buNone/>
            </a:pPr>
            <a:r>
              <a:rPr lang="en-US" altLang="zh-CN" sz="2000" dirty="0">
                <a:latin typeface="Arial" panose="020B0604020202020204" pitchFamily="34" charset="0"/>
              </a:rPr>
              <a:t>2005</a:t>
            </a:r>
            <a:r>
              <a:rPr lang="zh-CN" altLang="en-US" sz="2000" dirty="0">
                <a:latin typeface="Arial" panose="020B0604020202020204" pitchFamily="34" charset="0"/>
              </a:rPr>
              <a:t>年保荐制、询价制</a:t>
            </a:r>
            <a:endParaRPr lang="zh-CN" altLang="en-US" sz="2000" dirty="0">
              <a:latin typeface="Arial" panose="020B0604020202020204" pitchFamily="34" charset="0"/>
            </a:endParaRPr>
          </a:p>
        </p:txBody>
      </p:sp>
      <p:cxnSp>
        <p:nvCxnSpPr>
          <p:cNvPr id="10" name="直接箭头连接符 9"/>
          <p:cNvCxnSpPr/>
          <p:nvPr/>
        </p:nvCxnSpPr>
        <p:spPr>
          <a:xfrm>
            <a:off x="6705600" y="3810000"/>
            <a:ext cx="0"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88" name="矩形 10"/>
          <p:cNvSpPr/>
          <p:nvPr/>
        </p:nvSpPr>
        <p:spPr>
          <a:xfrm>
            <a:off x="5897563" y="5868988"/>
            <a:ext cx="1570037" cy="708025"/>
          </a:xfrm>
          <a:prstGeom prst="rect">
            <a:avLst/>
          </a:prstGeom>
          <a:noFill/>
          <a:ln w="9525">
            <a:noFill/>
          </a:ln>
        </p:spPr>
        <p:txBody>
          <a:bodyPr>
            <a:spAutoFit/>
          </a:bodyPr>
          <a:lstStyle/>
          <a:p>
            <a:r>
              <a:rPr lang="zh-CN" altLang="en-US" sz="2000" dirty="0">
                <a:latin typeface="Arial" panose="020B0604020202020204" pitchFamily="34" charset="0"/>
              </a:rPr>
              <a:t>上市首日涨幅</a:t>
            </a:r>
            <a:r>
              <a:rPr lang="en-US" altLang="zh-CN" sz="2000" dirty="0">
                <a:latin typeface="Arial" panose="020B0604020202020204" pitchFamily="34" charset="0"/>
              </a:rPr>
              <a:t>44%</a:t>
            </a:r>
            <a:endParaRPr lang="zh-CN" altLang="en-US" sz="2000" dirty="0">
              <a:latin typeface="Arial" panose="020B0604020202020204" pitchFamily="34" charset="0"/>
            </a:endParaRPr>
          </a:p>
        </p:txBody>
      </p:sp>
      <p:cxnSp>
        <p:nvCxnSpPr>
          <p:cNvPr id="12" name="直接箭头连接符 11"/>
          <p:cNvCxnSpPr/>
          <p:nvPr/>
        </p:nvCxnSpPr>
        <p:spPr>
          <a:xfrm>
            <a:off x="8153400" y="3860800"/>
            <a:ext cx="0"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90" name="矩形 12"/>
          <p:cNvSpPr/>
          <p:nvPr/>
        </p:nvSpPr>
        <p:spPr>
          <a:xfrm>
            <a:off x="7739063" y="5867400"/>
            <a:ext cx="1570037" cy="1016000"/>
          </a:xfrm>
          <a:prstGeom prst="rect">
            <a:avLst/>
          </a:prstGeom>
          <a:noFill/>
          <a:ln w="9525">
            <a:noFill/>
          </a:ln>
        </p:spPr>
        <p:txBody>
          <a:bodyPr>
            <a:spAutoFit/>
          </a:bodyPr>
          <a:lstStyle/>
          <a:p>
            <a:r>
              <a:rPr lang="zh-CN" altLang="en-US" sz="2000" dirty="0">
                <a:latin typeface="Arial" panose="020B0604020202020204" pitchFamily="34" charset="0"/>
              </a:rPr>
              <a:t>前</a:t>
            </a:r>
            <a:r>
              <a:rPr lang="en-US" altLang="zh-CN" sz="2000" dirty="0">
                <a:latin typeface="Arial" panose="020B0604020202020204" pitchFamily="34" charset="0"/>
              </a:rPr>
              <a:t>5</a:t>
            </a:r>
            <a:r>
              <a:rPr lang="zh-CN" altLang="en-US" sz="2000" dirty="0">
                <a:latin typeface="Arial" panose="020B0604020202020204" pitchFamily="34" charset="0"/>
              </a:rPr>
              <a:t>日不限，之后涨幅</a:t>
            </a:r>
            <a:r>
              <a:rPr lang="en-US" altLang="zh-CN" sz="2000" dirty="0">
                <a:latin typeface="Arial" panose="020B0604020202020204" pitchFamily="34" charset="0"/>
              </a:rPr>
              <a:t>20%</a:t>
            </a:r>
            <a:endParaRPr lang="zh-CN" altLang="en-US" sz="20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2.投资与估值"/>
          <p:cNvSpPr txBox="1">
            <a:spLocks noGrp="1"/>
          </p:cNvSpPr>
          <p:nvPr>
            <p:ph type="title"/>
          </p:nvPr>
        </p:nvSpPr>
        <p:spPr>
          <a:xfrm>
            <a:off x="628650" y="2943225"/>
            <a:ext cx="7886700" cy="971550"/>
          </a:xfrm>
          <a:prstGeom prst="rect">
            <a:avLst/>
          </a:prstGeom>
          <a:effectLst>
            <a:outerShdw dist="38100" dir="2699999" rotWithShape="0">
              <a:srgbClr val="000000">
                <a:alpha val="39999"/>
              </a:srgbClr>
            </a:outerShdw>
          </a:effectLst>
        </p:spPr>
        <p:txBody>
          <a:bodyPr/>
          <a:lstStyle/>
          <a:p>
            <a:r>
              <a:rPr lang="en-US" altLang="zh-CN" dirty="0">
                <a:solidFill>
                  <a:schemeClr val="bg1"/>
                </a:solidFill>
              </a:rPr>
              <a:t>1</a:t>
            </a:r>
            <a:r>
              <a:rPr dirty="0">
                <a:solidFill>
                  <a:schemeClr val="bg1"/>
                </a:solidFill>
              </a:rPr>
              <a:t>.</a:t>
            </a:r>
            <a:r>
              <a:rPr lang="zh-CN" dirty="0">
                <a:solidFill>
                  <a:schemeClr val="bg1"/>
                </a:solidFill>
              </a:rPr>
              <a:t>创业企业融资渠道</a:t>
            </a:r>
            <a:endParaRPr lang="zh-CN" dirty="0">
              <a:solidFill>
                <a:schemeClr val="bg1"/>
              </a:solidFill>
            </a:endParaRPr>
          </a:p>
        </p:txBody>
      </p:sp>
      <p:sp>
        <p:nvSpPr>
          <p:cNvPr id="450" name="编辑母版文本样式"/>
          <p:cNvSpPr txBox="1">
            <a:spLocks noGrp="1"/>
          </p:cNvSpPr>
          <p:nvPr>
            <p:ph type="body" sz="quarter" idx="1"/>
          </p:nvPr>
        </p:nvSpPr>
        <p:spPr>
          <a:xfrm>
            <a:off x="623888" y="4299347"/>
            <a:ext cx="7886700" cy="1125141"/>
          </a:xfrm>
          <a:prstGeom prst="rect">
            <a:avLst/>
          </a:prstGeom>
        </p:spPr>
        <p:txBody>
          <a:bodyPr/>
          <a:lstStyle/>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2.投资与估值"/>
          <p:cNvSpPr txBox="1">
            <a:spLocks noGrp="1"/>
          </p:cNvSpPr>
          <p:nvPr>
            <p:ph type="title"/>
          </p:nvPr>
        </p:nvSpPr>
        <p:spPr>
          <a:xfrm>
            <a:off x="628650" y="2943225"/>
            <a:ext cx="7886700" cy="971550"/>
          </a:xfrm>
          <a:prstGeom prst="rect">
            <a:avLst/>
          </a:prstGeom>
          <a:effectLst>
            <a:outerShdw dist="38100" dir="2699999" rotWithShape="0">
              <a:srgbClr val="000000">
                <a:alpha val="39999"/>
              </a:srgbClr>
            </a:outerShdw>
          </a:effectLst>
        </p:spPr>
        <p:txBody>
          <a:bodyPr/>
          <a:lstStyle/>
          <a:p>
            <a:r>
              <a:rPr lang="en-US" altLang="zh-CN" dirty="0">
                <a:solidFill>
                  <a:schemeClr val="bg1"/>
                </a:solidFill>
              </a:rPr>
              <a:t>2</a:t>
            </a:r>
            <a:r>
              <a:rPr dirty="0">
                <a:solidFill>
                  <a:schemeClr val="bg1"/>
                </a:solidFill>
              </a:rPr>
              <a:t>.商业模式</a:t>
            </a:r>
            <a:r>
              <a:rPr lang="zh-CN" dirty="0">
                <a:solidFill>
                  <a:schemeClr val="bg1"/>
                </a:solidFill>
              </a:rPr>
              <a:t>与</a:t>
            </a:r>
            <a:r>
              <a:rPr lang="en-US" altLang="zh-CN" dirty="0">
                <a:solidFill>
                  <a:schemeClr val="bg1"/>
                </a:solidFill>
              </a:rPr>
              <a:t>BP</a:t>
            </a:r>
            <a:endParaRPr lang="en-US" altLang="zh-CN" dirty="0">
              <a:solidFill>
                <a:schemeClr val="bg1"/>
              </a:solidFill>
            </a:endParaRPr>
          </a:p>
        </p:txBody>
      </p:sp>
      <p:sp>
        <p:nvSpPr>
          <p:cNvPr id="450" name="编辑母版文本样式"/>
          <p:cNvSpPr txBox="1">
            <a:spLocks noGrp="1"/>
          </p:cNvSpPr>
          <p:nvPr>
            <p:ph type="body" sz="quarter" idx="1"/>
          </p:nvPr>
        </p:nvSpPr>
        <p:spPr>
          <a:xfrm>
            <a:off x="623888" y="4299347"/>
            <a:ext cx="7886700" cy="1125141"/>
          </a:xfrm>
          <a:prstGeom prst="rect">
            <a:avLst/>
          </a:prstGeom>
        </p:spPr>
        <p:txBody>
          <a:bodyPr/>
          <a:lstStyle/>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标题 22529"/>
          <p:cNvSpPr txBox="1">
            <a:spLocks noGrp="1"/>
          </p:cNvSpPr>
          <p:nvPr>
            <p:ph type="title"/>
          </p:nvPr>
        </p:nvSpPr>
        <p:spPr>
          <a:xfrm>
            <a:off x="611560" y="476672"/>
            <a:ext cx="6162215" cy="569803"/>
          </a:xfrm>
          <a:prstGeom prst="rect">
            <a:avLst/>
          </a:prstGeom>
        </p:spPr>
        <p:txBody>
          <a:bodyPr/>
          <a:lstStyle/>
          <a:p>
            <a:r>
              <a:rPr lang="en-US" b="1"/>
              <a:t>What is Business Model</a:t>
            </a:r>
            <a:r>
              <a:rPr lang="zh-CN" altLang="en-US" b="1"/>
              <a:t>？</a:t>
            </a:r>
            <a:endParaRPr lang="zh-CN" altLang="en-US" b="1"/>
          </a:p>
        </p:txBody>
      </p:sp>
      <p:sp>
        <p:nvSpPr>
          <p:cNvPr id="441" name="文本占位符 22530"/>
          <p:cNvSpPr txBox="1">
            <a:spLocks noGrp="1"/>
          </p:cNvSpPr>
          <p:nvPr>
            <p:ph type="body" idx="1"/>
          </p:nvPr>
        </p:nvSpPr>
        <p:spPr>
          <a:xfrm>
            <a:off x="262255" y="1206500"/>
            <a:ext cx="8514080" cy="5102225"/>
          </a:xfrm>
          <a:prstGeom prst="rect">
            <a:avLst/>
          </a:prstGeom>
        </p:spPr>
        <p:txBody>
          <a:bodyPr>
            <a:normAutofit fontScale="90000" lnSpcReduction="20000"/>
          </a:bodyPr>
          <a:lstStyle/>
          <a:p>
            <a:pPr eaLnBrk="1" fontAlgn="auto" hangingPunct="1">
              <a:lnSpc>
                <a:spcPct val="150000"/>
              </a:lnSpc>
              <a:defRPr>
                <a:latin typeface="Heiti SC Medium"/>
                <a:ea typeface="Heiti SC Medium"/>
                <a:cs typeface="Heiti SC Medium"/>
                <a:sym typeface="Heiti SC Medium"/>
              </a:defRPr>
            </a:pPr>
            <a:r>
              <a:rPr dirty="0"/>
              <a:t> “</a:t>
            </a:r>
            <a:r>
              <a:rPr lang="en-US" b="1" dirty="0"/>
              <a:t>The logic of the firm, the way it operates, and how it creates and captures value for its stakeholders.</a:t>
            </a:r>
            <a:r>
              <a:rPr dirty="0"/>
              <a:t>”</a:t>
            </a:r>
            <a:endParaRPr lang="en-US" altLang="zh-CN" dirty="0"/>
          </a:p>
          <a:p>
            <a:pPr eaLnBrk="1" fontAlgn="auto" hangingPunct="1">
              <a:lnSpc>
                <a:spcPct val="150000"/>
              </a:lnSpc>
              <a:defRPr>
                <a:latin typeface="Heiti SC Medium"/>
                <a:ea typeface="Heiti SC Medium"/>
                <a:cs typeface="Heiti SC Medium"/>
                <a:sym typeface="Heiti SC Medium"/>
              </a:defRPr>
            </a:pPr>
            <a:r>
              <a:rPr lang="en-US" dirty="0"/>
              <a:t>“</a:t>
            </a:r>
            <a:r>
              <a:rPr lang="en-US" b="1" dirty="0"/>
              <a:t>All it really meant was how you planned to make money</a:t>
            </a:r>
            <a:r>
              <a:rPr lang="en-US" dirty="0"/>
              <a:t>”</a:t>
            </a:r>
            <a:r>
              <a:rPr lang="en-US" altLang="zh-CN" dirty="0"/>
              <a:t>-</a:t>
            </a:r>
            <a:endParaRPr lang="en-US" altLang="zh-CN" dirty="0"/>
          </a:p>
          <a:p>
            <a:pPr eaLnBrk="1" fontAlgn="auto" hangingPunct="1">
              <a:lnSpc>
                <a:spcPct val="150000"/>
              </a:lnSpc>
              <a:defRPr>
                <a:latin typeface="Heiti SC Medium"/>
                <a:ea typeface="Heiti SC Medium"/>
                <a:cs typeface="Heiti SC Medium"/>
                <a:sym typeface="Heiti SC Medium"/>
              </a:defRPr>
            </a:pPr>
            <a:r>
              <a:rPr lang="en-US" dirty="0"/>
              <a:t>“</a:t>
            </a:r>
            <a:r>
              <a:rPr lang="en-US" altLang="zh-CN" b="1" dirty="0"/>
              <a:t>A</a:t>
            </a:r>
            <a:r>
              <a:rPr lang="en-US" b="1" dirty="0"/>
              <a:t>ssumptions about what a company gets paid for</a:t>
            </a:r>
            <a:r>
              <a:rPr lang="en-US" dirty="0"/>
              <a:t>” —Drucker’s</a:t>
            </a:r>
            <a:r>
              <a:rPr lang="zh-CN" altLang="en-US" dirty="0"/>
              <a:t>（</a:t>
            </a:r>
            <a:r>
              <a:rPr lang="en-US" altLang="zh-CN" dirty="0"/>
              <a:t>1994</a:t>
            </a:r>
            <a:r>
              <a:rPr lang="zh-CN" altLang="en-US" dirty="0"/>
              <a:t>）</a:t>
            </a:r>
            <a:r>
              <a:rPr lang="en-US" dirty="0"/>
              <a:t> “theory of the business.”</a:t>
            </a:r>
            <a:endParaRPr lang="en-US" altLang="zh-CN" dirty="0"/>
          </a:p>
          <a:p>
            <a:pPr eaLnBrk="1" fontAlgn="auto" hangingPunct="1">
              <a:lnSpc>
                <a:spcPct val="150000"/>
              </a:lnSpc>
              <a:defRPr>
                <a:latin typeface="Heiti SC Medium"/>
                <a:ea typeface="Heiti SC Medium"/>
                <a:cs typeface="Heiti SC Medium"/>
                <a:sym typeface="Heiti SC Medium"/>
              </a:defRPr>
            </a:pP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8987" y="260350"/>
            <a:ext cx="8153401" cy="742950"/>
          </a:xfrm>
        </p:spPr>
        <p:txBody>
          <a:bodyPr>
            <a:normAutofit/>
          </a:bodyPr>
          <a:lstStyle/>
          <a:p>
            <a:pPr algn="l"/>
            <a:r>
              <a:rPr lang="en-US" altLang="zh-CN" sz="2100" dirty="0"/>
              <a:t>Business Model Canvas(</a:t>
            </a:r>
            <a:r>
              <a:rPr lang="zh-CN" altLang="en-US" sz="2100" dirty="0"/>
              <a:t>商业模式画布）</a:t>
            </a:r>
            <a:r>
              <a:rPr lang="en-US" altLang="zh-CN" sz="2100" dirty="0"/>
              <a:t>-</a:t>
            </a:r>
            <a:r>
              <a:rPr lang="en-US" altLang="zh-CN" sz="2100" b="0" dirty="0"/>
              <a:t>Alex Osterwalder</a:t>
            </a:r>
            <a:br>
              <a:rPr lang="en-US" altLang="zh-CN" sz="2100" b="0" dirty="0"/>
            </a:br>
            <a:endParaRPr lang="zh-CN" altLang="en-US" sz="2100" dirty="0"/>
          </a:p>
        </p:txBody>
      </p:sp>
      <p:pic>
        <p:nvPicPr>
          <p:cNvPr id="4" name="内容占位符 3"/>
          <p:cNvPicPr>
            <a:picLocks noGrp="1" noChangeAspect="1"/>
          </p:cNvPicPr>
          <p:nvPr>
            <p:ph idx="1"/>
          </p:nvPr>
        </p:nvPicPr>
        <p:blipFill>
          <a:blip r:embed="rId1"/>
          <a:stretch>
            <a:fillRect/>
          </a:stretch>
        </p:blipFill>
        <p:spPr>
          <a:xfrm>
            <a:off x="378460" y="943610"/>
            <a:ext cx="8005445" cy="4418330"/>
          </a:xfrm>
          <a:prstGeom prst="rect">
            <a:avLst/>
          </a:prstGeom>
        </p:spPr>
      </p:pic>
      <p:sp>
        <p:nvSpPr>
          <p:cNvPr id="3" name="文本框 2"/>
          <p:cNvSpPr txBox="1"/>
          <p:nvPr/>
        </p:nvSpPr>
        <p:spPr>
          <a:xfrm>
            <a:off x="378740" y="5513621"/>
            <a:ext cx="7899083" cy="3746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4288" tIns="34288" rIns="34288" bIns="3428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b="0" i="0" u="none" strike="noStrike" cap="none" spc="0" normalizeH="0" baseline="0" dirty="0">
                <a:ln>
                  <a:noFill/>
                </a:ln>
                <a:solidFill>
                  <a:srgbClr val="000000"/>
                </a:solidFill>
                <a:effectLst/>
                <a:uFillTx/>
                <a:latin typeface="+mn-lt"/>
                <a:ea typeface="+mn-ea"/>
                <a:cs typeface="+mn-cs"/>
                <a:sym typeface="Helvetica"/>
              </a:rPr>
              <a:t>小组活动：利用上述模型分析</a:t>
            </a:r>
            <a:r>
              <a:rPr kumimoji="0" lang="en-US" altLang="zh-CN" b="0" i="0" u="none" strike="noStrike" cap="none" spc="0" normalizeH="0" baseline="0" dirty="0">
                <a:ln>
                  <a:noFill/>
                </a:ln>
                <a:solidFill>
                  <a:srgbClr val="000000"/>
                </a:solidFill>
                <a:effectLst/>
                <a:uFillTx/>
                <a:latin typeface="+mn-lt"/>
                <a:ea typeface="+mn-ea"/>
                <a:cs typeface="+mn-cs"/>
                <a:sym typeface="Helvetica"/>
              </a:rPr>
              <a:t>Wework</a:t>
            </a:r>
            <a:r>
              <a:rPr kumimoji="0" lang="zh-CN" b="0" i="0" u="none" strike="noStrike" cap="none" spc="0" normalizeH="0" baseline="0" dirty="0">
                <a:ln>
                  <a:noFill/>
                </a:ln>
                <a:solidFill>
                  <a:srgbClr val="000000"/>
                </a:solidFill>
                <a:effectLst/>
                <a:uFillTx/>
                <a:latin typeface="+mn-lt"/>
                <a:ea typeface="+mn-ea"/>
                <a:cs typeface="+mn-cs"/>
                <a:sym typeface="Helvetica"/>
              </a:rPr>
              <a:t>的商业模式（阅读材料）</a:t>
            </a:r>
            <a:endParaRPr kumimoji="0" lang="zh-CN"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8"/>
          <p:cNvSpPr txBox="1">
            <a:spLocks noChangeArrowheads="1"/>
          </p:cNvSpPr>
          <p:nvPr/>
        </p:nvSpPr>
        <p:spPr bwMode="auto">
          <a:xfrm>
            <a:off x="971549" y="197067"/>
            <a:ext cx="7398727" cy="461665"/>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sng" strike="noStrike" kern="1200" cap="none" spc="0" normalizeH="0" baseline="0" noProof="0" dirty="0">
                <a:ln>
                  <a:noFill/>
                </a:ln>
                <a:solidFill>
                  <a:srgbClr val="800000"/>
                </a:solidFill>
                <a:effectLst>
                  <a:outerShdw blurRad="38100" dist="38100" dir="2700000" algn="tl">
                    <a:srgbClr val="C0C0C0"/>
                  </a:outerShdw>
                </a:effectLst>
                <a:highlight>
                  <a:srgbClr val="FFFF00"/>
                </a:highlight>
                <a:uLnTx/>
                <a:uFillTx/>
                <a:latin typeface="黑体" panose="02010609060101010101" pitchFamily="49" charset="-122"/>
                <a:ea typeface="黑体" panose="02010609060101010101" pitchFamily="49" charset="-122"/>
                <a:cs typeface="+mn-cs"/>
              </a:rPr>
              <a:t>瑞幸咖啡：史上最快</a:t>
            </a:r>
            <a:r>
              <a:rPr kumimoji="0" lang="en-US" altLang="zh-CN" sz="2400" b="1" i="0" u="sng" strike="noStrike" kern="1200" cap="none" spc="0" normalizeH="0" baseline="0" noProof="0" dirty="0">
                <a:ln>
                  <a:noFill/>
                </a:ln>
                <a:solidFill>
                  <a:srgbClr val="800000"/>
                </a:solidFill>
                <a:effectLst>
                  <a:outerShdw blurRad="38100" dist="38100" dir="2700000" algn="tl">
                    <a:srgbClr val="C0C0C0"/>
                  </a:outerShdw>
                </a:effectLst>
                <a:highlight>
                  <a:srgbClr val="FFFF00"/>
                </a:highlight>
                <a:uLnTx/>
                <a:uFillTx/>
                <a:latin typeface="黑体" panose="02010609060101010101" pitchFamily="49" charset="-122"/>
                <a:ea typeface="黑体" panose="02010609060101010101" pitchFamily="49" charset="-122"/>
                <a:cs typeface="+mn-cs"/>
              </a:rPr>
              <a:t>IPO</a:t>
            </a:r>
            <a:r>
              <a:rPr kumimoji="0" lang="zh-CN" altLang="en-US" sz="2400" b="1" i="0" u="sng" strike="noStrike" kern="1200" cap="none" spc="0" normalizeH="0" baseline="0" noProof="0" dirty="0">
                <a:ln>
                  <a:noFill/>
                </a:ln>
                <a:solidFill>
                  <a:srgbClr val="800000"/>
                </a:solidFill>
                <a:effectLst>
                  <a:outerShdw blurRad="38100" dist="38100" dir="2700000" algn="tl">
                    <a:srgbClr val="C0C0C0"/>
                  </a:outerShdw>
                </a:effectLst>
                <a:highlight>
                  <a:srgbClr val="FFFF00"/>
                </a:highlight>
                <a:uLnTx/>
                <a:uFillTx/>
                <a:latin typeface="黑体" panose="02010609060101010101" pitchFamily="49" charset="-122"/>
                <a:ea typeface="黑体" panose="02010609060101010101" pitchFamily="49" charset="-122"/>
                <a:cs typeface="+mn-cs"/>
              </a:rPr>
              <a:t>记录、史上最快退市纪录</a:t>
            </a:r>
            <a:endParaRPr kumimoji="0" lang="en-US" altLang="zh-CN" sz="2400" b="0" i="0" u="sng" strike="noStrike" kern="1200" cap="none" spc="0" normalizeH="0" baseline="0" noProof="0" dirty="0">
              <a:ln>
                <a:noFill/>
              </a:ln>
              <a:solidFill>
                <a:schemeClr val="tx1"/>
              </a:solidFill>
              <a:effectLst/>
              <a:highlight>
                <a:srgbClr val="FFFF00"/>
              </a:highlight>
              <a:uLnTx/>
              <a:uFillTx/>
              <a:latin typeface="Arial" panose="020B0604020202020204" pitchFamily="34" charset="0"/>
              <a:ea typeface="微软雅黑" panose="020B0503020204020204" charset="-122"/>
              <a:cs typeface="+mn-cs"/>
            </a:endParaRPr>
          </a:p>
        </p:txBody>
      </p:sp>
      <p:sp>
        <p:nvSpPr>
          <p:cNvPr id="12291" name="Rectangle 3"/>
          <p:cNvSpPr/>
          <p:nvPr/>
        </p:nvSpPr>
        <p:spPr>
          <a:xfrm>
            <a:off x="971550" y="4149725"/>
            <a:ext cx="6932613" cy="158750"/>
          </a:xfrm>
          <a:prstGeom prst="rect">
            <a:avLst/>
          </a:prstGeom>
          <a:gradFill rotWithShape="1">
            <a:gsLst>
              <a:gs pos="0">
                <a:srgbClr val="969696"/>
              </a:gs>
              <a:gs pos="100000">
                <a:srgbClr val="FFFFFF">
                  <a:alpha val="0"/>
                </a:srgbClr>
              </a:gs>
            </a:gsLst>
            <a:lin ang="5400000" scaled="1"/>
            <a:tileRect/>
          </a:gradFill>
          <a:ln w="9525">
            <a:noFill/>
          </a:ln>
        </p:spPr>
        <p:txBody>
          <a:bodyPr wrap="none" anchor="ctr" anchorCtr="0"/>
          <a:lstStyle/>
          <a:p>
            <a:pPr eaLnBrk="1" hangingPunct="1"/>
            <a:endParaRPr lang="en-US" altLang="zh-CN" sz="1800" dirty="0">
              <a:solidFill>
                <a:srgbClr val="000000"/>
              </a:solidFill>
              <a:latin typeface="Arial" panose="020B0604020202020204" pitchFamily="34" charset="0"/>
              <a:ea typeface="MS PGothic" panose="020B0600070205080204" pitchFamily="34" charset="-128"/>
            </a:endParaRPr>
          </a:p>
        </p:txBody>
      </p:sp>
      <p:sp>
        <p:nvSpPr>
          <p:cNvPr id="12292" name="Text Box 48"/>
          <p:cNvSpPr txBox="1"/>
          <p:nvPr/>
        </p:nvSpPr>
        <p:spPr>
          <a:xfrm>
            <a:off x="1014413" y="2911475"/>
            <a:ext cx="781050" cy="306388"/>
          </a:xfrm>
          <a:prstGeom prst="rect">
            <a:avLst/>
          </a:prstGeom>
          <a:noFill/>
          <a:ln w="9525">
            <a:noFill/>
          </a:ln>
        </p:spPr>
        <p:txBody>
          <a:bodyPr wrap="none">
            <a:spAutoFit/>
          </a:bodyPr>
          <a:lstStyle/>
          <a:p>
            <a:pPr eaLnBrk="1" hangingPunct="1"/>
            <a:r>
              <a:rPr lang="en-US" altLang="zh-CN" sz="1400" b="1" dirty="0">
                <a:solidFill>
                  <a:schemeClr val="tx1"/>
                </a:solidFill>
                <a:latin typeface="Arial" panose="020B0604020202020204" pitchFamily="34" charset="0"/>
                <a:ea typeface="宋体" panose="02010600030101010101" pitchFamily="2" charset="-122"/>
              </a:rPr>
              <a:t>201707</a:t>
            </a:r>
            <a:endParaRPr lang="en-US" altLang="zh-CN" sz="1400" b="1" dirty="0">
              <a:solidFill>
                <a:schemeClr val="tx1"/>
              </a:solidFill>
              <a:latin typeface="Arial" panose="020B0604020202020204" pitchFamily="34" charset="0"/>
              <a:ea typeface="宋体" panose="02010600030101010101" pitchFamily="2" charset="-122"/>
            </a:endParaRPr>
          </a:p>
        </p:txBody>
      </p:sp>
      <p:sp>
        <p:nvSpPr>
          <p:cNvPr id="12293" name="Text Box 49"/>
          <p:cNvSpPr txBox="1"/>
          <p:nvPr/>
        </p:nvSpPr>
        <p:spPr>
          <a:xfrm>
            <a:off x="2790825" y="2855913"/>
            <a:ext cx="781050" cy="307975"/>
          </a:xfrm>
          <a:prstGeom prst="rect">
            <a:avLst/>
          </a:prstGeom>
          <a:noFill/>
          <a:ln w="9525">
            <a:noFill/>
          </a:ln>
        </p:spPr>
        <p:txBody>
          <a:bodyPr wrap="none">
            <a:spAutoFit/>
          </a:bodyPr>
          <a:lstStyle/>
          <a:p>
            <a:pPr eaLnBrk="1" hangingPunct="1"/>
            <a:r>
              <a:rPr lang="en-US" altLang="zh-CN" sz="1400" b="1" dirty="0">
                <a:solidFill>
                  <a:schemeClr val="tx1"/>
                </a:solidFill>
                <a:latin typeface="Arial" panose="020B0604020202020204" pitchFamily="34" charset="0"/>
                <a:ea typeface="宋体" panose="02010600030101010101" pitchFamily="2" charset="-122"/>
              </a:rPr>
              <a:t>201905</a:t>
            </a:r>
            <a:endParaRPr lang="en-US" altLang="zh-CN" sz="1400" b="1" dirty="0">
              <a:solidFill>
                <a:schemeClr val="tx1"/>
              </a:solidFill>
              <a:latin typeface="Arial" panose="020B0604020202020204" pitchFamily="34" charset="0"/>
              <a:ea typeface="宋体" panose="02010600030101010101" pitchFamily="2" charset="-122"/>
            </a:endParaRPr>
          </a:p>
        </p:txBody>
      </p:sp>
      <p:sp>
        <p:nvSpPr>
          <p:cNvPr id="12294" name="Text Box 50"/>
          <p:cNvSpPr txBox="1"/>
          <p:nvPr/>
        </p:nvSpPr>
        <p:spPr>
          <a:xfrm>
            <a:off x="3830638" y="2874963"/>
            <a:ext cx="781050" cy="307975"/>
          </a:xfrm>
          <a:prstGeom prst="rect">
            <a:avLst/>
          </a:prstGeom>
          <a:noFill/>
          <a:ln w="9525">
            <a:noFill/>
          </a:ln>
        </p:spPr>
        <p:txBody>
          <a:bodyPr wrap="none">
            <a:spAutoFit/>
          </a:bodyPr>
          <a:lstStyle/>
          <a:p>
            <a:pPr eaLnBrk="1" hangingPunct="1"/>
            <a:r>
              <a:rPr lang="en-US" altLang="zh-CN" sz="1400" b="1" dirty="0">
                <a:solidFill>
                  <a:schemeClr val="tx1"/>
                </a:solidFill>
                <a:latin typeface="Arial" panose="020B0604020202020204" pitchFamily="34" charset="0"/>
                <a:ea typeface="宋体" panose="02010600030101010101" pitchFamily="2" charset="-122"/>
              </a:rPr>
              <a:t>202001</a:t>
            </a:r>
            <a:endParaRPr lang="en-US" altLang="zh-CN" sz="1400" b="1" dirty="0">
              <a:solidFill>
                <a:schemeClr val="tx1"/>
              </a:solidFill>
              <a:latin typeface="Arial" panose="020B0604020202020204" pitchFamily="34" charset="0"/>
              <a:ea typeface="宋体" panose="02010600030101010101" pitchFamily="2" charset="-122"/>
            </a:endParaRPr>
          </a:p>
        </p:txBody>
      </p:sp>
      <p:sp>
        <p:nvSpPr>
          <p:cNvPr id="12295" name="Text Box 54"/>
          <p:cNvSpPr txBox="1"/>
          <p:nvPr/>
        </p:nvSpPr>
        <p:spPr>
          <a:xfrm>
            <a:off x="7304088" y="3876675"/>
            <a:ext cx="363537" cy="307975"/>
          </a:xfrm>
          <a:prstGeom prst="rect">
            <a:avLst/>
          </a:prstGeom>
          <a:noFill/>
          <a:ln w="9525">
            <a:noFill/>
          </a:ln>
        </p:spPr>
        <p:txBody>
          <a:bodyPr wrap="none">
            <a:spAutoFit/>
          </a:bodyPr>
          <a:lstStyle/>
          <a:p>
            <a:pPr eaLnBrk="1" hangingPunct="1"/>
            <a:r>
              <a:rPr lang="zh-CN" altLang="en-US" sz="1400" b="1" dirty="0">
                <a:solidFill>
                  <a:schemeClr val="bg1"/>
                </a:solidFill>
                <a:latin typeface="Arial" panose="020B0604020202020204" pitchFamily="34" charset="0"/>
                <a:ea typeface="宋体" panose="02010600030101010101" pitchFamily="2" charset="-122"/>
              </a:rPr>
              <a:t>？</a:t>
            </a:r>
            <a:endParaRPr lang="en-US" altLang="zh-CN" sz="1400" b="1" dirty="0">
              <a:solidFill>
                <a:schemeClr val="bg1"/>
              </a:solidFill>
              <a:latin typeface="Arial" panose="020B0604020202020204" pitchFamily="34" charset="0"/>
              <a:ea typeface="宋体" panose="02010600030101010101" pitchFamily="2" charset="-122"/>
            </a:endParaRPr>
          </a:p>
        </p:txBody>
      </p:sp>
      <p:sp>
        <p:nvSpPr>
          <p:cNvPr id="12296" name="Text Box 55"/>
          <p:cNvSpPr txBox="1"/>
          <p:nvPr/>
        </p:nvSpPr>
        <p:spPr>
          <a:xfrm>
            <a:off x="1816100" y="2887663"/>
            <a:ext cx="781050" cy="307975"/>
          </a:xfrm>
          <a:prstGeom prst="rect">
            <a:avLst/>
          </a:prstGeom>
          <a:noFill/>
          <a:ln w="9525">
            <a:noFill/>
          </a:ln>
        </p:spPr>
        <p:txBody>
          <a:bodyPr wrap="none">
            <a:spAutoFit/>
          </a:bodyPr>
          <a:lstStyle/>
          <a:p>
            <a:pPr eaLnBrk="1" hangingPunct="1"/>
            <a:r>
              <a:rPr lang="en-US" altLang="zh-CN" sz="1400" b="1" dirty="0">
                <a:solidFill>
                  <a:schemeClr val="tx1"/>
                </a:solidFill>
                <a:latin typeface="Arial" panose="020B0604020202020204" pitchFamily="34" charset="0"/>
                <a:ea typeface="宋体" panose="02010600030101010101" pitchFamily="2" charset="-122"/>
              </a:rPr>
              <a:t>201710</a:t>
            </a:r>
            <a:endParaRPr lang="en-US" altLang="zh-CN" sz="1400" b="1" dirty="0">
              <a:solidFill>
                <a:schemeClr val="tx1"/>
              </a:solidFill>
              <a:latin typeface="Arial" panose="020B0604020202020204" pitchFamily="34" charset="0"/>
              <a:ea typeface="宋体" panose="02010600030101010101" pitchFamily="2" charset="-122"/>
            </a:endParaRPr>
          </a:p>
        </p:txBody>
      </p:sp>
      <p:sp>
        <p:nvSpPr>
          <p:cNvPr id="12297" name="Text Box 57"/>
          <p:cNvSpPr txBox="1"/>
          <p:nvPr/>
        </p:nvSpPr>
        <p:spPr>
          <a:xfrm rot="3914551">
            <a:off x="1395413" y="2193925"/>
            <a:ext cx="1006475" cy="338138"/>
          </a:xfrm>
          <a:prstGeom prst="rect">
            <a:avLst/>
          </a:prstGeom>
          <a:noFill/>
          <a:ln w="9525">
            <a:noFill/>
          </a:ln>
        </p:spPr>
        <p:txBody>
          <a:bodyPr wrap="none">
            <a:spAutoFit/>
          </a:bodyPr>
          <a:lstStyle/>
          <a:p>
            <a:pPr eaLnBrk="1" hangingPunct="1"/>
            <a:r>
              <a:rPr lang="zh-CN" altLang="en-US" dirty="0">
                <a:solidFill>
                  <a:schemeClr val="tx1"/>
                </a:solidFill>
                <a:latin typeface="Arial" panose="020B0604020202020204" pitchFamily="34" charset="0"/>
                <a:ea typeface="微软雅黑" panose="020B0503020204020204" charset="-122"/>
              </a:rPr>
              <a:t>开始营业</a:t>
            </a:r>
            <a:endParaRPr lang="zh-CN" altLang="en-US" dirty="0">
              <a:solidFill>
                <a:schemeClr val="tx1"/>
              </a:solidFill>
              <a:latin typeface="Arial" panose="020B0604020202020204" pitchFamily="34" charset="0"/>
              <a:ea typeface="微软雅黑" panose="020B0503020204020204" charset="-122"/>
            </a:endParaRPr>
          </a:p>
        </p:txBody>
      </p:sp>
      <p:sp>
        <p:nvSpPr>
          <p:cNvPr id="12298" name="Text Box 58"/>
          <p:cNvSpPr txBox="1"/>
          <p:nvPr/>
        </p:nvSpPr>
        <p:spPr>
          <a:xfrm rot="3914551">
            <a:off x="1925638" y="1989138"/>
            <a:ext cx="1552575" cy="339725"/>
          </a:xfrm>
          <a:prstGeom prst="rect">
            <a:avLst/>
          </a:prstGeom>
          <a:noFill/>
          <a:ln w="9525">
            <a:noFill/>
          </a:ln>
        </p:spPr>
        <p:txBody>
          <a:bodyPr wrap="none">
            <a:spAutoFit/>
          </a:bodyPr>
          <a:lstStyle/>
          <a:p>
            <a:pPr eaLnBrk="1" hangingPunct="1"/>
            <a:r>
              <a:rPr lang="en-US" altLang="zh-CN" dirty="0">
                <a:solidFill>
                  <a:schemeClr val="tx1"/>
                </a:solidFill>
                <a:latin typeface="Arial" panose="020B0604020202020204" pitchFamily="34" charset="0"/>
                <a:ea typeface="微软雅黑" panose="020B0503020204020204" charset="-122"/>
              </a:rPr>
              <a:t>IPO</a:t>
            </a:r>
            <a:r>
              <a:rPr lang="zh-CN" altLang="en-US" dirty="0">
                <a:solidFill>
                  <a:schemeClr val="tx1"/>
                </a:solidFill>
                <a:latin typeface="Arial" panose="020B0604020202020204" pitchFamily="34" charset="0"/>
                <a:ea typeface="微软雅黑" panose="020B0503020204020204" charset="-122"/>
              </a:rPr>
              <a:t>募集</a:t>
            </a:r>
            <a:r>
              <a:rPr lang="en-US" altLang="zh-CN" dirty="0">
                <a:solidFill>
                  <a:schemeClr val="tx1"/>
                </a:solidFill>
                <a:latin typeface="Arial" panose="020B0604020202020204" pitchFamily="34" charset="0"/>
                <a:ea typeface="微软雅黑" panose="020B0503020204020204" charset="-122"/>
              </a:rPr>
              <a:t>6.45</a:t>
            </a:r>
            <a:r>
              <a:rPr lang="zh-CN" altLang="en-US" dirty="0">
                <a:solidFill>
                  <a:schemeClr val="tx1"/>
                </a:solidFill>
                <a:latin typeface="Arial" panose="020B0604020202020204" pitchFamily="34" charset="0"/>
                <a:ea typeface="微软雅黑" panose="020B0503020204020204" charset="-122"/>
              </a:rPr>
              <a:t>亿</a:t>
            </a:r>
            <a:endParaRPr lang="zh-CN" altLang="en-US" dirty="0">
              <a:solidFill>
                <a:schemeClr val="tx1"/>
              </a:solidFill>
              <a:latin typeface="Arial" panose="020B0604020202020204" pitchFamily="34" charset="0"/>
              <a:ea typeface="微软雅黑" panose="020B0503020204020204" charset="-122"/>
            </a:endParaRPr>
          </a:p>
        </p:txBody>
      </p:sp>
      <p:sp>
        <p:nvSpPr>
          <p:cNvPr id="12299" name="Text Box 59"/>
          <p:cNvSpPr txBox="1"/>
          <p:nvPr/>
        </p:nvSpPr>
        <p:spPr>
          <a:xfrm rot="3914551">
            <a:off x="2965450" y="1935163"/>
            <a:ext cx="1211263" cy="584200"/>
          </a:xfrm>
          <a:prstGeom prst="rect">
            <a:avLst/>
          </a:prstGeom>
          <a:noFill/>
          <a:ln w="9525">
            <a:noFill/>
          </a:ln>
        </p:spPr>
        <p:txBody>
          <a:bodyPr wrap="none">
            <a:spAutoFit/>
          </a:bodyPr>
          <a:lstStyle/>
          <a:p>
            <a:pPr eaLnBrk="1" hangingPunct="1"/>
            <a:r>
              <a:rPr lang="zh-CN" altLang="en-US" dirty="0">
                <a:solidFill>
                  <a:schemeClr val="tx1"/>
                </a:solidFill>
                <a:latin typeface="Arial" panose="020B0604020202020204" pitchFamily="34" charset="0"/>
                <a:ea typeface="微软雅黑" panose="020B0503020204020204" charset="-122"/>
              </a:rPr>
              <a:t>增发及可转</a:t>
            </a:r>
            <a:endParaRPr lang="en-US" altLang="zh-CN" dirty="0">
              <a:solidFill>
                <a:schemeClr val="tx1"/>
              </a:solidFill>
              <a:latin typeface="Arial" panose="020B0604020202020204" pitchFamily="34" charset="0"/>
              <a:ea typeface="微软雅黑" panose="020B0503020204020204" charset="-122"/>
            </a:endParaRPr>
          </a:p>
          <a:p>
            <a:pPr eaLnBrk="1" hangingPunct="1"/>
            <a:r>
              <a:rPr lang="zh-CN" altLang="en-US" dirty="0">
                <a:solidFill>
                  <a:schemeClr val="tx1"/>
                </a:solidFill>
                <a:latin typeface="Arial" panose="020B0604020202020204" pitchFamily="34" charset="0"/>
                <a:ea typeface="微软雅黑" panose="020B0503020204020204" charset="-122"/>
              </a:rPr>
              <a:t>债募集</a:t>
            </a:r>
            <a:r>
              <a:rPr lang="en-US" altLang="zh-CN" dirty="0">
                <a:solidFill>
                  <a:schemeClr val="tx1"/>
                </a:solidFill>
                <a:latin typeface="Arial" panose="020B0604020202020204" pitchFamily="34" charset="0"/>
                <a:ea typeface="微软雅黑" panose="020B0503020204020204" charset="-122"/>
              </a:rPr>
              <a:t>9</a:t>
            </a:r>
            <a:r>
              <a:rPr lang="zh-CN" altLang="en-US" dirty="0">
                <a:solidFill>
                  <a:schemeClr val="tx1"/>
                </a:solidFill>
                <a:latin typeface="Arial" panose="020B0604020202020204" pitchFamily="34" charset="0"/>
                <a:ea typeface="微软雅黑" panose="020B0503020204020204" charset="-122"/>
              </a:rPr>
              <a:t>亿</a:t>
            </a:r>
            <a:endParaRPr lang="zh-CN" altLang="en-US" dirty="0">
              <a:solidFill>
                <a:schemeClr val="tx1"/>
              </a:solidFill>
              <a:latin typeface="Arial" panose="020B0604020202020204" pitchFamily="34" charset="0"/>
              <a:ea typeface="微软雅黑" panose="020B0503020204020204" charset="-122"/>
            </a:endParaRPr>
          </a:p>
        </p:txBody>
      </p:sp>
      <p:sp>
        <p:nvSpPr>
          <p:cNvPr id="12300" name="Text Box 60"/>
          <p:cNvSpPr txBox="1"/>
          <p:nvPr/>
        </p:nvSpPr>
        <p:spPr>
          <a:xfrm rot="3914551">
            <a:off x="3341688" y="1971675"/>
            <a:ext cx="1825625" cy="338138"/>
          </a:xfrm>
          <a:prstGeom prst="rect">
            <a:avLst/>
          </a:prstGeom>
          <a:noFill/>
          <a:ln w="9525">
            <a:noFill/>
          </a:ln>
        </p:spPr>
        <p:txBody>
          <a:bodyPr wrap="none">
            <a:spAutoFit/>
          </a:bodyPr>
          <a:lstStyle/>
          <a:p>
            <a:pPr eaLnBrk="1" hangingPunct="1"/>
            <a:r>
              <a:rPr lang="zh-CN" altLang="en-US" dirty="0">
                <a:solidFill>
                  <a:schemeClr val="tx1"/>
                </a:solidFill>
                <a:latin typeface="Arial" panose="020B0604020202020204" pitchFamily="34" charset="0"/>
                <a:ea typeface="微软雅黑" panose="020B0503020204020204" charset="-122"/>
              </a:rPr>
              <a:t>瑞幸驳斥做空报告</a:t>
            </a:r>
            <a:endParaRPr lang="zh-CN" altLang="en-US" dirty="0">
              <a:solidFill>
                <a:schemeClr val="tx1"/>
              </a:solidFill>
              <a:latin typeface="Arial" panose="020B0604020202020204" pitchFamily="34" charset="0"/>
              <a:ea typeface="微软雅黑" panose="020B0503020204020204" charset="-122"/>
            </a:endParaRPr>
          </a:p>
        </p:txBody>
      </p:sp>
      <p:sp>
        <p:nvSpPr>
          <p:cNvPr id="12301" name="Line 63"/>
          <p:cNvSpPr/>
          <p:nvPr/>
        </p:nvSpPr>
        <p:spPr>
          <a:xfrm>
            <a:off x="684213" y="2636838"/>
            <a:ext cx="503237" cy="1079500"/>
          </a:xfrm>
          <a:prstGeom prst="line">
            <a:avLst/>
          </a:prstGeom>
          <a:ln w="9525" cap="flat" cmpd="sng">
            <a:solidFill>
              <a:srgbClr val="DDDDDD"/>
            </a:solidFill>
            <a:prstDash val="solid"/>
            <a:headEnd type="none" w="med" len="med"/>
            <a:tailEnd type="none" w="med" len="med"/>
          </a:ln>
        </p:spPr>
      </p:sp>
      <p:sp>
        <p:nvSpPr>
          <p:cNvPr id="12302" name="Line 64"/>
          <p:cNvSpPr/>
          <p:nvPr/>
        </p:nvSpPr>
        <p:spPr>
          <a:xfrm>
            <a:off x="1692275" y="2636838"/>
            <a:ext cx="503238" cy="1079500"/>
          </a:xfrm>
          <a:prstGeom prst="line">
            <a:avLst/>
          </a:prstGeom>
          <a:ln w="9525" cap="flat" cmpd="sng">
            <a:solidFill>
              <a:srgbClr val="DDDDDD"/>
            </a:solidFill>
            <a:prstDash val="solid"/>
            <a:headEnd type="none" w="med" len="med"/>
            <a:tailEnd type="none" w="med" len="med"/>
          </a:ln>
        </p:spPr>
      </p:sp>
      <p:sp>
        <p:nvSpPr>
          <p:cNvPr id="12303" name="Line 65"/>
          <p:cNvSpPr/>
          <p:nvPr/>
        </p:nvSpPr>
        <p:spPr>
          <a:xfrm>
            <a:off x="2700338" y="2636838"/>
            <a:ext cx="503237" cy="1079500"/>
          </a:xfrm>
          <a:prstGeom prst="line">
            <a:avLst/>
          </a:prstGeom>
          <a:ln w="9525" cap="flat" cmpd="sng">
            <a:solidFill>
              <a:srgbClr val="DDDDDD"/>
            </a:solidFill>
            <a:prstDash val="solid"/>
            <a:headEnd type="none" w="med" len="med"/>
            <a:tailEnd type="none" w="med" len="med"/>
          </a:ln>
        </p:spPr>
      </p:sp>
      <p:sp>
        <p:nvSpPr>
          <p:cNvPr id="12304" name="Line 66"/>
          <p:cNvSpPr/>
          <p:nvPr/>
        </p:nvSpPr>
        <p:spPr>
          <a:xfrm>
            <a:off x="3708400" y="2636838"/>
            <a:ext cx="503238" cy="1079500"/>
          </a:xfrm>
          <a:prstGeom prst="line">
            <a:avLst/>
          </a:prstGeom>
          <a:ln w="9525" cap="flat" cmpd="sng">
            <a:solidFill>
              <a:srgbClr val="DDDDDD"/>
            </a:solidFill>
            <a:prstDash val="solid"/>
            <a:headEnd type="none" w="med" len="med"/>
            <a:tailEnd type="none" w="med" len="med"/>
          </a:ln>
        </p:spPr>
      </p:sp>
      <p:sp>
        <p:nvSpPr>
          <p:cNvPr id="12305" name="Line 67"/>
          <p:cNvSpPr/>
          <p:nvPr/>
        </p:nvSpPr>
        <p:spPr>
          <a:xfrm>
            <a:off x="4202113" y="1485900"/>
            <a:ext cx="503237" cy="1079500"/>
          </a:xfrm>
          <a:prstGeom prst="line">
            <a:avLst/>
          </a:prstGeom>
          <a:ln w="9525" cap="flat" cmpd="sng">
            <a:solidFill>
              <a:srgbClr val="DDDDDD"/>
            </a:solidFill>
            <a:prstDash val="solid"/>
            <a:headEnd type="none" w="med" len="med"/>
            <a:tailEnd type="none" w="med" len="med"/>
          </a:ln>
        </p:spPr>
      </p:sp>
      <p:sp>
        <p:nvSpPr>
          <p:cNvPr id="12306" name="Line 68"/>
          <p:cNvSpPr/>
          <p:nvPr/>
        </p:nvSpPr>
        <p:spPr>
          <a:xfrm>
            <a:off x="5143500" y="1755775"/>
            <a:ext cx="503238" cy="1079500"/>
          </a:xfrm>
          <a:prstGeom prst="line">
            <a:avLst/>
          </a:prstGeom>
          <a:ln w="9525" cap="flat" cmpd="sng">
            <a:solidFill>
              <a:srgbClr val="DDDDDD"/>
            </a:solidFill>
            <a:prstDash val="solid"/>
            <a:headEnd type="none" w="med" len="med"/>
            <a:tailEnd type="none" w="med" len="med"/>
          </a:ln>
        </p:spPr>
      </p:sp>
      <p:sp>
        <p:nvSpPr>
          <p:cNvPr id="12307" name="Line 69"/>
          <p:cNvSpPr/>
          <p:nvPr/>
        </p:nvSpPr>
        <p:spPr>
          <a:xfrm>
            <a:off x="6732588" y="2636838"/>
            <a:ext cx="503237" cy="1079500"/>
          </a:xfrm>
          <a:prstGeom prst="line">
            <a:avLst/>
          </a:prstGeom>
          <a:ln w="9525" cap="flat" cmpd="sng">
            <a:solidFill>
              <a:srgbClr val="DDDDDD"/>
            </a:solidFill>
            <a:prstDash val="solid"/>
            <a:headEnd type="none" w="med" len="med"/>
            <a:tailEnd type="none" w="med" len="med"/>
          </a:ln>
        </p:spPr>
      </p:sp>
      <p:pic>
        <p:nvPicPr>
          <p:cNvPr id="12308" name="图片 1"/>
          <p:cNvPicPr>
            <a:picLocks noChangeAspect="1"/>
          </p:cNvPicPr>
          <p:nvPr/>
        </p:nvPicPr>
        <p:blipFill>
          <a:blip r:embed="rId1"/>
          <a:stretch>
            <a:fillRect/>
          </a:stretch>
        </p:blipFill>
        <p:spPr>
          <a:xfrm>
            <a:off x="1035050" y="1076325"/>
            <a:ext cx="4041775" cy="3073400"/>
          </a:xfrm>
          <a:prstGeom prst="rect">
            <a:avLst/>
          </a:prstGeom>
          <a:noFill/>
          <a:ln w="9525">
            <a:noFill/>
          </a:ln>
        </p:spPr>
      </p:pic>
      <p:sp>
        <p:nvSpPr>
          <p:cNvPr id="46" name="矩形 45"/>
          <p:cNvSpPr/>
          <p:nvPr/>
        </p:nvSpPr>
        <p:spPr>
          <a:xfrm>
            <a:off x="5099050" y="1030288"/>
            <a:ext cx="3505200" cy="584200"/>
          </a:xfrm>
          <a:prstGeom prst="rect">
            <a:avLst/>
          </a:prstGeom>
        </p:spPr>
        <p:txBody>
          <a:bodyPr wrap="none">
            <a:spAutoFit/>
          </a:bodyPr>
          <a:lstStyle>
            <a:lvl1pPr>
              <a:defRPr sz="1600" u="sng">
                <a:solidFill>
                  <a:schemeClr val="tx2"/>
                </a:solidFill>
                <a:latin typeface="Times New Roman" panose="02020603050405020304" pitchFamily="18" charset="0"/>
              </a:defRPr>
            </a:lvl1pPr>
            <a:lvl2pPr marL="742950" indent="-285750">
              <a:defRPr sz="1600" u="sng">
                <a:solidFill>
                  <a:schemeClr val="tx2"/>
                </a:solidFill>
                <a:latin typeface="Times New Roman" panose="02020603050405020304" pitchFamily="18" charset="0"/>
              </a:defRPr>
            </a:lvl2pPr>
            <a:lvl3pPr marL="1143000" indent="-228600">
              <a:defRPr sz="1600" u="sng">
                <a:solidFill>
                  <a:schemeClr val="tx2"/>
                </a:solidFill>
                <a:latin typeface="Times New Roman" panose="02020603050405020304" pitchFamily="18" charset="0"/>
              </a:defRPr>
            </a:lvl3pPr>
            <a:lvl4pPr marL="1600200" indent="-228600">
              <a:defRPr sz="1600" u="sng">
                <a:solidFill>
                  <a:schemeClr val="tx2"/>
                </a:solidFill>
                <a:latin typeface="Times New Roman" panose="02020603050405020304" pitchFamily="18" charset="0"/>
              </a:defRPr>
            </a:lvl4pPr>
            <a:lvl5pPr marL="2057400" indent="-228600">
              <a:defRPr sz="1600" u="sng">
                <a:solidFill>
                  <a:schemeClr val="tx2"/>
                </a:solidFill>
                <a:latin typeface="Times New Roman" panose="02020603050405020304" pitchFamily="18" charset="0"/>
              </a:defRPr>
            </a:lvl5pPr>
            <a:lvl6pPr marL="2514600" indent="-228600" eaLnBrk="0" fontAlgn="base" hangingPunct="0">
              <a:spcBef>
                <a:spcPct val="0"/>
              </a:spcBef>
              <a:spcAft>
                <a:spcPct val="0"/>
              </a:spcAft>
              <a:defRPr sz="1600" u="sng">
                <a:solidFill>
                  <a:schemeClr val="tx2"/>
                </a:solidFill>
                <a:latin typeface="Times New Roman" panose="02020603050405020304" pitchFamily="18" charset="0"/>
              </a:defRPr>
            </a:lvl6pPr>
            <a:lvl7pPr marL="2971800" indent="-228600" eaLnBrk="0" fontAlgn="base" hangingPunct="0">
              <a:spcBef>
                <a:spcPct val="0"/>
              </a:spcBef>
              <a:spcAft>
                <a:spcPct val="0"/>
              </a:spcAft>
              <a:defRPr sz="1600" u="sng">
                <a:solidFill>
                  <a:schemeClr val="tx2"/>
                </a:solidFill>
                <a:latin typeface="Times New Roman" panose="02020603050405020304" pitchFamily="18" charset="0"/>
              </a:defRPr>
            </a:lvl7pPr>
            <a:lvl8pPr marL="3429000" indent="-228600" eaLnBrk="0" fontAlgn="base" hangingPunct="0">
              <a:spcBef>
                <a:spcPct val="0"/>
              </a:spcBef>
              <a:spcAft>
                <a:spcPct val="0"/>
              </a:spcAft>
              <a:defRPr sz="1600" u="sng">
                <a:solidFill>
                  <a:schemeClr val="tx2"/>
                </a:solidFill>
                <a:latin typeface="Times New Roman" panose="02020603050405020304" pitchFamily="18" charset="0"/>
              </a:defRPr>
            </a:lvl8pPr>
            <a:lvl9pPr marL="3886200" indent="-228600" eaLnBrk="0" fontAlgn="base" hangingPunct="0">
              <a:spcBef>
                <a:spcPct val="0"/>
              </a:spcBef>
              <a:spcAft>
                <a:spcPct val="0"/>
              </a:spcAft>
              <a:defRPr sz="1600" u="sng">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1" i="0" u="sng" strike="noStrike" kern="1200" cap="none" spc="0" normalizeH="0" baseline="0" noProof="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2017</a:t>
            </a:r>
            <a:r>
              <a:rPr kumimoji="0" lang="zh-CN" altLang="en-US" sz="1600" b="1" i="0" u="sng" strike="noStrike" kern="1200" cap="none" spc="0" normalizeH="0" baseline="0" noProof="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年</a:t>
            </a:r>
            <a:r>
              <a:rPr kumimoji="0" lang="en-US" altLang="zh-CN" sz="1600" b="1" i="0" u="sng" strike="noStrike" kern="1200" cap="none" spc="0" normalizeH="0" baseline="0" noProof="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10</a:t>
            </a:r>
            <a:r>
              <a:rPr kumimoji="0" lang="zh-CN" altLang="en-US" sz="1600" b="1" i="0" u="sng" strike="noStrike" kern="1200" cap="none" spc="0" normalizeH="0" baseline="0" noProof="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月营运，</a:t>
            </a:r>
            <a:r>
              <a:rPr kumimoji="0" lang="en-US" altLang="zh-CN" sz="1600" b="1" i="0" u="sng" strike="noStrike" kern="1200" cap="none" spc="0" normalizeH="0" baseline="0" noProof="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2019</a:t>
            </a:r>
            <a:r>
              <a:rPr kumimoji="0" lang="zh-CN" altLang="en-US" sz="1600" b="1" i="0" u="sng" strike="noStrike" kern="1200" cap="none" spc="0" normalizeH="0" baseline="0" noProof="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年全国</a:t>
            </a:r>
            <a:r>
              <a:rPr kumimoji="0" lang="en-US" altLang="zh-CN" sz="1600" b="1" i="0" u="sng" strike="noStrike" kern="1200" cap="none" spc="0" normalizeH="0" baseline="0" noProof="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4500</a:t>
            </a:r>
            <a:r>
              <a:rPr kumimoji="0" lang="zh-CN" altLang="en-US" sz="1600" b="1" i="0" u="sng" strike="noStrike" kern="1200" cap="none" spc="0" normalizeH="0" baseline="0" noProof="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家</a:t>
            </a:r>
            <a:endParaRPr kumimoji="0" lang="en-US" altLang="zh-CN" sz="1600" b="1" i="0" u="sng" strike="noStrike" kern="1200" cap="none" spc="0" normalizeH="0" baseline="0" noProof="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0" i="0" u="sng"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门店，</a:t>
            </a:r>
            <a:r>
              <a:rPr kumimoji="0" lang="en-US" altLang="zh-CN" sz="1600" b="0" i="0" u="sng"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2020Q1 6500</a:t>
            </a:r>
            <a:r>
              <a:rPr kumimoji="0" lang="zh-CN" altLang="en-US" sz="1600" b="0" i="0" u="sng"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t>家门店</a:t>
            </a:r>
            <a:endParaRPr kumimoji="0" lang="zh-CN" altLang="en-US" sz="1600" b="0" i="0" u="sng"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pic>
        <p:nvPicPr>
          <p:cNvPr id="12310" name="图片 46" descr="fdfa64e35d62b531296295941bc8a764"/>
          <p:cNvPicPr>
            <a:picLocks noChangeAspect="1"/>
          </p:cNvPicPr>
          <p:nvPr/>
        </p:nvPicPr>
        <p:blipFill>
          <a:blip r:embed="rId2"/>
          <a:stretch>
            <a:fillRect/>
          </a:stretch>
        </p:blipFill>
        <p:spPr>
          <a:xfrm>
            <a:off x="5210175" y="1755775"/>
            <a:ext cx="3803650" cy="5075238"/>
          </a:xfrm>
          <a:prstGeom prst="rect">
            <a:avLst/>
          </a:prstGeom>
          <a:noFill/>
          <a:ln w="9525">
            <a:noFill/>
          </a:ln>
        </p:spPr>
      </p:pic>
      <p:pic>
        <p:nvPicPr>
          <p:cNvPr id="12311" name="图片 4"/>
          <p:cNvPicPr>
            <a:picLocks noChangeAspect="1"/>
          </p:cNvPicPr>
          <p:nvPr/>
        </p:nvPicPr>
        <p:blipFill>
          <a:blip r:embed="rId3"/>
          <a:stretch>
            <a:fillRect/>
          </a:stretch>
        </p:blipFill>
        <p:spPr>
          <a:xfrm>
            <a:off x="1019175" y="4176713"/>
            <a:ext cx="4124325" cy="26543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p:cNvPicPr>
            <a:picLocks noChangeAspect="1"/>
          </p:cNvPicPr>
          <p:nvPr/>
        </p:nvPicPr>
        <p:blipFill>
          <a:blip r:embed="rId1"/>
          <a:stretch>
            <a:fillRect/>
          </a:stretch>
        </p:blipFill>
        <p:spPr>
          <a:xfrm>
            <a:off x="1143000" y="828675"/>
            <a:ext cx="7543800" cy="5535613"/>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942" y="211721"/>
            <a:ext cx="8157882" cy="646331"/>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sng" strike="noStrike" kern="1200" cap="none" spc="0" normalizeH="0" baseline="0" noProof="0" dirty="0">
                <a:ln>
                  <a:noFill/>
                </a:ln>
                <a:solidFill>
                  <a:schemeClr val="tx2"/>
                </a:solidFill>
                <a:effectLst/>
                <a:highlight>
                  <a:srgbClr val="FFFF00"/>
                </a:highlight>
                <a:uLnTx/>
                <a:uFillTx/>
                <a:latin typeface="Times New Roman" panose="02020603050405020304" pitchFamily="18" charset="0"/>
                <a:ea typeface="+mn-ea"/>
                <a:cs typeface="+mn-cs"/>
              </a:rPr>
              <a:t>估值：科学、艺术、魔术、骗术？</a:t>
            </a:r>
            <a:endParaRPr kumimoji="0" lang="zh-CN" altLang="en-US" sz="3600" b="0" i="0" u="sng"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pic>
        <p:nvPicPr>
          <p:cNvPr id="16387" name="图片 2"/>
          <p:cNvPicPr>
            <a:picLocks noChangeAspect="1"/>
          </p:cNvPicPr>
          <p:nvPr/>
        </p:nvPicPr>
        <p:blipFill>
          <a:blip r:embed="rId1"/>
          <a:stretch>
            <a:fillRect/>
          </a:stretch>
        </p:blipFill>
        <p:spPr>
          <a:xfrm>
            <a:off x="128588" y="1079500"/>
            <a:ext cx="8437562" cy="5214938"/>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p:nvPr/>
        </p:nvSpPr>
        <p:spPr>
          <a:xfrm>
            <a:off x="457200" y="1247775"/>
            <a:ext cx="8686800" cy="400050"/>
          </a:xfrm>
          <a:prstGeom prst="rect">
            <a:avLst/>
          </a:prstGeom>
          <a:noFill/>
          <a:ln w="9525">
            <a:noFill/>
          </a:ln>
        </p:spPr>
        <p:txBody>
          <a:bodyPr anchor="ctr" anchorCtr="0"/>
          <a:lstStyle>
            <a:lvl1pPr algn="l" rtl="0" eaLnBrk="0" fontAlgn="base" hangingPunct="0">
              <a:spcBef>
                <a:spcPct val="50000"/>
              </a:spcBef>
              <a:spcAft>
                <a:spcPct val="0"/>
              </a:spcAft>
              <a:buClr>
                <a:srgbClr val="CC0000"/>
              </a:buClr>
              <a:defRPr sz="1600" b="1" kern="1200">
                <a:solidFill>
                  <a:schemeClr val="tx1"/>
                </a:solidFill>
                <a:latin typeface="+mn-lt"/>
                <a:ea typeface="+mn-ea"/>
                <a:cs typeface="+mn-cs"/>
              </a:defRPr>
            </a:lvl1pPr>
            <a:lvl2pPr marL="457200" indent="-170180" algn="l" rtl="0" eaLnBrk="0" fontAlgn="base" hangingPunct="0">
              <a:spcBef>
                <a:spcPct val="50000"/>
              </a:spcBef>
              <a:spcAft>
                <a:spcPct val="0"/>
              </a:spcAft>
              <a:buClr>
                <a:srgbClr val="ED3426"/>
              </a:buClr>
              <a:buFont typeface="Wingdings" panose="05000000000000000000" pitchFamily="2" charset="2"/>
              <a:buChar char="§"/>
              <a:defRPr kern="1200">
                <a:solidFill>
                  <a:schemeClr val="tx1"/>
                </a:solidFill>
                <a:latin typeface="+mn-lt"/>
                <a:ea typeface="+mn-ea"/>
                <a:cs typeface="+mn-cs"/>
              </a:defRPr>
            </a:lvl2pPr>
            <a:lvl3pPr marL="741680" indent="-170180" algn="l" rtl="0" eaLnBrk="0" fontAlgn="base" hangingPunct="0">
              <a:spcBef>
                <a:spcPct val="50000"/>
              </a:spcBef>
              <a:spcAft>
                <a:spcPct val="0"/>
              </a:spcAft>
              <a:buClr>
                <a:srgbClr val="ED3426"/>
              </a:buClr>
              <a:buChar char="–"/>
              <a:defRPr sz="1600" kern="1200">
                <a:solidFill>
                  <a:schemeClr val="tx1"/>
                </a:solidFill>
                <a:latin typeface="+mn-lt"/>
                <a:ea typeface="+mn-ea"/>
                <a:cs typeface="+mn-cs"/>
              </a:defRPr>
            </a:lvl3pPr>
            <a:lvl4pPr marL="1025525" indent="-170180" algn="l" rtl="0" eaLnBrk="0" fontAlgn="base" hangingPunct="0">
              <a:spcBef>
                <a:spcPct val="50000"/>
              </a:spcBef>
              <a:spcAft>
                <a:spcPct val="0"/>
              </a:spcAft>
              <a:buClr>
                <a:srgbClr val="ED3426"/>
              </a:buClr>
              <a:buChar char="»"/>
              <a:defRPr sz="1400" kern="1200">
                <a:solidFill>
                  <a:schemeClr val="tx1"/>
                </a:solidFill>
                <a:latin typeface="+mn-lt"/>
                <a:ea typeface="+mn-ea"/>
                <a:cs typeface="+mn-cs"/>
              </a:defRPr>
            </a:lvl4pPr>
            <a:lvl5pPr marL="1311275" indent="-171450" algn="l" rtl="0" eaLnBrk="0" fontAlgn="base" hangingPunct="0">
              <a:spcBef>
                <a:spcPct val="50000"/>
              </a:spcBef>
              <a:spcAft>
                <a:spcPct val="0"/>
              </a:spcAft>
              <a:buClr>
                <a:srgbClr val="ED3426"/>
              </a:buClr>
              <a:buChar char="•"/>
              <a:defRPr sz="1400" kern="1200">
                <a:solidFill>
                  <a:schemeClr val="tx1"/>
                </a:solidFill>
                <a:latin typeface="+mn-lt"/>
                <a:ea typeface="+mn-ea"/>
                <a:cs typeface="+mn-cs"/>
              </a:defRPr>
            </a:lvl5pPr>
          </a:lstStyle>
          <a:p>
            <a:pPr lvl="0" algn="ctr" eaLnBrk="1" hangingPunct="1">
              <a:spcBef>
                <a:spcPct val="0"/>
              </a:spcBef>
              <a:buClrTx/>
            </a:pPr>
            <a:endParaRPr lang="en-US" altLang="zh-CN" sz="2000" b="0" dirty="0">
              <a:ea typeface="宋体" panose="02010600030101010101" pitchFamily="2" charset="-122"/>
            </a:endParaRPr>
          </a:p>
          <a:p>
            <a:pPr lvl="0" algn="ctr" eaLnBrk="1" hangingPunct="1">
              <a:spcBef>
                <a:spcPct val="0"/>
              </a:spcBef>
              <a:buClrTx/>
            </a:pPr>
            <a:endParaRPr lang="en-US" altLang="zh-CN" sz="2000" b="0" dirty="0">
              <a:ea typeface="宋体" panose="02010600030101010101" pitchFamily="2" charset="-122"/>
            </a:endParaRPr>
          </a:p>
          <a:p>
            <a:pPr lvl="0" algn="ctr" eaLnBrk="1" hangingPunct="1">
              <a:buClrTx/>
            </a:pPr>
            <a:endParaRPr lang="en-US" altLang="zh-CN" sz="2400" b="0" dirty="0">
              <a:ea typeface="宋体" panose="02010600030101010101" pitchFamily="2" charset="-122"/>
            </a:endParaRPr>
          </a:p>
        </p:txBody>
      </p:sp>
      <p:graphicFrame>
        <p:nvGraphicFramePr>
          <p:cNvPr id="2" name="表格 2"/>
          <p:cNvGraphicFramePr>
            <a:graphicFrameLocks noGrp="1"/>
          </p:cNvGraphicFramePr>
          <p:nvPr/>
        </p:nvGraphicFramePr>
        <p:xfrm>
          <a:off x="81756" y="715844"/>
          <a:ext cx="8980488" cy="5906770"/>
        </p:xfrm>
        <a:graphic>
          <a:graphicData uri="http://schemas.openxmlformats.org/drawingml/2006/table">
            <a:tbl>
              <a:tblPr/>
              <a:tblGrid>
                <a:gridCol w="668338"/>
                <a:gridCol w="1158875"/>
                <a:gridCol w="1225550"/>
                <a:gridCol w="1466012"/>
                <a:gridCol w="3208445"/>
                <a:gridCol w="1253268"/>
              </a:tblGrid>
              <a:tr h="308284">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rPr>
                        <a:t>序号</a:t>
                      </a:r>
                      <a:endPar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rPr>
                        <a:t>日期</a:t>
                      </a:r>
                      <a:endPar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rPr>
                        <a:t>融资</a:t>
                      </a:r>
                      <a:endPar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rPr>
                        <a:t>方式</a:t>
                      </a:r>
                      <a:endPar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rPr>
                        <a:t>投资方</a:t>
                      </a:r>
                      <a:endPar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估值</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2017</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6400</a:t>
                      </a: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万</a:t>
                      </a: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RMB</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个人借款</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钱治亚、陈敏</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9470</a:t>
                      </a: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万</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无息贷款</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陆正耀旗下公司</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2.275</a:t>
                      </a: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亿</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免息贷款</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股东</a:t>
                      </a: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Star Grove</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2018</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1.476</a:t>
                      </a: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亿</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无息贷款</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陆正耀旗下公司</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2018/5</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3.5</a:t>
                      </a: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亿</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融资租赁</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光大融资租赁</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2018/6</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亿</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抵押贷款</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西藏信托</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2018/6</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1.899</a:t>
                      </a: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亿</a:t>
                      </a: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USD</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天使轮</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陆正耀旗下公司</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31842">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2018/7/11</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亿</a:t>
                      </a: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USD</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a:t>
                      </a: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轮</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大钲资本、愉悦资本、</a:t>
                      </a: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GIC</a:t>
                      </a: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、君联资本</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10</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亿</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USD</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284217">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9</a:t>
                      </a:r>
                      <a:endParaRPr kumimoji="0" lang="zh-CN" altLang="en-US"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2018/12/12</a:t>
                      </a:r>
                      <a:endParaRPr kumimoji="0" lang="zh-CN" altLang="en-US"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2</a:t>
                      </a:r>
                      <a:r>
                        <a:rPr kumimoji="0" lang="zh-CN" altLang="en-US"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亿</a:t>
                      </a:r>
                      <a:r>
                        <a:rPr kumimoji="0" lang="en-US" altLang="zh-CN"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USD</a:t>
                      </a:r>
                      <a:endParaRPr kumimoji="0" lang="zh-CN" altLang="en-US"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highlight>
                            <a:srgbClr val="FFFF00"/>
                          </a:highlight>
                          <a:latin typeface="Arial" panose="020B0604020202020204" pitchFamily="34" charset="0"/>
                          <a:ea typeface="宋体" panose="02010600030101010101" pitchFamily="2" charset="-122"/>
                        </a:rPr>
                        <a:t>B</a:t>
                      </a:r>
                      <a:r>
                        <a:rPr kumimoji="0" lang="zh-CN" altLang="en-US" sz="1400" b="0" i="0" u="none" strike="noStrike" cap="none" normalizeH="0" baseline="0">
                          <a:ln>
                            <a:noFill/>
                          </a:ln>
                          <a:solidFill>
                            <a:srgbClr val="000000"/>
                          </a:solidFill>
                          <a:effectLst/>
                          <a:highlight>
                            <a:srgbClr val="FFFF00"/>
                          </a:highlight>
                          <a:latin typeface="Arial" panose="020B0604020202020204" pitchFamily="34" charset="0"/>
                          <a:ea typeface="宋体" panose="02010600030101010101" pitchFamily="2" charset="-122"/>
                        </a:rPr>
                        <a:t>轮</a:t>
                      </a:r>
                      <a:endParaRPr kumimoji="0" lang="zh-CN" altLang="en-US" sz="1400" b="0" i="0" u="none" strike="noStrike" cap="none" normalizeH="0" baseline="0">
                        <a:ln>
                          <a:noFill/>
                        </a:ln>
                        <a:solidFill>
                          <a:srgbClr val="00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大钲资本、愉悦资本、</a:t>
                      </a:r>
                      <a:r>
                        <a:rPr kumimoji="0" lang="en-US" altLang="zh-CN"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GIC</a:t>
                      </a:r>
                      <a:r>
                        <a:rPr kumimoji="0" lang="zh-CN" altLang="en-US"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、中金</a:t>
                      </a:r>
                      <a:endParaRPr kumimoji="0" lang="zh-CN" altLang="en-US" sz="14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22</a:t>
                      </a:r>
                      <a:r>
                        <a:rPr kumimoji="0" lang="zh-CN" altLang="en-US" sz="16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亿</a:t>
                      </a:r>
                      <a:r>
                        <a:rPr kumimoji="0" lang="en-US" altLang="zh-CN" sz="16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rPr>
                        <a:t>USD</a:t>
                      </a:r>
                      <a:endParaRPr kumimoji="0" lang="zh-CN" altLang="en-US" sz="1600" b="0" i="0" u="none" strike="noStrike" cap="none" normalizeH="0" baseline="0" dirty="0">
                        <a:ln>
                          <a:noFill/>
                        </a:ln>
                        <a:solidFill>
                          <a:srgbClr val="00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10</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2019/3</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4500</a:t>
                      </a: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万</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抵押贷款</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中关村科技租赁</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11</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2019/3</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6000</a:t>
                      </a: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万</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担保贷款</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浦发银行</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rPr>
                        <a:t>12</a:t>
                      </a:r>
                      <a:endParaRPr kumimoji="0" lang="zh-CN" altLang="en-US"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FF0000"/>
                          </a:solidFill>
                          <a:effectLst/>
                          <a:highlight>
                            <a:srgbClr val="FFFF00"/>
                          </a:highlight>
                          <a:latin typeface="Arial" panose="020B0604020202020204" pitchFamily="34" charset="0"/>
                          <a:ea typeface="宋体" panose="02010600030101010101" pitchFamily="2" charset="-122"/>
                        </a:rPr>
                        <a:t>2019/4</a:t>
                      </a:r>
                      <a:endParaRPr kumimoji="0" lang="zh-CN" altLang="en-US" sz="1400" b="0" i="0" u="none" strike="noStrike" cap="none" normalizeH="0" baseline="0" dirty="0">
                        <a:ln>
                          <a:noFill/>
                        </a:ln>
                        <a:solidFill>
                          <a:srgbClr val="FF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rPr>
                        <a:t>1.5</a:t>
                      </a:r>
                      <a:r>
                        <a:rPr kumimoji="0" lang="zh-CN" altLang="en-US"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rPr>
                        <a:t>亿</a:t>
                      </a:r>
                      <a:r>
                        <a:rPr kumimoji="0" lang="en-US" altLang="zh-CN"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rPr>
                        <a:t>USD</a:t>
                      </a:r>
                      <a:endParaRPr kumimoji="0" lang="zh-CN" altLang="en-US"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rPr>
                        <a:t>B+</a:t>
                      </a:r>
                      <a:r>
                        <a:rPr kumimoji="0" lang="zh-CN" altLang="en-US"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rPr>
                        <a:t>轮</a:t>
                      </a:r>
                      <a:endParaRPr kumimoji="0" lang="zh-CN" altLang="en-US"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rPr>
                        <a:t>BlackRock</a:t>
                      </a:r>
                      <a:endParaRPr kumimoji="0" lang="zh-CN" altLang="en-US" sz="1400" b="0" i="0" u="none" strike="noStrike" cap="none" normalizeH="0" baseline="0">
                        <a:ln>
                          <a:noFill/>
                        </a:ln>
                        <a:solidFill>
                          <a:srgbClr val="FF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0000"/>
                          </a:solidFill>
                          <a:effectLst/>
                          <a:highlight>
                            <a:srgbClr val="FFFF00"/>
                          </a:highlight>
                          <a:latin typeface="Arial" panose="020B0604020202020204" pitchFamily="34" charset="0"/>
                          <a:ea typeface="宋体" panose="02010600030101010101" pitchFamily="2" charset="-122"/>
                        </a:rPr>
                        <a:t>29</a:t>
                      </a:r>
                      <a:r>
                        <a:rPr kumimoji="0" lang="zh-CN" altLang="en-US" sz="1600" b="0" i="0" u="none" strike="noStrike" cap="none" normalizeH="0" baseline="0" dirty="0">
                          <a:ln>
                            <a:noFill/>
                          </a:ln>
                          <a:solidFill>
                            <a:srgbClr val="FF0000"/>
                          </a:solidFill>
                          <a:effectLst/>
                          <a:highlight>
                            <a:srgbClr val="FFFF00"/>
                          </a:highlight>
                          <a:latin typeface="Arial" panose="020B0604020202020204" pitchFamily="34" charset="0"/>
                          <a:ea typeface="宋体" panose="02010600030101010101" pitchFamily="2" charset="-122"/>
                        </a:rPr>
                        <a:t>亿</a:t>
                      </a:r>
                      <a:r>
                        <a:rPr kumimoji="0" lang="en-US" altLang="zh-CN" sz="1600" b="0" i="0" u="none" strike="noStrike" cap="none" normalizeH="0" baseline="0" dirty="0">
                          <a:ln>
                            <a:noFill/>
                          </a:ln>
                          <a:solidFill>
                            <a:srgbClr val="FF0000"/>
                          </a:solidFill>
                          <a:effectLst/>
                          <a:highlight>
                            <a:srgbClr val="FFFF00"/>
                          </a:highlight>
                          <a:latin typeface="Arial" panose="020B0604020202020204" pitchFamily="34" charset="0"/>
                          <a:ea typeface="宋体" panose="02010600030101010101" pitchFamily="2" charset="-122"/>
                        </a:rPr>
                        <a:t>USD</a:t>
                      </a:r>
                      <a:endParaRPr kumimoji="0" lang="zh-CN" altLang="en-US" sz="1600" b="0" i="0" u="none" strike="noStrike" cap="none" normalizeH="0" baseline="0" dirty="0">
                        <a:ln>
                          <a:noFill/>
                        </a:ln>
                        <a:solidFill>
                          <a:srgbClr val="FF0000"/>
                        </a:solidFill>
                        <a:effectLst/>
                        <a:highlight>
                          <a:srgbClr val="FFFF00"/>
                        </a:highligh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492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13</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2019/5</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6.95</a:t>
                      </a: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亿</a:t>
                      </a: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USD</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IPO</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承销商为瑞士信贷、摩根士丹利、中金公司和海通国</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60</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亿</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USD</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65125">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14</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2020/1</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9.8</a:t>
                      </a: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亿</a:t>
                      </a: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USD</a:t>
                      </a: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，每股</a:t>
                      </a: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42USD</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增发（</a:t>
                      </a: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1200</a:t>
                      </a: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股</a:t>
                      </a: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ADS+180</a:t>
                      </a: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万股股票</a:t>
                      </a:r>
                      <a:r>
                        <a:rPr kumimoji="0" lang="en-US" altLang="zh-CN"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r>
                        <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亿可转债）</a:t>
                      </a:r>
                      <a:endParaRPr kumimoji="0" lang="zh-CN" altLang="en-US" sz="14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50000"/>
                        </a:spcBef>
                        <a:buClr>
                          <a:srgbClr val="CC0000"/>
                        </a:buClr>
                        <a:defRPr sz="1400" b="1">
                          <a:solidFill>
                            <a:schemeClr val="tx1"/>
                          </a:solidFill>
                          <a:latin typeface="Arial" panose="020B0604020202020204" pitchFamily="34" charset="0"/>
                        </a:defRPr>
                      </a:lvl1pPr>
                      <a:lvl2pPr marL="742950" indent="-285750">
                        <a:spcBef>
                          <a:spcPct val="50000"/>
                        </a:spcBef>
                        <a:buClr>
                          <a:srgbClr val="ED3426"/>
                        </a:buClr>
                        <a:buFont typeface="Wingdings" panose="05000000000000000000" pitchFamily="2" charset="2"/>
                        <a:defRPr sz="1600">
                          <a:solidFill>
                            <a:schemeClr val="tx1"/>
                          </a:solidFill>
                          <a:latin typeface="Arial" panose="020B0604020202020204" pitchFamily="34" charset="0"/>
                        </a:defRPr>
                      </a:lvl2pPr>
                      <a:lvl3pPr marL="1143000" indent="-228600">
                        <a:spcBef>
                          <a:spcPct val="50000"/>
                        </a:spcBef>
                        <a:buClr>
                          <a:srgbClr val="ED3426"/>
                        </a:buClr>
                        <a:defRPr sz="1400">
                          <a:solidFill>
                            <a:schemeClr val="tx1"/>
                          </a:solidFill>
                          <a:latin typeface="Arial" panose="020B0604020202020204" pitchFamily="34" charset="0"/>
                        </a:defRPr>
                      </a:lvl3pPr>
                      <a:lvl4pPr marL="1600200" indent="-228600">
                        <a:spcBef>
                          <a:spcPct val="50000"/>
                        </a:spcBef>
                        <a:buClr>
                          <a:srgbClr val="ED3426"/>
                        </a:buClr>
                        <a:defRPr sz="1200">
                          <a:solidFill>
                            <a:schemeClr val="tx1"/>
                          </a:solidFill>
                          <a:latin typeface="Arial" panose="020B0604020202020204" pitchFamily="34" charset="0"/>
                        </a:defRPr>
                      </a:lvl4pPr>
                      <a:lvl5pPr marL="2057400" indent="-228600">
                        <a:spcBef>
                          <a:spcPct val="50000"/>
                        </a:spcBef>
                        <a:buClr>
                          <a:srgbClr val="ED3426"/>
                        </a:buClr>
                        <a:defRPr sz="1200">
                          <a:solidFill>
                            <a:schemeClr val="tx1"/>
                          </a:solidFill>
                          <a:latin typeface="Arial" panose="020B0604020202020204" pitchFamily="34" charset="0"/>
                        </a:defRPr>
                      </a:lvl5pPr>
                      <a:lvl6pPr marL="25146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6pPr>
                      <a:lvl7pPr marL="29718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7pPr>
                      <a:lvl8pPr marL="34290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8pPr>
                      <a:lvl9pPr marL="3886200" indent="-228600" eaLnBrk="0" fontAlgn="base" hangingPunct="0">
                        <a:spcBef>
                          <a:spcPct val="50000"/>
                        </a:spcBef>
                        <a:spcAft>
                          <a:spcPct val="0"/>
                        </a:spcAft>
                        <a:buClr>
                          <a:srgbClr val="ED3426"/>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市值最高</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120</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亿美元</a:t>
                      </a:r>
                      <a:endPar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
        <p:nvSpPr>
          <p:cNvPr id="4" name="标题 3"/>
          <p:cNvSpPr>
            <a:spLocks noGrp="1"/>
          </p:cNvSpPr>
          <p:nvPr>
            <p:ph type="ctrTitle"/>
          </p:nvPr>
        </p:nvSpPr>
        <p:spPr bwMode="gray">
          <a:xfrm>
            <a:off x="292100" y="-17462"/>
            <a:ext cx="8153400" cy="768576"/>
          </a:xfrm>
          <a:effectLst/>
          <a:scene3d>
            <a:camera prst="orthographicFront"/>
            <a:lightRig rig="balanced" dir="t"/>
          </a:scene3d>
          <a:sp3d prstMaterial="plastic"/>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500" b="1" i="0" u="none" strike="noStrike" kern="1200" cap="none" spc="0" normalizeH="0" baseline="0" noProof="0" dirty="0">
                <a:ln>
                  <a:noFill/>
                </a:ln>
                <a:solidFill>
                  <a:schemeClr val="tx1"/>
                </a:solidFill>
                <a:effectLst/>
                <a:highlight>
                  <a:srgbClr val="FFFF00"/>
                </a:highlight>
                <a:uLnTx/>
                <a:uFillTx/>
                <a:latin typeface="+mj-lt"/>
                <a:ea typeface="+mj-ea"/>
                <a:cs typeface="+mj-cs"/>
              </a:rPr>
              <a:t>瑞幸估值：科学、艺术、魔术、骗术？</a:t>
            </a:r>
            <a:endParaRPr kumimoji="0" lang="zh-CN" altLang="en-US" sz="3500" b="1" i="0" u="none" strike="noStrike" kern="1200" cap="none" spc="0" normalizeH="0" baseline="0" noProof="0" dirty="0">
              <a:ln>
                <a:noFill/>
              </a:ln>
              <a:solidFill>
                <a:schemeClr val="tx1"/>
              </a:solidFill>
              <a:effectLst/>
              <a:highlight>
                <a:srgbClr val="FFFF00"/>
              </a:highligh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3"/>
          <p:cNvSpPr txBox="1"/>
          <p:nvPr/>
        </p:nvSpPr>
        <p:spPr>
          <a:xfrm>
            <a:off x="565150" y="212725"/>
            <a:ext cx="7488238" cy="584200"/>
          </a:xfrm>
          <a:prstGeom prst="rect">
            <a:avLst/>
          </a:prstGeom>
          <a:noFill/>
          <a:ln w="9525">
            <a:noFill/>
          </a:ln>
        </p:spPr>
        <p:txBody>
          <a:bodyPr>
            <a:spAutoFit/>
          </a:bodyPr>
          <a:lstStyle/>
          <a:p>
            <a:r>
              <a:rPr lang="zh-CN" altLang="en-US" sz="3200" dirty="0">
                <a:solidFill>
                  <a:schemeClr val="bg1"/>
                </a:solidFill>
                <a:latin typeface="Times New Roman" panose="02020603050405020304" pitchFamily="18" charset="0"/>
                <a:ea typeface="宋体" panose="02010600030101010101" pitchFamily="2" charset="-122"/>
              </a:rPr>
              <a:t>瑞幸咖啡</a:t>
            </a:r>
            <a:r>
              <a:rPr lang="en-US" altLang="zh-CN" sz="3200" dirty="0">
                <a:solidFill>
                  <a:schemeClr val="bg1"/>
                </a:solidFill>
                <a:latin typeface="Times New Roman" panose="02020603050405020304" pitchFamily="18" charset="0"/>
                <a:ea typeface="宋体" panose="02010600030101010101" pitchFamily="2" charset="-122"/>
              </a:rPr>
              <a:t>(NASDAQ:LK</a:t>
            </a:r>
            <a:r>
              <a:rPr lang="zh-CN" altLang="en-US" sz="3200" dirty="0">
                <a:solidFill>
                  <a:schemeClr val="bg1"/>
                </a:solidFill>
                <a:latin typeface="Times New Roman" panose="02020603050405020304" pitchFamily="18" charset="0"/>
                <a:ea typeface="宋体" panose="02010600030101010101" pitchFamily="2" charset="-122"/>
              </a:rPr>
              <a:t>）股价和市值</a:t>
            </a:r>
            <a:r>
              <a:rPr lang="en-US" altLang="zh-CN"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pic>
        <p:nvPicPr>
          <p:cNvPr id="19459" name="图片 5"/>
          <p:cNvPicPr>
            <a:picLocks noChangeAspect="1"/>
          </p:cNvPicPr>
          <p:nvPr/>
        </p:nvPicPr>
        <p:blipFill>
          <a:blip r:embed="rId1"/>
          <a:stretch>
            <a:fillRect/>
          </a:stretch>
        </p:blipFill>
        <p:spPr>
          <a:xfrm>
            <a:off x="387350" y="796925"/>
            <a:ext cx="8651875" cy="5521325"/>
          </a:xfrm>
          <a:prstGeom prst="rect">
            <a:avLst/>
          </a:prstGeom>
          <a:noFill/>
          <a:ln w="9525">
            <a:noFill/>
          </a:ln>
        </p:spPr>
      </p:pic>
      <p:cxnSp>
        <p:nvCxnSpPr>
          <p:cNvPr id="19460" name="直接连接符 7"/>
          <p:cNvCxnSpPr/>
          <p:nvPr/>
        </p:nvCxnSpPr>
        <p:spPr>
          <a:xfrm>
            <a:off x="4489450" y="1266825"/>
            <a:ext cx="0" cy="4324350"/>
          </a:xfrm>
          <a:prstGeom prst="line">
            <a:avLst/>
          </a:prstGeom>
          <a:ln w="9525" cap="flat" cmpd="sng">
            <a:solidFill>
              <a:schemeClr val="tx1"/>
            </a:solidFill>
            <a:prstDash val="solid"/>
            <a:headEnd type="none" w="med" len="med"/>
            <a:tailEnd type="non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34950" y="863600"/>
          <a:ext cx="8475663" cy="5622925"/>
        </p:xfrm>
        <a:graphic>
          <a:graphicData uri="http://schemas.openxmlformats.org/drawingml/2006/table">
            <a:tbl>
              <a:tblPr/>
              <a:tblGrid>
                <a:gridCol w="4778487"/>
                <a:gridCol w="1232392"/>
                <a:gridCol w="1232392"/>
                <a:gridCol w="1232392"/>
              </a:tblGrid>
              <a:tr h="295943">
                <a:tc>
                  <a:txBody>
                    <a:bodyPr/>
                    <a:lstStyle/>
                    <a:p>
                      <a:pPr algn="l" fontAlgn="ct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chemeClr val="accent5"/>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2018-12-31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5"/>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2019-3-31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5"/>
                    </a:solidFill>
                  </a:tcPr>
                </a:tc>
                <a:tc>
                  <a:txBody>
                    <a:bodyPr/>
                    <a:lstStyle/>
                    <a:p>
                      <a:pPr algn="l" fontAlgn="ctr"/>
                      <a:r>
                        <a:rPr lang="zh-CN" altLang="en-US" sz="1600" b="0" i="0" u="none" strike="noStrike" dirty="0">
                          <a:solidFill>
                            <a:srgbClr val="000000"/>
                          </a:solidFill>
                          <a:effectLst/>
                          <a:latin typeface="Times" pitchFamily="18" charset="0"/>
                          <a:ea typeface="等线" panose="02010600030101010101" charset="-122"/>
                        </a:rPr>
                        <a:t>　</a:t>
                      </a:r>
                      <a:r>
                        <a:rPr lang="en-US" altLang="zh-CN" sz="1600" b="0" i="0" u="none" strike="noStrike" dirty="0">
                          <a:solidFill>
                            <a:srgbClr val="000000"/>
                          </a:solidFill>
                          <a:effectLst/>
                          <a:latin typeface="Times" pitchFamily="18" charset="0"/>
                          <a:ea typeface="等线" panose="02010600030101010101" charset="-122"/>
                        </a:rPr>
                        <a:t>2019-3-31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5"/>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资产</a:t>
                      </a: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rgbClr val="FFFFFF"/>
                    </a:solidFill>
                  </a:tcPr>
                </a:tc>
                <a:tc>
                  <a:txBody>
                    <a:bodyPr/>
                    <a:lstStyle/>
                    <a:p>
                      <a:pPr algn="r" fontAlgn="ctr"/>
                      <a:r>
                        <a:rPr lang="en-US" sz="1600" b="0" i="0" u="none" strike="noStrike" dirty="0">
                          <a:solidFill>
                            <a:srgbClr val="000000"/>
                          </a:solidFill>
                          <a:effectLst/>
                          <a:latin typeface="等线" panose="02010600030101010101" charset="-122"/>
                          <a:ea typeface="等线" panose="02010600030101010101" charset="-122"/>
                        </a:rPr>
                        <a:t>RMB</a:t>
                      </a:r>
                      <a:r>
                        <a:rPr lang="zh-CN" altLang="en-US" sz="1600" b="0" i="0" u="none" strike="noStrike" dirty="0">
                          <a:solidFill>
                            <a:srgbClr val="000000"/>
                          </a:solidFill>
                          <a:effectLst/>
                          <a:latin typeface="等线" panose="02010600030101010101" charset="-122"/>
                          <a:ea typeface="等线" panose="02010600030101010101" charset="-122"/>
                        </a:rPr>
                        <a:t>亿</a:t>
                      </a:r>
                      <a:endParaRPr lang="zh-CN" altLang="en-US" sz="1600" b="0" i="0" u="none" strike="noStrike" dirty="0">
                        <a:solidFill>
                          <a:srgbClr val="000000"/>
                        </a:solidFill>
                        <a:effectLst/>
                        <a:latin typeface="等线" panose="02010600030101010101" charset="-122"/>
                        <a:ea typeface="等线" panose="02010600030101010101" charset="-122"/>
                      </a:endParaRPr>
                    </a:p>
                  </a:txBody>
                  <a:tcPr marL="5443" marR="5443" marT="5443" marB="0" anchor="ctr">
                    <a:lnL>
                      <a:noFill/>
                    </a:lnL>
                    <a:lnR>
                      <a:noFill/>
                    </a:lnR>
                    <a:lnT>
                      <a:noFill/>
                    </a:lnT>
                    <a:lnB>
                      <a:noFill/>
                    </a:lnB>
                  </a:tcPr>
                </a:tc>
                <a:tc>
                  <a:txBody>
                    <a:bodyPr/>
                    <a:lstStyle/>
                    <a:p>
                      <a:pPr algn="r" fontAlgn="ctr"/>
                      <a:r>
                        <a:rPr lang="en-US" sz="1600" b="0" i="0" u="none" strike="noStrike">
                          <a:solidFill>
                            <a:srgbClr val="000000"/>
                          </a:solidFill>
                          <a:effectLst/>
                          <a:latin typeface="等线" panose="02010600030101010101" charset="-122"/>
                          <a:ea typeface="等线" panose="02010600030101010101" charset="-122"/>
                        </a:rPr>
                        <a:t>RMB</a:t>
                      </a:r>
                      <a:r>
                        <a:rPr lang="zh-CN" altLang="en-US" sz="1600" b="0" i="0" u="none" strike="noStrike">
                          <a:solidFill>
                            <a:srgbClr val="000000"/>
                          </a:solidFill>
                          <a:effectLst/>
                          <a:latin typeface="等线" panose="02010600030101010101" charset="-122"/>
                          <a:ea typeface="等线" panose="02010600030101010101" charset="-122"/>
                        </a:rPr>
                        <a:t>亿</a:t>
                      </a:r>
                      <a:endParaRPr lang="zh-CN" altLang="en-US" sz="1600" b="0" i="0" u="none" strike="noStrike">
                        <a:solidFill>
                          <a:srgbClr val="000000"/>
                        </a:solidFill>
                        <a:effectLst/>
                        <a:latin typeface="等线" panose="02010600030101010101" charset="-122"/>
                        <a:ea typeface="等线" panose="02010600030101010101" charset="-122"/>
                      </a:endParaRPr>
                    </a:p>
                  </a:txBody>
                  <a:tcPr marL="5443" marR="5443" marT="5443" marB="0" anchor="ctr">
                    <a:lnL>
                      <a:noFill/>
                    </a:lnL>
                    <a:lnR>
                      <a:noFill/>
                    </a:lnR>
                    <a:lnT>
                      <a:noFill/>
                    </a:lnT>
                    <a:lnB>
                      <a:noFill/>
                    </a:lnB>
                  </a:tcPr>
                </a:tc>
                <a:tc>
                  <a:txBody>
                    <a:bodyPr/>
                    <a:lstStyle/>
                    <a:p>
                      <a:pPr algn="r" fontAlgn="ctr"/>
                      <a:r>
                        <a:rPr lang="en-US" sz="1600" b="0" i="0" u="none" strike="noStrike" dirty="0">
                          <a:solidFill>
                            <a:srgbClr val="000000"/>
                          </a:solidFill>
                          <a:effectLst/>
                          <a:latin typeface="Times" pitchFamily="18" charset="0"/>
                          <a:ea typeface="等线" panose="02010600030101010101" charset="-122"/>
                        </a:rPr>
                        <a:t>USD</a:t>
                      </a:r>
                      <a:r>
                        <a:rPr lang="zh-CN" altLang="en-US" sz="1600" b="0" i="0" u="none" strike="noStrike" dirty="0">
                          <a:solidFill>
                            <a:srgbClr val="000000"/>
                          </a:solidFill>
                          <a:effectLst/>
                          <a:latin typeface="宋体" panose="02010600030101010101" pitchFamily="2" charset="-122"/>
                          <a:ea typeface="宋体" panose="02010600030101010101" pitchFamily="2" charset="-122"/>
                        </a:rPr>
                        <a:t>亿</a:t>
                      </a:r>
                      <a:endParaRPr lang="zh-CN" altLang="en-US"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流动资产</a:t>
                      </a: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rgbClr val="FFFFFF"/>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24</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18</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2.66</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非流动资产</a:t>
                      </a: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rgbClr val="FFFFFF"/>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11</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1.67</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总资产</a:t>
                      </a: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chemeClr val="accent1">
                        <a:lumMod val="20000"/>
                        <a:lumOff val="80000"/>
                      </a:schemeClr>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35</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29</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4.32</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负债</a:t>
                      </a: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chemeClr val="bg1"/>
                    </a:solidFill>
                  </a:tcPr>
                </a:tc>
                <a:tc>
                  <a:txBody>
                    <a:bodyPr/>
                    <a:lstStyle/>
                    <a:p>
                      <a:pPr algn="r" fontAlgn="ct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l" fontAlgn="ctr"/>
                      <a:endParaRPr lang="zh-CN" altLang="en-US"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l" fontAlgn="ctr"/>
                      <a:endParaRPr lang="zh-CN" altLang="en-US"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流动负债</a:t>
                      </a: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8</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8</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1.26</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非流动负债</a:t>
                      </a: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chemeClr val="bg1"/>
                    </a:solidFill>
                  </a:tcPr>
                </a:tc>
                <a:tc>
                  <a:txBody>
                    <a:bodyPr/>
                    <a:lstStyle/>
                    <a:p>
                      <a:pPr algn="r" fontAlgn="ct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l" fontAlgn="ctr"/>
                      <a:endParaRPr lang="zh-CN" altLang="en-US"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l" fontAlgn="ctr"/>
                      <a:endParaRPr lang="zh-CN" altLang="en-US"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0" i="0" u="none" strike="noStrike" dirty="0">
                          <a:solidFill>
                            <a:srgbClr val="000000"/>
                          </a:solidFill>
                          <a:effectLst/>
                          <a:latin typeface="Times" pitchFamily="18" charset="0"/>
                          <a:ea typeface="等线" panose="02010600030101010101" charset="-122"/>
                        </a:rPr>
                        <a:t>长期借款</a:t>
                      </a:r>
                      <a:endParaRPr lang="en-US" sz="1600" b="0" i="0" u="none" strike="noStrike" dirty="0">
                        <a:solidFill>
                          <a:srgbClr val="000000"/>
                        </a:solidFill>
                        <a:effectLst/>
                        <a:latin typeface="Times" pitchFamily="18" charset="0"/>
                        <a:ea typeface="等线" panose="02010600030101010101" charset="-122"/>
                      </a:endParaRPr>
                    </a:p>
                  </a:txBody>
                  <a:tcPr marL="228589"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2</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2</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0.23</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0" i="0" u="none" strike="noStrike" dirty="0">
                          <a:solidFill>
                            <a:srgbClr val="000000"/>
                          </a:solidFill>
                          <a:effectLst/>
                          <a:latin typeface="Times" pitchFamily="18" charset="0"/>
                          <a:ea typeface="等线" panose="02010600030101010101" charset="-122"/>
                        </a:rPr>
                        <a:t>递延收入</a:t>
                      </a:r>
                      <a:endParaRPr lang="en-US" sz="1600" b="0" i="0" u="none" strike="noStrike" dirty="0">
                        <a:solidFill>
                          <a:srgbClr val="000000"/>
                        </a:solidFill>
                        <a:effectLst/>
                        <a:latin typeface="Times" pitchFamily="18" charset="0"/>
                        <a:ea typeface="等线" panose="02010600030101010101" charset="-122"/>
                      </a:endParaRPr>
                    </a:p>
                  </a:txBody>
                  <a:tcPr marL="228589"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1</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0.12</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非流动负债合计</a:t>
                      </a: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4</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2</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0.34</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负债合计</a:t>
                      </a:r>
                      <a:endParaRPr lang="en-US" sz="1600" b="1" i="0" u="none" strike="noStrike" dirty="0">
                        <a:solidFill>
                          <a:srgbClr val="000000"/>
                        </a:solidFill>
                        <a:effectLst/>
                        <a:latin typeface="Times" pitchFamily="18" charset="0"/>
                        <a:ea typeface="等线" panose="02010600030101010101" charset="-122"/>
                      </a:endParaRPr>
                    </a:p>
                  </a:txBody>
                  <a:tcPr marL="114295" marR="5443" marT="5443" marB="0" anchor="ctr">
                    <a:lnL>
                      <a:noFill/>
                    </a:lnL>
                    <a:lnR>
                      <a:noFill/>
                    </a:lnR>
                    <a:lnT>
                      <a:noFill/>
                    </a:lnT>
                    <a:lnB>
                      <a:noFill/>
                    </a:lnB>
                    <a:solidFill>
                      <a:schemeClr val="accent1">
                        <a:lumMod val="20000"/>
                        <a:lumOff val="80000"/>
                      </a:schemeClr>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1.61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r>
              <a:tr h="295943">
                <a:tc>
                  <a:txBody>
                    <a:bodyPr/>
                    <a:lstStyle/>
                    <a:p>
                      <a:pPr algn="l" fontAlgn="ctr"/>
                      <a:r>
                        <a:rPr lang="en-US" sz="1600" b="1" i="0" u="none" strike="noStrike" dirty="0">
                          <a:solidFill>
                            <a:srgbClr val="000000"/>
                          </a:solidFill>
                          <a:effectLst/>
                          <a:latin typeface="Times" pitchFamily="18" charset="0"/>
                          <a:ea typeface="等线" panose="02010600030101010101" charset="-122"/>
                        </a:rPr>
                        <a:t>mezzanine equity</a:t>
                      </a:r>
                      <a:r>
                        <a:rPr lang="zh-CN" altLang="en-US" sz="1600" b="1" i="0" u="none" strike="noStrike" dirty="0">
                          <a:solidFill>
                            <a:srgbClr val="000000"/>
                          </a:solidFill>
                          <a:effectLst/>
                          <a:latin typeface="Times" pitchFamily="18" charset="0"/>
                          <a:ea typeface="等线" panose="02010600030101010101" charset="-122"/>
                        </a:rPr>
                        <a:t>（夹心融资：优先股、可转债）</a:t>
                      </a:r>
                      <a:endParaRPr lang="en-US" sz="1600" b="1"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43</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43</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6.46</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股本</a:t>
                      </a:r>
                      <a:r>
                        <a:rPr lang="en-US" altLang="zh-CN" sz="1600" b="1" i="0" u="none" strike="noStrike" dirty="0">
                          <a:solidFill>
                            <a:srgbClr val="000000"/>
                          </a:solidFill>
                          <a:effectLst/>
                          <a:latin typeface="Times" pitchFamily="18" charset="0"/>
                          <a:ea typeface="等线" panose="02010600030101010101" charset="-122"/>
                        </a:rPr>
                        <a:t>-</a:t>
                      </a:r>
                      <a:r>
                        <a:rPr lang="zh-CN" altLang="en-US" sz="1600" b="1" i="0" u="none" strike="noStrike" dirty="0">
                          <a:solidFill>
                            <a:srgbClr val="000000"/>
                          </a:solidFill>
                          <a:effectLst/>
                          <a:latin typeface="Times" pitchFamily="18" charset="0"/>
                          <a:ea typeface="等线" panose="02010600030101010101" charset="-122"/>
                        </a:rPr>
                        <a:t>天使</a:t>
                      </a:r>
                      <a:r>
                        <a:rPr lang="en-US" altLang="zh-CN" sz="1600" b="1" i="0" u="none" strike="noStrike" dirty="0">
                          <a:solidFill>
                            <a:srgbClr val="000000"/>
                          </a:solidFill>
                          <a:effectLst/>
                          <a:latin typeface="Times" pitchFamily="18" charset="0"/>
                          <a:ea typeface="等线" panose="02010600030101010101" charset="-122"/>
                        </a:rPr>
                        <a:t>1</a:t>
                      </a:r>
                      <a:endParaRPr lang="en-US" sz="1600" b="1"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7</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7</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股本</a:t>
                      </a:r>
                      <a:r>
                        <a:rPr lang="en-US" altLang="zh-CN" sz="1600" b="1" i="0" u="none" strike="noStrike" dirty="0">
                          <a:solidFill>
                            <a:srgbClr val="000000"/>
                          </a:solidFill>
                          <a:effectLst/>
                          <a:latin typeface="Times" pitchFamily="18" charset="0"/>
                          <a:ea typeface="等线" panose="02010600030101010101" charset="-122"/>
                        </a:rPr>
                        <a:t>-</a:t>
                      </a:r>
                      <a:r>
                        <a:rPr lang="zh-CN" altLang="en-US" sz="1600" b="1" i="0" u="none" strike="noStrike" dirty="0">
                          <a:solidFill>
                            <a:srgbClr val="000000"/>
                          </a:solidFill>
                          <a:effectLst/>
                          <a:latin typeface="Times" pitchFamily="18" charset="0"/>
                          <a:ea typeface="等线" panose="02010600030101010101" charset="-122"/>
                        </a:rPr>
                        <a:t>天使</a:t>
                      </a:r>
                      <a:r>
                        <a:rPr lang="en-US" altLang="zh-CN" sz="1600" b="1" i="0" u="none" strike="noStrike" dirty="0">
                          <a:solidFill>
                            <a:srgbClr val="000000"/>
                          </a:solidFill>
                          <a:effectLst/>
                          <a:latin typeface="Times" pitchFamily="18" charset="0"/>
                          <a:ea typeface="等线" panose="02010600030101010101" charset="-122"/>
                        </a:rPr>
                        <a:t>2</a:t>
                      </a:r>
                      <a:endParaRPr lang="en-US" altLang="zh-CN" sz="1600" b="1"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5</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5</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0.1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资本公积（股本溢价）</a:t>
                      </a:r>
                      <a:endParaRPr lang="en-US" altLang="zh-CN" sz="1600" b="1"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0.1</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bg1"/>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未弥补亏损</a:t>
                      </a:r>
                      <a:endParaRPr lang="en-US" altLang="zh-CN" sz="1600" b="1"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0000"/>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-32</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0000"/>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-38</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0000"/>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-5.69</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0000"/>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股东权益合计</a:t>
                      </a:r>
                      <a:endParaRPr lang="en-US" sz="1600" b="1"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-19</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-25</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-3.74</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chemeClr val="accent1">
                        <a:lumMod val="20000"/>
                        <a:lumOff val="80000"/>
                      </a:schemeClr>
                    </a:solidFill>
                  </a:tcPr>
                </a:tc>
              </a:tr>
              <a:tr h="295943">
                <a:tc>
                  <a:txBody>
                    <a:bodyPr/>
                    <a:lstStyle/>
                    <a:p>
                      <a:pPr algn="l" fontAlgn="ctr"/>
                      <a:r>
                        <a:rPr lang="zh-CN" altLang="en-US" sz="1600" b="1" i="0" u="none" strike="noStrike" dirty="0">
                          <a:solidFill>
                            <a:srgbClr val="000000"/>
                          </a:solidFill>
                          <a:effectLst/>
                          <a:latin typeface="Times" pitchFamily="18" charset="0"/>
                          <a:ea typeface="等线" panose="02010600030101010101" charset="-122"/>
                        </a:rPr>
                        <a:t>负债及股东权益合计</a:t>
                      </a:r>
                      <a:endParaRPr lang="en-US" sz="1600" b="1"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35</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a:solidFill>
                            <a:srgbClr val="000000"/>
                          </a:solidFill>
                          <a:effectLst/>
                          <a:latin typeface="Times" pitchFamily="18" charset="0"/>
                          <a:ea typeface="等线" panose="02010600030101010101" charset="-122"/>
                        </a:rPr>
                        <a:t>29</a:t>
                      </a:r>
                      <a:endParaRPr lang="en-US" altLang="zh-CN" sz="1600" b="0" i="0" u="none" strike="noStrike">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c>
                  <a:txBody>
                    <a:bodyPr/>
                    <a:lstStyle/>
                    <a:p>
                      <a:pPr algn="r" fontAlgn="ctr"/>
                      <a:r>
                        <a:rPr lang="en-US" altLang="zh-CN" sz="1600" b="0" i="0" u="none" strike="noStrike" dirty="0">
                          <a:solidFill>
                            <a:srgbClr val="000000"/>
                          </a:solidFill>
                          <a:effectLst/>
                          <a:latin typeface="Times" pitchFamily="18" charset="0"/>
                          <a:ea typeface="等线" panose="02010600030101010101" charset="-122"/>
                        </a:rPr>
                        <a:t>4.32</a:t>
                      </a:r>
                      <a:endParaRPr lang="en-US" altLang="zh-CN" sz="1600" b="0" i="0" u="none" strike="noStrike" dirty="0">
                        <a:solidFill>
                          <a:srgbClr val="000000"/>
                        </a:solidFill>
                        <a:effectLst/>
                        <a:latin typeface="Times" pitchFamily="18" charset="0"/>
                        <a:ea typeface="等线" panose="02010600030101010101" charset="-122"/>
                      </a:endParaRPr>
                    </a:p>
                  </a:txBody>
                  <a:tcPr marL="5443" marR="5443" marT="5443" marB="0" anchor="ctr">
                    <a:lnL>
                      <a:noFill/>
                    </a:lnL>
                    <a:lnR>
                      <a:noFill/>
                    </a:lnR>
                    <a:lnT>
                      <a:noFill/>
                    </a:lnT>
                    <a:lnB>
                      <a:noFill/>
                    </a:lnB>
                    <a:solidFill>
                      <a:srgbClr val="FFFFFF"/>
                    </a:solidFill>
                  </a:tcPr>
                </a:tc>
              </a:tr>
            </a:tbl>
          </a:graphicData>
        </a:graphic>
      </p:graphicFrame>
      <p:sp>
        <p:nvSpPr>
          <p:cNvPr id="21583" name="Rectangle 2"/>
          <p:cNvSpPr txBox="1"/>
          <p:nvPr/>
        </p:nvSpPr>
        <p:spPr>
          <a:xfrm>
            <a:off x="174625" y="114300"/>
            <a:ext cx="8229600" cy="609600"/>
          </a:xfrm>
          <a:prstGeom prst="rect">
            <a:avLst/>
          </a:prstGeom>
          <a:noFill/>
          <a:ln w="9525">
            <a:noFill/>
          </a:ln>
        </p:spPr>
        <p:txBody>
          <a:bodyPr/>
          <a:lstStyle>
            <a:lvl1pPr algn="l" rtl="0" eaLnBrk="0" fontAlgn="base" hangingPunct="0">
              <a:spcBef>
                <a:spcPct val="50000"/>
              </a:spcBef>
              <a:spcAft>
                <a:spcPct val="0"/>
              </a:spcAft>
              <a:buClr>
                <a:srgbClr val="CC0000"/>
              </a:buClr>
              <a:defRPr sz="1600" b="1" kern="1200">
                <a:solidFill>
                  <a:schemeClr val="tx1"/>
                </a:solidFill>
                <a:latin typeface="+mn-lt"/>
                <a:ea typeface="+mn-ea"/>
                <a:cs typeface="+mn-cs"/>
              </a:defRPr>
            </a:lvl1pPr>
            <a:lvl2pPr marL="457200" indent="-170180" algn="l" rtl="0" eaLnBrk="0" fontAlgn="base" hangingPunct="0">
              <a:spcBef>
                <a:spcPct val="50000"/>
              </a:spcBef>
              <a:spcAft>
                <a:spcPct val="0"/>
              </a:spcAft>
              <a:buClr>
                <a:srgbClr val="ED3426"/>
              </a:buClr>
              <a:buFont typeface="Wingdings" panose="05000000000000000000" pitchFamily="2" charset="2"/>
              <a:buChar char="§"/>
              <a:defRPr kern="1200">
                <a:solidFill>
                  <a:schemeClr val="tx1"/>
                </a:solidFill>
                <a:latin typeface="+mn-lt"/>
                <a:ea typeface="+mn-ea"/>
                <a:cs typeface="+mn-cs"/>
              </a:defRPr>
            </a:lvl2pPr>
            <a:lvl3pPr marL="741680" indent="-170180" algn="l" rtl="0" eaLnBrk="0" fontAlgn="base" hangingPunct="0">
              <a:spcBef>
                <a:spcPct val="50000"/>
              </a:spcBef>
              <a:spcAft>
                <a:spcPct val="0"/>
              </a:spcAft>
              <a:buClr>
                <a:srgbClr val="ED3426"/>
              </a:buClr>
              <a:buChar char="–"/>
              <a:defRPr sz="1600" kern="1200">
                <a:solidFill>
                  <a:schemeClr val="tx1"/>
                </a:solidFill>
                <a:latin typeface="+mn-lt"/>
                <a:ea typeface="+mn-ea"/>
                <a:cs typeface="+mn-cs"/>
              </a:defRPr>
            </a:lvl3pPr>
            <a:lvl4pPr marL="1025525" indent="-170180" algn="l" rtl="0" eaLnBrk="0" fontAlgn="base" hangingPunct="0">
              <a:spcBef>
                <a:spcPct val="50000"/>
              </a:spcBef>
              <a:spcAft>
                <a:spcPct val="0"/>
              </a:spcAft>
              <a:buClr>
                <a:srgbClr val="ED3426"/>
              </a:buClr>
              <a:buChar char="»"/>
              <a:defRPr sz="1400" kern="1200">
                <a:solidFill>
                  <a:schemeClr val="tx1"/>
                </a:solidFill>
                <a:latin typeface="+mn-lt"/>
                <a:ea typeface="+mn-ea"/>
                <a:cs typeface="+mn-cs"/>
              </a:defRPr>
            </a:lvl4pPr>
            <a:lvl5pPr marL="1311275" indent="-171450" algn="l" rtl="0" eaLnBrk="0" fontAlgn="base" hangingPunct="0">
              <a:spcBef>
                <a:spcPct val="50000"/>
              </a:spcBef>
              <a:spcAft>
                <a:spcPct val="0"/>
              </a:spcAft>
              <a:buClr>
                <a:srgbClr val="ED3426"/>
              </a:buClr>
              <a:buChar char="•"/>
              <a:defRPr sz="1400" kern="1200">
                <a:solidFill>
                  <a:schemeClr val="tx1"/>
                </a:solidFill>
                <a:latin typeface="+mn-lt"/>
                <a:ea typeface="+mn-ea"/>
                <a:cs typeface="+mn-cs"/>
              </a:defRPr>
            </a:lvl5pPr>
          </a:lstStyle>
          <a:p>
            <a:pPr lvl="0" eaLnBrk="1" hangingPunct="1">
              <a:spcBef>
                <a:spcPct val="0"/>
              </a:spcBef>
              <a:buClrTx/>
            </a:pPr>
            <a:r>
              <a:rPr lang="zh-CN" altLang="en-US" sz="3200" dirty="0">
                <a:solidFill>
                  <a:srgbClr val="FF0000"/>
                </a:solidFill>
                <a:ea typeface="宋体" panose="02010600030101010101" pitchFamily="2" charset="-122"/>
              </a:rPr>
              <a:t>瑞幸咖啡资产负债表？</a:t>
            </a:r>
            <a:endParaRPr lang="zh-CN" altLang="en-US" sz="3200" dirty="0">
              <a:solidFill>
                <a:srgbClr val="FF0000"/>
              </a:solidFill>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New Venture Business Plan</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67586" name="Content Placeholder 2"/>
          <p:cNvSpPr>
            <a:spLocks noGrp="1"/>
          </p:cNvSpPr>
          <p:nvPr>
            <p:ph idx="1"/>
          </p:nvPr>
        </p:nvSpPr>
        <p:spPr/>
        <p:txBody>
          <a:bodyPr vert="horz" wrap="square" lIns="91440" tIns="45720" rIns="91440" bIns="45720" anchor="t" anchorCtr="0"/>
          <a:lstStyle/>
          <a:p>
            <a:pPr eaLnBrk="1" hangingPunct="1"/>
            <a:r>
              <a:rPr lang="en-US" altLang="zh-CN" sz="2800" dirty="0"/>
              <a:t>The term business plan means different things to different people. Typically, it refers to one of three things:</a:t>
            </a:r>
            <a:endParaRPr lang="en-US" altLang="zh-CN" sz="2800" dirty="0"/>
          </a:p>
          <a:p>
            <a:pPr eaLnBrk="1" hangingPunct="1"/>
            <a:r>
              <a:rPr lang="en-US" altLang="zh-CN" sz="2800" dirty="0"/>
              <a:t> (1) a strategic framework (or business model),</a:t>
            </a:r>
            <a:endParaRPr lang="en-US" altLang="zh-CN" sz="2800" dirty="0"/>
          </a:p>
          <a:p>
            <a:pPr eaLnBrk="1" hangingPunct="1"/>
            <a:r>
              <a:rPr lang="en-US" altLang="zh-CN" sz="2800" dirty="0"/>
              <a:t> (2) an operational planning tool (a business roadmap), </a:t>
            </a:r>
            <a:endParaRPr lang="en-US" altLang="zh-CN" sz="2800" dirty="0"/>
          </a:p>
          <a:p>
            <a:pPr eaLnBrk="1" hangingPunct="1"/>
            <a:r>
              <a:rPr lang="en-US" altLang="zh-CN" sz="2800" dirty="0"/>
              <a:t>and (3) an investor presentation (or business pitch).</a:t>
            </a:r>
            <a:endParaRPr lang="en-US" altLang="zh-CN" sz="2800" dirty="0"/>
          </a:p>
        </p:txBody>
      </p:sp>
      <p:sp>
        <p:nvSpPr>
          <p:cNvPr id="67587"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fld id="{9A0DB2DC-4C9A-4742-B13C-FB6460FD3503}" type="slidenum">
              <a:rPr lang="en-US" altLang="zh-CN" sz="1400" dirty="0">
                <a:solidFill>
                  <a:srgbClr val="898989"/>
                </a:solidFill>
                <a:latin typeface="Calibri" panose="020F0502020204030204" pitchFamily="34" charset="0"/>
                <a:ea typeface="宋体" panose="02010600030101010101" pitchFamily="2" charset="-122"/>
              </a:rPr>
            </a:fld>
            <a:endParaRPr lang="en-US" altLang="zh-CN" sz="1400" dirty="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6"/>
          <p:cNvSpPr>
            <a:spLocks noGrp="1"/>
          </p:cNvSpPr>
          <p:nvPr>
            <p:ph type="title"/>
          </p:nvPr>
        </p:nvSpPr>
        <p:spPr>
          <a:xfrm>
            <a:off x="214313" y="44450"/>
            <a:ext cx="8686800" cy="1143000"/>
          </a:xfrm>
        </p:spPr>
        <p:txBody>
          <a:bodyPr vert="horz" wrap="square" lIns="91440" tIns="45720" rIns="91440" bIns="45720" anchor="ctr" anchorCtr="0"/>
          <a:lstStyle/>
          <a:p>
            <a:r>
              <a:rPr lang="en-US" altLang="zh-CN" sz="3600" dirty="0">
                <a:solidFill>
                  <a:srgbClr val="C00000"/>
                </a:solidFill>
                <a:ea typeface="宋体" panose="02010600030101010101" pitchFamily="2" charset="-122"/>
              </a:rPr>
              <a:t>Considerations When Choosing Financing</a:t>
            </a:r>
            <a:endParaRPr lang="en-US" altLang="zh-CN" sz="3600" dirty="0">
              <a:solidFill>
                <a:srgbClr val="C00000"/>
              </a:solidFill>
              <a:ea typeface="宋体" panose="02010600030101010101" pitchFamily="2" charset="-122"/>
            </a:endParaRPr>
          </a:p>
        </p:txBody>
      </p:sp>
      <p:sp>
        <p:nvSpPr>
          <p:cNvPr id="47106" name="Slide Number Placeholder 3"/>
          <p:cNvSpPr>
            <a:spLocks noGrp="1"/>
          </p:cNvSpPr>
          <p:nvPr>
            <p:ph type="sldNum" sz="quarter" idx="12"/>
          </p:nvPr>
        </p:nvSpPr>
        <p:spPr>
          <a:xfrm>
            <a:off x="6975475" y="6524625"/>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
        <p:nvSpPr>
          <p:cNvPr id="47107" name="Content Placeholder 2"/>
          <p:cNvSpPr>
            <a:spLocks noGrp="1"/>
          </p:cNvSpPr>
          <p:nvPr>
            <p:ph idx="1"/>
          </p:nvPr>
        </p:nvSpPr>
        <p:spPr>
          <a:xfrm>
            <a:off x="457200" y="1125538"/>
            <a:ext cx="8229600" cy="4525962"/>
          </a:xfrm>
        </p:spPr>
        <p:txBody>
          <a:bodyPr vert="horz" wrap="square" lIns="91440" tIns="45720" rIns="91440" bIns="45720" anchor="t" anchorCtr="0"/>
          <a:lstStyle/>
          <a:p>
            <a:pPr latinLnBrk="0">
              <a:lnSpc>
                <a:spcPct val="150000"/>
              </a:lnSpc>
              <a:spcBef>
                <a:spcPts val="0"/>
              </a:spcBef>
            </a:pPr>
            <a:r>
              <a:rPr lang="en-US" altLang="zh-CN" sz="2400" dirty="0">
                <a:ea typeface="宋体" panose="02010600030101010101" pitchFamily="2" charset="-122"/>
              </a:rPr>
              <a:t>How urgent is the financing need? </a:t>
            </a:r>
            <a:r>
              <a:rPr lang="zh-CN" altLang="en-US" sz="2400" dirty="0">
                <a:ea typeface="宋体" panose="02010600030101010101" pitchFamily="2" charset="-122"/>
              </a:rPr>
              <a:t>紧急程度</a:t>
            </a:r>
            <a:r>
              <a:rPr lang="en-US" altLang="zh-CN" sz="2400" dirty="0">
                <a:ea typeface="宋体" panose="02010600030101010101" pitchFamily="2" charset="-122"/>
              </a:rPr>
              <a:t>-</a:t>
            </a:r>
            <a:r>
              <a:rPr lang="zh-CN" altLang="en-US" sz="2400" dirty="0">
                <a:ea typeface="宋体" panose="02010600030101010101" pitchFamily="2" charset="-122"/>
              </a:rPr>
              <a:t>融资的速度（</a:t>
            </a:r>
            <a:r>
              <a:rPr lang="en-US" altLang="zh-CN" sz="2400" dirty="0">
                <a:ea typeface="宋体" panose="02010600030101010101" pitchFamily="2" charset="-122"/>
              </a:rPr>
              <a:t>Match term with needs</a:t>
            </a:r>
            <a:r>
              <a:rPr lang="zh-CN" altLang="en-US" sz="2400" dirty="0">
                <a:ea typeface="宋体" panose="02010600030101010101" pitchFamily="2" charset="-122"/>
              </a:rPr>
              <a:t>）</a:t>
            </a:r>
            <a:endParaRPr lang="en-US" altLang="zh-CN" sz="2400" dirty="0">
              <a:ea typeface="宋体" panose="02010600030101010101" pitchFamily="2" charset="-122"/>
            </a:endParaRPr>
          </a:p>
          <a:p>
            <a:pPr latinLnBrk="0">
              <a:lnSpc>
                <a:spcPct val="150000"/>
              </a:lnSpc>
              <a:spcBef>
                <a:spcPts val="0"/>
              </a:spcBef>
            </a:pPr>
            <a:r>
              <a:rPr lang="en-US" altLang="zh-CN" sz="2400" dirty="0">
                <a:ea typeface="宋体" panose="02010600030101010101" pitchFamily="2" charset="-122"/>
              </a:rPr>
              <a:t>How large is it? </a:t>
            </a:r>
            <a:r>
              <a:rPr lang="zh-CN" altLang="en-US" sz="2400" dirty="0">
                <a:ea typeface="宋体" panose="02010600030101010101" pitchFamily="2" charset="-122"/>
              </a:rPr>
              <a:t>融资规模</a:t>
            </a:r>
            <a:endParaRPr lang="zh-CN" altLang="en-US" sz="2400" dirty="0">
              <a:ea typeface="宋体" panose="02010600030101010101" pitchFamily="2" charset="-122"/>
            </a:endParaRPr>
          </a:p>
          <a:p>
            <a:pPr latinLnBrk="0">
              <a:lnSpc>
                <a:spcPct val="150000"/>
              </a:lnSpc>
              <a:spcBef>
                <a:spcPts val="0"/>
              </a:spcBef>
            </a:pPr>
            <a:r>
              <a:rPr lang="en-US" altLang="zh-CN" sz="2400" dirty="0">
                <a:ea typeface="宋体" panose="02010600030101010101" pitchFamily="2" charset="-122"/>
              </a:rPr>
              <a:t>Is it permanent or transitory? </a:t>
            </a:r>
            <a:r>
              <a:rPr lang="zh-CN" altLang="en-US" sz="2400" dirty="0">
                <a:ea typeface="宋体" panose="02010600030101010101" pitchFamily="2" charset="-122"/>
              </a:rPr>
              <a:t>长期还是临时需求</a:t>
            </a:r>
            <a:endParaRPr lang="en-US" altLang="zh-CN" sz="2400" dirty="0">
              <a:ea typeface="宋体" panose="02010600030101010101" pitchFamily="2" charset="-122"/>
            </a:endParaRPr>
          </a:p>
          <a:p>
            <a:pPr latinLnBrk="0">
              <a:lnSpc>
                <a:spcPct val="150000"/>
              </a:lnSpc>
              <a:spcBef>
                <a:spcPts val="0"/>
              </a:spcBef>
            </a:pPr>
            <a:r>
              <a:rPr lang="en-US" altLang="zh-CN" sz="2400" dirty="0">
                <a:ea typeface="宋体" panose="02010600030101010101" pitchFamily="2" charset="-122"/>
              </a:rPr>
              <a:t>How does it relate to the cummulative need for financing?</a:t>
            </a:r>
            <a:r>
              <a:rPr lang="zh-CN" altLang="en-US" sz="2400" dirty="0">
                <a:ea typeface="宋体" panose="02010600030101010101" pitchFamily="2" charset="-122"/>
              </a:rPr>
              <a:t>（未来现金流预期）</a:t>
            </a:r>
            <a:endParaRPr lang="en-US" altLang="zh-CN" sz="2400" dirty="0">
              <a:ea typeface="宋体" panose="02010600030101010101" pitchFamily="2" charset="-122"/>
            </a:endParaRPr>
          </a:p>
          <a:p>
            <a:pPr latinLnBrk="0">
              <a:lnSpc>
                <a:spcPct val="150000"/>
              </a:lnSpc>
              <a:spcBef>
                <a:spcPts val="0"/>
              </a:spcBef>
            </a:pPr>
            <a:r>
              <a:rPr lang="zh-CN" altLang="en-US" sz="2400" dirty="0">
                <a:ea typeface="宋体" panose="02010600030101010101" pitchFamily="2" charset="-122"/>
              </a:rPr>
              <a:t>以上问题的答案取决于两个因素：</a:t>
            </a:r>
            <a:endParaRPr lang="zh-CN" altLang="en-US" sz="2400" dirty="0">
              <a:ea typeface="宋体" panose="02010600030101010101" pitchFamily="2" charset="-122"/>
            </a:endParaRPr>
          </a:p>
          <a:p>
            <a:pPr latinLnBrk="0">
              <a:lnSpc>
                <a:spcPct val="150000"/>
              </a:lnSpc>
              <a:spcBef>
                <a:spcPts val="0"/>
              </a:spcBef>
            </a:pPr>
            <a:r>
              <a:rPr lang="en-US" altLang="zh-CN" sz="2400" dirty="0">
                <a:ea typeface="宋体" panose="02010600030101010101" pitchFamily="2" charset="-122"/>
              </a:rPr>
              <a:t>Stage of development </a:t>
            </a:r>
            <a:r>
              <a:rPr lang="zh-CN" altLang="en-US" sz="2400" dirty="0">
                <a:ea typeface="宋体" panose="02010600030101010101" pitchFamily="2" charset="-122"/>
              </a:rPr>
              <a:t>发展阶段；</a:t>
            </a:r>
            <a:endParaRPr lang="zh-CN" altLang="en-US" sz="2400" dirty="0">
              <a:ea typeface="宋体" panose="02010600030101010101" pitchFamily="2" charset="-122"/>
            </a:endParaRPr>
          </a:p>
          <a:p>
            <a:pPr latinLnBrk="0">
              <a:lnSpc>
                <a:spcPct val="150000"/>
              </a:lnSpc>
              <a:spcBef>
                <a:spcPts val="0"/>
              </a:spcBef>
            </a:pPr>
            <a:r>
              <a:rPr lang="en-US" altLang="zh-CN" sz="2400" dirty="0">
                <a:ea typeface="宋体" panose="02010600030101010101" pitchFamily="2" charset="-122"/>
              </a:rPr>
              <a:t>Capital Intensity </a:t>
            </a:r>
            <a:r>
              <a:rPr lang="zh-CN" altLang="en-US" sz="2400" dirty="0">
                <a:ea typeface="宋体" panose="02010600030101010101" pitchFamily="2" charset="-122"/>
              </a:rPr>
              <a:t>资本密集程度：</a:t>
            </a:r>
            <a:r>
              <a:rPr lang="en-US" altLang="zh-CN" sz="2400" dirty="0">
                <a:ea typeface="宋体" panose="02010600030101010101" pitchFamily="2" charset="-122"/>
              </a:rPr>
              <a:t>pros and cons</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en-US" altLang="zh-CN" sz="24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The New Venture Business Plan</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67586" name="Content Placeholder 2"/>
          <p:cNvSpPr>
            <a:spLocks noGrp="1"/>
          </p:cNvSpPr>
          <p:nvPr>
            <p:ph idx="1"/>
          </p:nvPr>
        </p:nvSpPr>
        <p:spPr/>
        <p:txBody>
          <a:bodyPr vert="horz" wrap="square" lIns="91440" tIns="45720" rIns="91440" bIns="45720" anchor="t" anchorCtr="0"/>
          <a:lstStyle/>
          <a:p>
            <a:pPr eaLnBrk="1" hangingPunct="1"/>
            <a:r>
              <a:rPr lang="en-US" altLang="zh-CN" sz="2800" dirty="0"/>
              <a:t>Why do we need to prepare a BP?</a:t>
            </a:r>
            <a:endParaRPr lang="en-US" altLang="zh-CN" sz="2800" dirty="0"/>
          </a:p>
          <a:p>
            <a:pPr eaLnBrk="1" hangingPunct="1"/>
            <a:r>
              <a:rPr lang="en-US" altLang="zh-CN" sz="2800" dirty="0"/>
              <a:t>Presents the conclusions of the strategic planning exercise, i.e., the strategic planning comes first</a:t>
            </a:r>
            <a:endParaRPr lang="en-US" altLang="zh-CN" sz="2800" dirty="0"/>
          </a:p>
          <a:p>
            <a:pPr eaLnBrk="1" hangingPunct="1"/>
            <a:r>
              <a:rPr lang="en-US" altLang="zh-CN" sz="2800" dirty="0"/>
              <a:t>Writing and circulating a business plan too early can be a costly mistake</a:t>
            </a:r>
            <a:endParaRPr lang="en-US" altLang="zh-CN" sz="2800" dirty="0"/>
          </a:p>
          <a:p>
            <a:pPr eaLnBrk="1" hangingPunct="1"/>
            <a:r>
              <a:rPr lang="en-US" altLang="zh-CN" sz="2800" dirty="0"/>
              <a:t>Different than for an established business</a:t>
            </a:r>
            <a:endParaRPr lang="en-US" altLang="zh-CN" sz="2800" dirty="0"/>
          </a:p>
          <a:p>
            <a:pPr lvl="1" eaLnBrk="1" hangingPunct="1"/>
            <a:r>
              <a:rPr lang="en-US" altLang="zh-CN" sz="2400" dirty="0"/>
              <a:t>uncertainty about assumptions</a:t>
            </a:r>
            <a:endParaRPr lang="en-US" altLang="zh-CN" sz="2400" dirty="0"/>
          </a:p>
          <a:p>
            <a:pPr lvl="1" eaLnBrk="1" hangingPunct="1"/>
            <a:r>
              <a:rPr lang="en-US" altLang="zh-CN" sz="2400" dirty="0"/>
              <a:t>milestones and real options</a:t>
            </a:r>
            <a:endParaRPr lang="en-US" altLang="zh-CN" sz="2400" dirty="0"/>
          </a:p>
          <a:p>
            <a:pPr lvl="1" eaLnBrk="1" hangingPunct="1"/>
            <a:r>
              <a:rPr lang="en-US" altLang="zh-CN" sz="2400" dirty="0"/>
              <a:t>used for raising capital</a:t>
            </a:r>
            <a:endParaRPr lang="en-US" altLang="zh-CN" sz="2400" dirty="0"/>
          </a:p>
          <a:p>
            <a:pPr eaLnBrk="1" hangingPunct="1">
              <a:buNone/>
            </a:pPr>
            <a:endParaRPr lang="en-US" altLang="zh-CN" sz="2800" dirty="0"/>
          </a:p>
        </p:txBody>
      </p:sp>
      <p:sp>
        <p:nvSpPr>
          <p:cNvPr id="67587"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fld id="{9A0DB2DC-4C9A-4742-B13C-FB6460FD3503}" type="slidenum">
              <a:rPr lang="en-US" altLang="zh-CN" sz="1400" dirty="0">
                <a:solidFill>
                  <a:srgbClr val="898989"/>
                </a:solidFill>
                <a:latin typeface="Calibri" panose="020F0502020204030204" pitchFamily="34" charset="0"/>
                <a:ea typeface="宋体" panose="02010600030101010101" pitchFamily="2" charset="-122"/>
              </a:rPr>
            </a:fld>
            <a:endParaRPr lang="en-US" altLang="zh-CN" sz="1400" dirty="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Grp="1" noChangeArrowheads="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Overview of the Business Plan</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69634" name="Rectangle 8"/>
          <p:cNvSpPr>
            <a:spLocks noGrp="1"/>
          </p:cNvSpPr>
          <p:nvPr>
            <p:ph idx="1"/>
          </p:nvPr>
        </p:nvSpPr>
        <p:spPr/>
        <p:txBody>
          <a:bodyPr vert="horz" wrap="square" lIns="91440" tIns="45720" rIns="91440" bIns="45720" anchor="t" anchorCtr="0"/>
          <a:lstStyle/>
          <a:p>
            <a:r>
              <a:rPr lang="en-US" altLang="zh-CN" dirty="0"/>
              <a:t>Focus on the purposes and uses of the plan </a:t>
            </a:r>
            <a:endParaRPr lang="en-US" altLang="zh-CN" dirty="0"/>
          </a:p>
          <a:p>
            <a:r>
              <a:rPr lang="en-US" altLang="zh-CN" dirty="0"/>
              <a:t>Identify and support key assumptions </a:t>
            </a:r>
            <a:endParaRPr lang="en-US" altLang="zh-CN" dirty="0"/>
          </a:p>
          <a:p>
            <a:r>
              <a:rPr lang="en-US" altLang="zh-CN" dirty="0"/>
              <a:t>Highlight critical factors for success or failure</a:t>
            </a:r>
            <a:endParaRPr lang="en-US" altLang="zh-CN" dirty="0"/>
          </a:p>
          <a:p>
            <a:r>
              <a:rPr lang="en-US" altLang="zh-CN" dirty="0"/>
              <a:t>Delineate milestones so users can evaluate success</a:t>
            </a:r>
            <a:endParaRPr lang="en-US" altLang="zh-CN" dirty="0"/>
          </a:p>
          <a:p>
            <a:r>
              <a:rPr lang="en-US" altLang="zh-CN" dirty="0"/>
              <a:t>Include financial projections to test the plan, commit the entrepreneur, and facilitate negotiation</a:t>
            </a:r>
            <a:endParaRPr lang="en-US" altLang="zh-CN" dirty="0"/>
          </a:p>
        </p:txBody>
      </p:sp>
      <p:sp>
        <p:nvSpPr>
          <p:cNvPr id="69635"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fld id="{9A0DB2DC-4C9A-4742-B13C-FB6460FD3503}" type="slidenum">
              <a:rPr lang="en-US" altLang="zh-CN" sz="1400" dirty="0">
                <a:solidFill>
                  <a:srgbClr val="898989"/>
                </a:solidFill>
                <a:latin typeface="Calibri" panose="020F0502020204030204" pitchFamily="34" charset="0"/>
                <a:ea typeface="宋体" panose="02010600030101010101" pitchFamily="2" charset="-122"/>
              </a:rPr>
            </a:fld>
            <a:endParaRPr lang="en-US" altLang="zh-CN" sz="1400" dirty="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53975"/>
            <a:ext cx="8229600" cy="1143000"/>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Outline of a Typical Business Plan</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71682" name="Rectangle 3"/>
          <p:cNvSpPr>
            <a:spLocks noGrp="1"/>
          </p:cNvSpPr>
          <p:nvPr>
            <p:ph idx="1"/>
          </p:nvPr>
        </p:nvSpPr>
        <p:spPr>
          <a:xfrm>
            <a:off x="457200" y="1411288"/>
            <a:ext cx="8229600" cy="5257800"/>
          </a:xfrm>
        </p:spPr>
        <p:txBody>
          <a:bodyPr vert="horz" wrap="square" lIns="91440" tIns="45720" rIns="91440" bIns="45720" anchor="t" anchorCtr="0"/>
          <a:lstStyle/>
          <a:p>
            <a:pPr marL="609600" indent="-609600">
              <a:buFontTx/>
              <a:buNone/>
            </a:pPr>
            <a:r>
              <a:rPr lang="en-US" altLang="zh-CN" dirty="0"/>
              <a:t>Executive Summary </a:t>
            </a:r>
            <a:endParaRPr lang="en-US" altLang="zh-CN" dirty="0"/>
          </a:p>
          <a:p>
            <a:pPr marL="609600" indent="-609600">
              <a:buFontTx/>
              <a:buAutoNum type="romanUcPeriod"/>
            </a:pPr>
            <a:r>
              <a:rPr lang="en-US" altLang="zh-CN" dirty="0"/>
              <a:t>Background and Purpose of Venture</a:t>
            </a:r>
            <a:endParaRPr lang="en-US" altLang="zh-CN" dirty="0"/>
          </a:p>
          <a:p>
            <a:pPr marL="609600" indent="-609600">
              <a:buFontTx/>
              <a:buAutoNum type="romanUcPeriod"/>
            </a:pPr>
            <a:r>
              <a:rPr lang="en-US" altLang="zh-CN" dirty="0"/>
              <a:t>Market Analysis 			</a:t>
            </a:r>
            <a:endParaRPr lang="en-US" altLang="zh-CN" dirty="0"/>
          </a:p>
          <a:p>
            <a:pPr marL="609600" indent="-609600">
              <a:buFontTx/>
              <a:buAutoNum type="romanUcPeriod"/>
            </a:pPr>
            <a:r>
              <a:rPr lang="en-US" altLang="zh-CN" dirty="0"/>
              <a:t>Products and Services</a:t>
            </a:r>
            <a:endParaRPr lang="en-US" altLang="zh-CN" dirty="0"/>
          </a:p>
          <a:p>
            <a:pPr marL="609600" indent="-609600">
              <a:buFontTx/>
              <a:buAutoNum type="romanUcPeriod"/>
            </a:pPr>
            <a:r>
              <a:rPr lang="en-US" altLang="zh-CN" dirty="0"/>
              <a:t>Development, Production, and Operations</a:t>
            </a:r>
            <a:endParaRPr lang="en-US" altLang="zh-CN" dirty="0"/>
          </a:p>
          <a:p>
            <a:pPr marL="609600" indent="-609600">
              <a:buFontTx/>
              <a:buAutoNum type="romanUcPeriod"/>
            </a:pPr>
            <a:r>
              <a:rPr lang="en-US" altLang="zh-CN" dirty="0"/>
              <a:t>Organization and Management</a:t>
            </a:r>
            <a:endParaRPr lang="en-US" altLang="zh-CN" dirty="0"/>
          </a:p>
          <a:p>
            <a:pPr marL="609600" indent="-609600">
              <a:buFontTx/>
              <a:buAutoNum type="romanUcPeriod"/>
            </a:pPr>
            <a:r>
              <a:rPr lang="en-US" altLang="zh-CN" dirty="0"/>
              <a:t>Ownership and Control</a:t>
            </a:r>
            <a:endParaRPr lang="en-US" altLang="zh-CN" dirty="0"/>
          </a:p>
          <a:p>
            <a:pPr marL="609600" indent="-609600">
              <a:buFontTx/>
              <a:buAutoNum type="romanUcPeriod"/>
            </a:pPr>
            <a:r>
              <a:rPr lang="en-US" altLang="zh-CN" dirty="0"/>
              <a:t>Financial Information</a:t>
            </a:r>
            <a:endParaRPr lang="en-US" altLang="zh-CN" dirty="0"/>
          </a:p>
        </p:txBody>
      </p:sp>
      <p:sp>
        <p:nvSpPr>
          <p:cNvPr id="71683"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fld id="{9A0DB2DC-4C9A-4742-B13C-FB6460FD3503}" type="slidenum">
              <a:rPr lang="en-US" altLang="zh-CN" sz="1400" dirty="0">
                <a:solidFill>
                  <a:srgbClr val="898989"/>
                </a:solidFill>
                <a:latin typeface="Calibri" panose="020F0502020204030204" pitchFamily="34" charset="0"/>
                <a:ea typeface="宋体" panose="02010600030101010101" pitchFamily="2" charset="-122"/>
              </a:rPr>
            </a:fld>
            <a:endParaRPr lang="en-US" altLang="zh-CN" sz="1400" dirty="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What Makes a Business Plan Convincing? </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73730" name="Content Placeholder 2"/>
          <p:cNvSpPr>
            <a:spLocks noGrp="1"/>
          </p:cNvSpPr>
          <p:nvPr>
            <p:ph idx="1"/>
          </p:nvPr>
        </p:nvSpPr>
        <p:spPr>
          <a:xfrm>
            <a:off x="395288" y="1557338"/>
            <a:ext cx="8353425" cy="4114800"/>
          </a:xfrm>
        </p:spPr>
        <p:txBody>
          <a:bodyPr vert="horz" wrap="square" lIns="91440" tIns="45720" rIns="91440" bIns="45720" anchor="t" anchorCtr="0"/>
          <a:lstStyle/>
          <a:p>
            <a:pPr eaLnBrk="1" hangingPunct="1"/>
            <a:r>
              <a:rPr lang="en-US" altLang="zh-CN" dirty="0"/>
              <a:t>Demonstrate understanding of the technology, market, risks, and customer needs</a:t>
            </a:r>
            <a:endParaRPr lang="en-US" altLang="zh-CN" dirty="0"/>
          </a:p>
          <a:p>
            <a:pPr eaLnBrk="1" hangingPunct="1"/>
            <a:r>
              <a:rPr lang="en-US" altLang="zh-CN" dirty="0"/>
              <a:t>Defensible assumptions that yield testable hypotheses</a:t>
            </a:r>
            <a:endParaRPr lang="en-US" altLang="zh-CN" dirty="0"/>
          </a:p>
          <a:p>
            <a:pPr eaLnBrk="1" hangingPunct="1"/>
            <a:r>
              <a:rPr lang="en-US" altLang="zh-CN" dirty="0"/>
              <a:t>Credible evidence of irrevocable commitment</a:t>
            </a:r>
            <a:endParaRPr lang="en-US" altLang="zh-CN" dirty="0"/>
          </a:p>
          <a:p>
            <a:pPr eaLnBrk="1" hangingPunct="1"/>
            <a:r>
              <a:rPr lang="en-US" altLang="zh-CN" dirty="0"/>
              <a:t>Evidence of reputation and certification</a:t>
            </a:r>
            <a:endParaRPr lang="en-US" altLang="zh-CN" dirty="0"/>
          </a:p>
          <a:p>
            <a:r>
              <a:rPr lang="en-US" altLang="zh-CN" dirty="0"/>
              <a:t>Signals the quality and capabilities of the team</a:t>
            </a:r>
            <a:endParaRPr lang="en-US" altLang="zh-CN" dirty="0"/>
          </a:p>
        </p:txBody>
      </p:sp>
      <p:sp>
        <p:nvSpPr>
          <p:cNvPr id="73731"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fld id="{9A0DB2DC-4C9A-4742-B13C-FB6460FD3503}" type="slidenum">
              <a:rPr lang="en-US" altLang="zh-CN" sz="1400" dirty="0">
                <a:solidFill>
                  <a:srgbClr val="898989"/>
                </a:solidFill>
                <a:latin typeface="Calibri" panose="020F0502020204030204" pitchFamily="34" charset="0"/>
                <a:ea typeface="宋体" panose="02010600030101010101" pitchFamily="2" charset="-122"/>
              </a:rPr>
            </a:fld>
            <a:endParaRPr lang="en-US" altLang="zh-CN" sz="1400" dirty="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n-lt"/>
                <a:ea typeface="+mj-ea"/>
                <a:cs typeface="+mj-cs"/>
              </a:rPr>
              <a:t>Some Pitfalls to Avoid in the Business Plan</a:t>
            </a:r>
            <a:endParaRPr kumimoji="0" lang="en-US" sz="3600" b="0" i="0" u="none" strike="noStrike" kern="1200" cap="none" spc="0" normalizeH="0" baseline="0" noProof="0" dirty="0">
              <a:ln>
                <a:noFill/>
              </a:ln>
              <a:solidFill>
                <a:srgbClr val="C00000"/>
              </a:solidFill>
              <a:effectLst/>
              <a:uLnTx/>
              <a:uFillTx/>
              <a:latin typeface="+mn-lt"/>
              <a:ea typeface="+mj-ea"/>
              <a:cs typeface="+mj-cs"/>
            </a:endParaRPr>
          </a:p>
        </p:txBody>
      </p:sp>
      <p:sp>
        <p:nvSpPr>
          <p:cNvPr id="75778" name="Content Placeholder 2"/>
          <p:cNvSpPr>
            <a:spLocks noGrp="1"/>
          </p:cNvSpPr>
          <p:nvPr>
            <p:ph idx="1"/>
          </p:nvPr>
        </p:nvSpPr>
        <p:spPr>
          <a:xfrm>
            <a:off x="431800" y="1412875"/>
            <a:ext cx="8280400" cy="4114800"/>
          </a:xfrm>
        </p:spPr>
        <p:txBody>
          <a:bodyPr vert="horz" wrap="square" lIns="91440" tIns="45720" rIns="91440" bIns="45720" anchor="t" anchorCtr="0"/>
          <a:lstStyle/>
          <a:p>
            <a:pPr marL="514350" indent="-514350" eaLnBrk="1" hangingPunct="1">
              <a:buFont typeface="Calibri" panose="020F0502020204030204" pitchFamily="34" charset="0"/>
              <a:buAutoNum type="arabicPeriod"/>
            </a:pPr>
            <a:r>
              <a:rPr lang="en-US" altLang="zh-CN" sz="2400" dirty="0"/>
              <a:t>Failing to identify clearly the customer problem that the venture would address</a:t>
            </a:r>
            <a:endParaRPr lang="en-US" altLang="zh-CN" sz="2400" dirty="0"/>
          </a:p>
          <a:p>
            <a:pPr marL="514350" indent="-514350" eaLnBrk="1" hangingPunct="1">
              <a:buFont typeface="Calibri" panose="020F0502020204030204" pitchFamily="34" charset="0"/>
              <a:buAutoNum type="arabicPeriod"/>
            </a:pPr>
            <a:r>
              <a:rPr lang="en-US" altLang="zh-CN" sz="2400" dirty="0"/>
              <a:t>Failing to identify clearly a narrow target market</a:t>
            </a:r>
            <a:endParaRPr lang="en-US" altLang="zh-CN" sz="2400" dirty="0"/>
          </a:p>
          <a:p>
            <a:pPr marL="514350" indent="-514350" eaLnBrk="1" hangingPunct="1">
              <a:buFont typeface="Calibri" panose="020F0502020204030204" pitchFamily="34" charset="0"/>
              <a:buAutoNum type="arabicPeriod"/>
            </a:pPr>
            <a:r>
              <a:rPr lang="en-US" altLang="zh-CN" sz="2400" dirty="0"/>
              <a:t>Relying on a business model that does not make economic sense</a:t>
            </a:r>
            <a:endParaRPr lang="en-US" altLang="zh-CN" sz="2400" dirty="0"/>
          </a:p>
          <a:p>
            <a:pPr marL="514350" indent="-514350" eaLnBrk="1" hangingPunct="1">
              <a:buFont typeface="Calibri" panose="020F0502020204030204" pitchFamily="34" charset="0"/>
              <a:buAutoNum type="arabicPeriod"/>
            </a:pPr>
            <a:r>
              <a:rPr lang="en-US" altLang="zh-CN" sz="2400" dirty="0"/>
              <a:t>Relying on a highly credentialed team that lacks the critical expertise the venture needs</a:t>
            </a:r>
            <a:endParaRPr lang="en-US" altLang="zh-CN" sz="2400" dirty="0"/>
          </a:p>
          <a:p>
            <a:pPr marL="514350" indent="-514350" eaLnBrk="1" hangingPunct="1">
              <a:buFont typeface="Calibri" panose="020F0502020204030204" pitchFamily="34" charset="0"/>
              <a:buAutoNum type="arabicPeriod"/>
            </a:pPr>
            <a:r>
              <a:rPr lang="en-US" altLang="zh-CN" sz="2400" dirty="0"/>
              <a:t>Failing to recognize the threats and potential problems</a:t>
            </a:r>
            <a:endParaRPr lang="en-US" altLang="zh-CN" sz="2400" dirty="0"/>
          </a:p>
          <a:p>
            <a:pPr marL="514350" indent="-514350" eaLnBrk="1" hangingPunct="1">
              <a:buNone/>
            </a:pPr>
            <a:endParaRPr lang="en-US" altLang="zh-CN" sz="2800" dirty="0"/>
          </a:p>
        </p:txBody>
      </p:sp>
      <p:sp>
        <p:nvSpPr>
          <p:cNvPr id="75779"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fld id="{9A0DB2DC-4C9A-4742-B13C-FB6460FD3503}" type="slidenum">
              <a:rPr lang="en-US" altLang="zh-CN" sz="1400" dirty="0">
                <a:solidFill>
                  <a:srgbClr val="898989"/>
                </a:solidFill>
                <a:latin typeface="Calibri" panose="020F0502020204030204" pitchFamily="34" charset="0"/>
                <a:ea typeface="宋体" panose="02010600030101010101" pitchFamily="2" charset="-122"/>
              </a:rPr>
            </a:fld>
            <a:endParaRPr lang="en-US" altLang="zh-CN" sz="1400" dirty="0">
              <a:solidFill>
                <a:srgbClr val="898989"/>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2.投资与估值"/>
          <p:cNvSpPr txBox="1">
            <a:spLocks noGrp="1"/>
          </p:cNvSpPr>
          <p:nvPr>
            <p:ph type="title"/>
          </p:nvPr>
        </p:nvSpPr>
        <p:spPr>
          <a:xfrm>
            <a:off x="628650" y="2943225"/>
            <a:ext cx="7886700" cy="971550"/>
          </a:xfrm>
          <a:prstGeom prst="rect">
            <a:avLst/>
          </a:prstGeom>
          <a:effectLst>
            <a:outerShdw dist="38100" dir="2699999" rotWithShape="0">
              <a:srgbClr val="000000">
                <a:alpha val="39999"/>
              </a:srgbClr>
            </a:outerShdw>
          </a:effectLst>
        </p:spPr>
        <p:txBody>
          <a:bodyPr/>
          <a:lstStyle/>
          <a:p>
            <a:r>
              <a:rPr lang="en-US" altLang="zh-CN" dirty="0">
                <a:solidFill>
                  <a:schemeClr val="bg1"/>
                </a:solidFill>
              </a:rPr>
              <a:t>3</a:t>
            </a:r>
            <a:r>
              <a:rPr dirty="0">
                <a:solidFill>
                  <a:schemeClr val="bg1"/>
                </a:solidFill>
              </a:rPr>
              <a:t>.</a:t>
            </a:r>
            <a:r>
              <a:rPr lang="zh-CN" dirty="0">
                <a:solidFill>
                  <a:schemeClr val="bg1"/>
                </a:solidFill>
              </a:rPr>
              <a:t>投资人创业机会评估</a:t>
            </a:r>
            <a:endParaRPr lang="zh-CN" dirty="0">
              <a:solidFill>
                <a:schemeClr val="bg1"/>
              </a:solidFill>
            </a:endParaRPr>
          </a:p>
        </p:txBody>
      </p:sp>
      <p:sp>
        <p:nvSpPr>
          <p:cNvPr id="450" name="编辑母版文本样式"/>
          <p:cNvSpPr txBox="1">
            <a:spLocks noGrp="1"/>
          </p:cNvSpPr>
          <p:nvPr>
            <p:ph type="body" sz="quarter" idx="1"/>
          </p:nvPr>
        </p:nvSpPr>
        <p:spPr>
          <a:xfrm>
            <a:off x="623888" y="4299347"/>
            <a:ext cx="7886700" cy="1125141"/>
          </a:xfrm>
          <a:prstGeom prst="rect">
            <a:avLst/>
          </a:prstGeom>
        </p:spPr>
        <p:txBody>
          <a:bodyPr/>
          <a:lstStyle/>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628650" y="331788"/>
            <a:ext cx="7886700" cy="650875"/>
          </a:xfrm>
        </p:spPr>
        <p:txBody>
          <a:bodyPr anchor="ctr" anchorCtr="0"/>
          <a:lstStyle/>
          <a:p>
            <a:r>
              <a:rPr lang="zh-CN" altLang="en-US">
                <a:ea typeface="宋体" panose="02010600030101010101" pitchFamily="2" charset="-122"/>
              </a:rPr>
              <a:t>The Venture Evaluation Matrix</a:t>
            </a:r>
            <a:r>
              <a:rPr lang="en-US" altLang="zh-CN"/>
              <a:t> (Horse Racing)</a:t>
            </a:r>
            <a:endParaRPr lang="en-US" altLang="zh-CN"/>
          </a:p>
        </p:txBody>
      </p:sp>
      <p:pic>
        <p:nvPicPr>
          <p:cNvPr id="57346" name="内容占位符 4"/>
          <p:cNvPicPr>
            <a:picLocks noGrp="1" noChangeAspect="1"/>
          </p:cNvPicPr>
          <p:nvPr>
            <p:ph idx="1"/>
            <p:custDataLst>
              <p:tags r:id="rId1"/>
            </p:custDataLst>
          </p:nvPr>
        </p:nvPicPr>
        <p:blipFill>
          <a:blip r:embed="rId2"/>
          <a:stretch>
            <a:fillRect/>
          </a:stretch>
        </p:blipFill>
        <p:spPr>
          <a:xfrm>
            <a:off x="627063" y="1808163"/>
            <a:ext cx="7064375" cy="3908425"/>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31888"/>
            <a:ext cx="7886700" cy="273050"/>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sz="4400" b="0" i="0" u="none" strike="noStrike" kern="1200" cap="none" spc="0" normalizeH="0" baseline="0" noProof="1">
                <a:solidFill>
                  <a:schemeClr val="tx1"/>
                </a:solidFill>
                <a:latin typeface="+mj-lt"/>
                <a:ea typeface="+mj-ea"/>
                <a:cs typeface="+mj-cs"/>
              </a:rPr>
              <a:t>Summary</a:t>
            </a:r>
            <a:endParaRPr kumimoji="0" lang="en-US" sz="4400" b="0" i="0" u="none" strike="noStrike" kern="1200" cap="none" spc="0" normalizeH="0" baseline="0" noProof="1">
              <a:solidFill>
                <a:schemeClr val="tx1"/>
              </a:solidFill>
              <a:latin typeface="+mj-lt"/>
              <a:ea typeface="+mj-ea"/>
              <a:cs typeface="+mj-cs"/>
            </a:endParaRPr>
          </a:p>
        </p:txBody>
      </p:sp>
      <p:pic>
        <p:nvPicPr>
          <p:cNvPr id="59394" name="内容占位符 3"/>
          <p:cNvPicPr>
            <a:picLocks noGrp="1" noChangeAspect="1"/>
          </p:cNvPicPr>
          <p:nvPr>
            <p:ph idx="1"/>
          </p:nvPr>
        </p:nvPicPr>
        <p:blipFill>
          <a:blip r:embed="rId1"/>
          <a:stretch>
            <a:fillRect/>
          </a:stretch>
        </p:blipFill>
        <p:spPr>
          <a:xfrm>
            <a:off x="628650" y="1466850"/>
            <a:ext cx="7170738" cy="4348163"/>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31888"/>
            <a:ext cx="7886700" cy="649288"/>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pPr>
            <a:r>
              <a:rPr kumimoji="0" sz="4400" b="0" i="0" u="none" strike="noStrike" kern="1200" cap="none" spc="0" normalizeH="0" baseline="0" noProof="1">
                <a:solidFill>
                  <a:schemeClr val="tx1"/>
                </a:solidFill>
                <a:latin typeface="+mj-lt"/>
                <a:ea typeface="+mj-ea"/>
                <a:cs typeface="+mj-cs"/>
              </a:rPr>
              <a:t>Due diligence with the Venture Evaluation Matrix.</a:t>
            </a:r>
            <a:endParaRPr kumimoji="0" sz="4400" b="0" i="0" u="none" strike="noStrike" kern="1200" cap="none" spc="0" normalizeH="0" baseline="0" noProof="1">
              <a:solidFill>
                <a:schemeClr val="tx1"/>
              </a:solidFill>
              <a:latin typeface="+mj-lt"/>
              <a:ea typeface="+mj-ea"/>
              <a:cs typeface="+mj-cs"/>
            </a:endParaRPr>
          </a:p>
        </p:txBody>
      </p:sp>
      <p:pic>
        <p:nvPicPr>
          <p:cNvPr id="61442" name="内容占位符 3"/>
          <p:cNvPicPr>
            <a:picLocks noGrp="1" noChangeAspect="1"/>
          </p:cNvPicPr>
          <p:nvPr>
            <p:ph idx="1"/>
          </p:nvPr>
        </p:nvPicPr>
        <p:blipFill>
          <a:blip r:embed="rId1"/>
          <a:stretch>
            <a:fillRect/>
          </a:stretch>
        </p:blipFill>
        <p:spPr>
          <a:xfrm>
            <a:off x="615950" y="1693863"/>
            <a:ext cx="7478713" cy="41275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628650" y="1131888"/>
            <a:ext cx="7886700" cy="649287"/>
          </a:xfrm>
        </p:spPr>
        <p:txBody>
          <a:bodyPr anchor="ctr" anchorCtr="0"/>
          <a:lstStyle/>
          <a:p>
            <a:r>
              <a:rPr lang="zh-CN" altLang="en-US">
                <a:ea typeface="宋体" panose="02010600030101010101" pitchFamily="2" charset="-122"/>
              </a:rPr>
              <a:t>The MATCH </a:t>
            </a:r>
            <a:r>
              <a:rPr lang="en-US" altLang="zh-CN"/>
              <a:t>T</a:t>
            </a:r>
            <a:r>
              <a:rPr lang="zh-CN" altLang="en-US">
                <a:ea typeface="宋体" panose="02010600030101010101" pitchFamily="2" charset="-122"/>
              </a:rPr>
              <a:t>ool</a:t>
            </a:r>
            <a:endParaRPr lang="zh-CN" altLang="en-US">
              <a:ea typeface="宋体" panose="02010600030101010101" pitchFamily="2" charset="-122"/>
            </a:endParaRPr>
          </a:p>
        </p:txBody>
      </p:sp>
      <p:pic>
        <p:nvPicPr>
          <p:cNvPr id="63490" name="内容占位符 4"/>
          <p:cNvPicPr>
            <a:picLocks noGrp="1" noChangeAspect="1"/>
          </p:cNvPicPr>
          <p:nvPr>
            <p:ph idx="1"/>
            <p:custDataLst>
              <p:tags r:id="rId1"/>
            </p:custDataLst>
          </p:nvPr>
        </p:nvPicPr>
        <p:blipFill>
          <a:blip r:embed="rId2"/>
          <a:stretch>
            <a:fillRect/>
          </a:stretch>
        </p:blipFill>
        <p:spPr>
          <a:xfrm>
            <a:off x="627063" y="1808163"/>
            <a:ext cx="7064375" cy="3908425"/>
          </a:xfrm>
        </p:spPr>
      </p:pic>
      <p:sp>
        <p:nvSpPr>
          <p:cNvPr id="2" name="文本框 1"/>
          <p:cNvSpPr txBox="1"/>
          <p:nvPr/>
        </p:nvSpPr>
        <p:spPr>
          <a:xfrm>
            <a:off x="611505" y="5805170"/>
            <a:ext cx="7080250" cy="768350"/>
          </a:xfrm>
          <a:prstGeom prst="rect">
            <a:avLst/>
          </a:prstGeom>
          <a:noFill/>
        </p:spPr>
        <p:txBody>
          <a:bodyPr wrap="square" rtlCol="0" anchor="t">
            <a:spAutoFit/>
          </a:bodyPr>
          <a:p>
            <a:r>
              <a:rPr lang="zh-CN" sz="4400">
                <a:solidFill>
                  <a:schemeClr val="tx1"/>
                </a:solidFill>
                <a:latin typeface="+mj-lt"/>
                <a:ea typeface="宋体" panose="02010600030101010101" pitchFamily="2" charset="-122"/>
                <a:cs typeface="+mj-cs"/>
                <a:sym typeface="+mn-ea"/>
              </a:rPr>
              <a:t>蔚能换电业务评估</a:t>
            </a:r>
            <a:endParaRPr lang="zh-CN" sz="4400">
              <a:solidFill>
                <a:schemeClr val="tx1"/>
              </a:solidFill>
              <a:latin typeface="+mj-lt"/>
              <a:ea typeface="宋体" panose="02010600030101010101" pitchFamily="2" charset="-122"/>
              <a:cs typeface="+mj-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3"/>
          <p:cNvPicPr>
            <a:picLocks noChangeAspect="1"/>
          </p:cNvPicPr>
          <p:nvPr/>
        </p:nvPicPr>
        <p:blipFill>
          <a:blip r:embed="rId1"/>
          <a:stretch>
            <a:fillRect/>
          </a:stretch>
        </p:blipFill>
        <p:spPr>
          <a:xfrm>
            <a:off x="179388" y="908050"/>
            <a:ext cx="8785225" cy="5349875"/>
          </a:xfrm>
          <a:prstGeom prst="rect">
            <a:avLst/>
          </a:prstGeom>
          <a:noFill/>
          <a:ln w="9525">
            <a:noFill/>
          </a:ln>
        </p:spPr>
      </p:pic>
      <p:sp>
        <p:nvSpPr>
          <p:cNvPr id="8194"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
        <p:nvSpPr>
          <p:cNvPr id="8195" name="TextBox 3"/>
          <p:cNvSpPr txBox="1"/>
          <p:nvPr/>
        </p:nvSpPr>
        <p:spPr>
          <a:xfrm>
            <a:off x="0" y="0"/>
            <a:ext cx="1584325" cy="338138"/>
          </a:xfrm>
          <a:prstGeom prst="rect">
            <a:avLst/>
          </a:prstGeom>
          <a:noFill/>
          <a:ln w="9525">
            <a:noFill/>
          </a:ln>
        </p:spPr>
        <p:txBody>
          <a:bodyPr anchor="t" anchorCtr="0">
            <a:spAutoFit/>
          </a:bodyPr>
          <a:lstStyle/>
          <a:p>
            <a:pPr>
              <a:buFontTx/>
            </a:pPr>
            <a:r>
              <a:rPr lang="en-US" altLang="zh-CN" sz="1600" dirty="0">
                <a:solidFill>
                  <a:schemeClr val="tx1"/>
                </a:solidFill>
                <a:latin typeface="Calibri" panose="020F0502020204030204" pitchFamily="34" charset="0"/>
                <a:ea typeface="宋体" panose="02010600030101010101" pitchFamily="2" charset="-122"/>
              </a:rPr>
              <a:t>Figure 2.1 </a:t>
            </a:r>
            <a:endParaRPr lang="en-US" altLang="zh-CN" sz="1600" dirty="0">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31888"/>
            <a:ext cx="7886700" cy="649288"/>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pPr>
            <a:r>
              <a:rPr kumimoji="0" sz="4400" b="0" i="0" u="none" strike="noStrike" kern="1200" cap="none" spc="0" normalizeH="0" baseline="0" noProof="1">
                <a:solidFill>
                  <a:schemeClr val="tx1"/>
                </a:solidFill>
                <a:latin typeface="+mj-lt"/>
                <a:ea typeface="+mj-ea"/>
                <a:cs typeface="+mj-cs"/>
              </a:rPr>
              <a:t>Using the Venture Evaluation Matrix for writing a business plan</a:t>
            </a:r>
            <a:endParaRPr kumimoji="0" sz="4400" b="0" i="0" u="none" strike="noStrike" kern="1200" cap="none" spc="0" normalizeH="0" baseline="0" noProof="1">
              <a:solidFill>
                <a:schemeClr val="tx1"/>
              </a:solidFill>
              <a:latin typeface="+mj-lt"/>
              <a:ea typeface="+mj-ea"/>
              <a:cs typeface="+mj-cs"/>
            </a:endParaRPr>
          </a:p>
        </p:txBody>
      </p:sp>
      <p:graphicFrame>
        <p:nvGraphicFramePr>
          <p:cNvPr id="4" name="内容占位符 3"/>
          <p:cNvGraphicFramePr>
            <a:graphicFrameLocks noGrp="1"/>
          </p:cNvGraphicFramePr>
          <p:nvPr>
            <p:ph idx="1"/>
          </p:nvPr>
        </p:nvGraphicFramePr>
        <p:xfrm>
          <a:off x="647700" y="2347913"/>
          <a:ext cx="7868285" cy="3663315"/>
        </p:xfrm>
        <a:graphic>
          <a:graphicData uri="http://schemas.openxmlformats.org/drawingml/2006/table">
            <a:tbl>
              <a:tblPr firstRow="1" bandRow="1">
                <a:tableStyleId>{5C22544A-7EE6-4342-B048-85BDC9FD1C3A}</a:tableStyleId>
              </a:tblPr>
              <a:tblGrid>
                <a:gridCol w="3700145"/>
                <a:gridCol w="4168140"/>
              </a:tblGrid>
              <a:tr h="3663315">
                <a:tc>
                  <a:txBody>
                    <a:bodyPr/>
                    <a:lstStyle/>
                    <a:p>
                      <a:pPr fontAlgn="auto">
                        <a:lnSpc>
                          <a:spcPct val="150000"/>
                        </a:lnSpc>
                        <a:buNone/>
                      </a:pPr>
                      <a:r>
                        <a:rPr lang="zh-CN" altLang="en-US" sz="1350"/>
                        <a:t>Section </a:t>
                      </a:r>
                      <a:r>
                        <a:rPr lang="en-US" altLang="zh-CN" sz="1350"/>
                        <a:t> </a:t>
                      </a:r>
                      <a:endParaRPr lang="zh-CN" altLang="en-US" sz="1350"/>
                    </a:p>
                    <a:p>
                      <a:pPr fontAlgn="auto">
                        <a:lnSpc>
                          <a:spcPct val="150000"/>
                        </a:lnSpc>
                        <a:buNone/>
                      </a:pPr>
                      <a:r>
                        <a:rPr lang="zh-CN" altLang="en-US" sz="1350"/>
                        <a:t>1 Executive Summary </a:t>
                      </a:r>
                      <a:r>
                        <a:rPr lang="en-US" altLang="zh-CN" sz="1350"/>
                        <a:t> </a:t>
                      </a:r>
                      <a:endParaRPr lang="en-US" altLang="zh-CN" sz="1350"/>
                    </a:p>
                    <a:p>
                      <a:pPr fontAlgn="auto">
                        <a:lnSpc>
                          <a:spcPct val="150000"/>
                        </a:lnSpc>
                        <a:buNone/>
                      </a:pPr>
                      <a:r>
                        <a:rPr lang="zh-CN" altLang="en-US" sz="1350"/>
                        <a:t>2 Customer Need </a:t>
                      </a:r>
                      <a:r>
                        <a:rPr lang="en-US" altLang="zh-CN" sz="1350"/>
                        <a:t> </a:t>
                      </a:r>
                      <a:endParaRPr lang="en-US" altLang="zh-CN" sz="1350"/>
                    </a:p>
                    <a:p>
                      <a:pPr fontAlgn="auto">
                        <a:lnSpc>
                          <a:spcPct val="150000"/>
                        </a:lnSpc>
                        <a:buNone/>
                      </a:pPr>
                      <a:r>
                        <a:rPr lang="zh-CN" altLang="en-US" sz="1350"/>
                        <a:t>3 Product/Service </a:t>
                      </a:r>
                      <a:r>
                        <a:rPr lang="en-US" altLang="zh-CN" sz="1350"/>
                        <a:t> </a:t>
                      </a:r>
                      <a:endParaRPr lang="en-US" altLang="zh-CN" sz="1350"/>
                    </a:p>
                    <a:p>
                      <a:pPr fontAlgn="auto">
                        <a:lnSpc>
                          <a:spcPct val="150000"/>
                        </a:lnSpc>
                        <a:buNone/>
                      </a:pPr>
                      <a:r>
                        <a:rPr lang="zh-CN" altLang="en-US" sz="1350"/>
                        <a:t>4 Market Analysis</a:t>
                      </a:r>
                      <a:endParaRPr lang="zh-CN" altLang="en-US" sz="1350"/>
                    </a:p>
                    <a:p>
                      <a:pPr fontAlgn="auto">
                        <a:lnSpc>
                          <a:spcPct val="150000"/>
                        </a:lnSpc>
                        <a:buNone/>
                      </a:pPr>
                      <a:r>
                        <a:rPr lang="zh-CN" altLang="en-US" sz="1350"/>
                        <a:t>5 Competition Analysis </a:t>
                      </a:r>
                      <a:endParaRPr lang="zh-CN" altLang="en-US" sz="1350"/>
                    </a:p>
                    <a:p>
                      <a:pPr fontAlgn="auto">
                        <a:lnSpc>
                          <a:spcPct val="150000"/>
                        </a:lnSpc>
                        <a:buNone/>
                      </a:pPr>
                      <a:r>
                        <a:rPr lang="zh-CN" altLang="en-US" sz="1350"/>
                        <a:t>6 Marketing and Sales Sales</a:t>
                      </a:r>
                      <a:endParaRPr lang="zh-CN" altLang="en-US" sz="1350"/>
                    </a:p>
                    <a:p>
                      <a:pPr fontAlgn="auto">
                        <a:lnSpc>
                          <a:spcPct val="150000"/>
                        </a:lnSpc>
                        <a:buNone/>
                      </a:pPr>
                      <a:r>
                        <a:rPr lang="zh-CN" altLang="en-US" sz="1350"/>
                        <a:t>7 Development and Operations</a:t>
                      </a:r>
                      <a:endParaRPr lang="zh-CN" altLang="en-US" sz="1350"/>
                    </a:p>
                    <a:p>
                      <a:pPr fontAlgn="auto">
                        <a:lnSpc>
                          <a:spcPct val="150000"/>
                        </a:lnSpc>
                        <a:buNone/>
                      </a:pPr>
                      <a:r>
                        <a:rPr lang="zh-CN" altLang="en-US" sz="1350"/>
                        <a:t>8 Business Model </a:t>
                      </a:r>
                      <a:endParaRPr lang="zh-CN" altLang="en-US" sz="1350"/>
                    </a:p>
                    <a:p>
                      <a:pPr fontAlgn="auto">
                        <a:lnSpc>
                          <a:spcPct val="150000"/>
                        </a:lnSpc>
                        <a:buNone/>
                      </a:pPr>
                      <a:r>
                        <a:rPr lang="zh-CN" altLang="en-US" sz="1350"/>
                        <a:t>9 Management Team </a:t>
                      </a:r>
                      <a:endParaRPr lang="zh-CN" altLang="en-US" sz="1350"/>
                    </a:p>
                    <a:p>
                      <a:pPr fontAlgn="auto">
                        <a:lnSpc>
                          <a:spcPct val="150000"/>
                        </a:lnSpc>
                        <a:buNone/>
                      </a:pPr>
                      <a:r>
                        <a:rPr lang="zh-CN" altLang="en-US" sz="1350"/>
                        <a:t>10 Financial Projections</a:t>
                      </a:r>
                      <a:endParaRPr lang="zh-CN" altLang="en-US" sz="1350"/>
                    </a:p>
                  </a:txBody>
                  <a:tcPr marL="68580" marR="68580" marT="34290" marB="34290"/>
                </a:tc>
                <a:tc>
                  <a:txBody>
                    <a:bodyPr/>
                    <a:lstStyle/>
                    <a:p>
                      <a:pPr fontAlgn="auto">
                        <a:lnSpc>
                          <a:spcPct val="150000"/>
                        </a:lnSpc>
                        <a:buNone/>
                      </a:pPr>
                      <a:r>
                        <a:rPr lang="zh-CN" altLang="en-US" sz="1350">
                          <a:sym typeface="+mn-ea"/>
                        </a:rPr>
                        <a:t>Venture Evaluation Matrix Cells</a:t>
                      </a:r>
                      <a:endParaRPr lang="zh-CN" altLang="en-US" sz="1350"/>
                    </a:p>
                    <a:p>
                      <a:pPr fontAlgn="auto">
                        <a:lnSpc>
                          <a:spcPct val="150000"/>
                        </a:lnSpc>
                        <a:buNone/>
                      </a:pPr>
                      <a:r>
                        <a:rPr lang="zh-CN" altLang="en-US" sz="1350"/>
                        <a:t>Summary of cells, rows, and columns</a:t>
                      </a:r>
                      <a:endParaRPr lang="zh-CN" altLang="en-US" sz="1350"/>
                    </a:p>
                    <a:p>
                      <a:pPr fontAlgn="auto">
                        <a:lnSpc>
                          <a:spcPct val="150000"/>
                        </a:lnSpc>
                        <a:buNone/>
                      </a:pPr>
                      <a:r>
                        <a:rPr lang="zh-CN" altLang="en-US" sz="1350"/>
                        <a:t>Need</a:t>
                      </a:r>
                      <a:endParaRPr lang="zh-CN" altLang="en-US" sz="1350"/>
                    </a:p>
                    <a:p>
                      <a:pPr fontAlgn="auto">
                        <a:lnSpc>
                          <a:spcPct val="150000"/>
                        </a:lnSpc>
                        <a:buNone/>
                      </a:pPr>
                      <a:r>
                        <a:rPr lang="zh-CN" altLang="en-US" sz="1350"/>
                        <a:t>Solution</a:t>
                      </a:r>
                      <a:endParaRPr lang="zh-CN" altLang="en-US" sz="1350"/>
                    </a:p>
                    <a:p>
                      <a:pPr fontAlgn="auto">
                        <a:lnSpc>
                          <a:spcPct val="150000"/>
                        </a:lnSpc>
                        <a:buNone/>
                      </a:pPr>
                      <a:r>
                        <a:rPr lang="zh-CN" altLang="en-US" sz="1350"/>
                        <a:t>Market</a:t>
                      </a:r>
                      <a:endParaRPr lang="zh-CN" altLang="en-US" sz="1350"/>
                    </a:p>
                    <a:p>
                      <a:pPr fontAlgn="auto">
                        <a:lnSpc>
                          <a:spcPct val="150000"/>
                        </a:lnSpc>
                        <a:buNone/>
                      </a:pPr>
                      <a:r>
                        <a:rPr lang="zh-CN" altLang="en-US" sz="1350"/>
                        <a:t>Competition</a:t>
                      </a:r>
                      <a:endParaRPr lang="zh-CN" altLang="en-US" sz="1350"/>
                    </a:p>
                    <a:p>
                      <a:pPr fontAlgn="auto">
                        <a:lnSpc>
                          <a:spcPct val="150000"/>
                        </a:lnSpc>
                        <a:buNone/>
                      </a:pPr>
                      <a:r>
                        <a:rPr lang="zh-CN" altLang="en-US" sz="1350"/>
                        <a:t>Sales</a:t>
                      </a:r>
                      <a:endParaRPr lang="zh-CN" altLang="en-US" sz="1350"/>
                    </a:p>
                    <a:p>
                      <a:pPr fontAlgn="auto">
                        <a:lnSpc>
                          <a:spcPct val="150000"/>
                        </a:lnSpc>
                        <a:buNone/>
                      </a:pPr>
                      <a:r>
                        <a:rPr lang="zh-CN" altLang="en-US" sz="1350"/>
                        <a:t>Production, Organization</a:t>
                      </a:r>
                      <a:endParaRPr lang="zh-CN" altLang="en-US" sz="1350"/>
                    </a:p>
                    <a:p>
                      <a:pPr fontAlgn="auto">
                        <a:lnSpc>
                          <a:spcPct val="150000"/>
                        </a:lnSpc>
                        <a:buNone/>
                      </a:pPr>
                      <a:r>
                        <a:rPr lang="en-US" altLang="zh-CN" sz="1350"/>
                        <a:t>Sales,Production</a:t>
                      </a:r>
                      <a:endParaRPr lang="zh-CN" altLang="en-US" sz="1350"/>
                    </a:p>
                    <a:p>
                      <a:pPr fontAlgn="auto">
                        <a:lnSpc>
                          <a:spcPct val="150000"/>
                        </a:lnSpc>
                        <a:buNone/>
                      </a:pPr>
                      <a:r>
                        <a:rPr lang="zh-CN" altLang="en-US" sz="1350"/>
                        <a:t>Team, Network, Organization</a:t>
                      </a:r>
                      <a:endParaRPr lang="zh-CN" altLang="en-US" sz="1350"/>
                    </a:p>
                    <a:p>
                      <a:pPr fontAlgn="auto">
                        <a:lnSpc>
                          <a:spcPct val="150000"/>
                        </a:lnSpc>
                        <a:buNone/>
                      </a:pPr>
                      <a:r>
                        <a:rPr lang="en-US" altLang="zh-CN" sz="1350"/>
                        <a:t>Finance</a:t>
                      </a:r>
                      <a:endParaRPr lang="en-US" altLang="zh-CN" sz="1350"/>
                    </a:p>
                  </a:txBody>
                  <a:tcPr marL="68580" marR="68580" marT="34290" marB="3429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1"/>
          <p:cNvSpPr>
            <a:spLocks noGrp="1" noChangeArrowheads="1"/>
          </p:cNvSpPr>
          <p:nvPr>
            <p:ph type="title"/>
          </p:nvPr>
        </p:nvSpPr>
        <p:spPr>
          <a:xfrm>
            <a:off x="457200" y="125413"/>
            <a:ext cx="82296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C00000"/>
                </a:solidFill>
                <a:effectLst/>
                <a:uLnTx/>
                <a:uFillTx/>
                <a:latin typeface="+mj-lt"/>
                <a:ea typeface="+mj-ea"/>
                <a:cs typeface="+mj-cs"/>
              </a:rPr>
              <a:t>Sources of New Venture Financing: </a:t>
            </a:r>
            <a:br>
              <a:rPr kumimoji="0" lang="en-US" sz="3600" b="0" i="0" u="none" strike="noStrike" kern="1200" cap="none" spc="0" normalizeH="0" baseline="0" noProof="0" dirty="0">
                <a:ln>
                  <a:noFill/>
                </a:ln>
                <a:solidFill>
                  <a:srgbClr val="C00000"/>
                </a:solidFill>
                <a:effectLst/>
                <a:uLnTx/>
                <a:uFillTx/>
                <a:latin typeface="+mj-lt"/>
                <a:ea typeface="+mj-ea"/>
                <a:cs typeface="+mj-cs"/>
              </a:rPr>
            </a:br>
            <a:r>
              <a:rPr kumimoji="0" lang="en-US" sz="3600" b="0" i="0" u="none" strike="noStrike" kern="1200" cap="none" spc="0" normalizeH="0" baseline="0" noProof="0" dirty="0">
                <a:ln>
                  <a:noFill/>
                </a:ln>
                <a:solidFill>
                  <a:srgbClr val="C00000"/>
                </a:solidFill>
                <a:effectLst/>
                <a:uLnTx/>
                <a:uFillTx/>
                <a:latin typeface="+mj-lt"/>
                <a:ea typeface="+mj-ea"/>
                <a:cs typeface="+mj-cs"/>
              </a:rPr>
              <a:t>Bootstrap Financing</a:t>
            </a:r>
            <a:endParaRPr kumimoji="0" lang="en-US" sz="3600" b="0" i="0" u="none" strike="noStrike" kern="1200" cap="none" spc="0" normalizeH="0" baseline="0" noProof="0" dirty="0">
              <a:ln>
                <a:noFill/>
              </a:ln>
              <a:solidFill>
                <a:srgbClr val="C00000"/>
              </a:solidFill>
              <a:effectLst/>
              <a:uLnTx/>
              <a:uFillTx/>
              <a:latin typeface="+mj-lt"/>
              <a:ea typeface="+mj-ea"/>
              <a:cs typeface="+mj-cs"/>
            </a:endParaRPr>
          </a:p>
        </p:txBody>
      </p:sp>
      <p:sp>
        <p:nvSpPr>
          <p:cNvPr id="10242" name="Rectangle 12"/>
          <p:cNvSpPr>
            <a:spLocks noGrp="1"/>
          </p:cNvSpPr>
          <p:nvPr>
            <p:ph idx="1"/>
          </p:nvPr>
        </p:nvSpPr>
        <p:spPr>
          <a:xfrm>
            <a:off x="457200" y="1411288"/>
            <a:ext cx="8578850" cy="5257800"/>
          </a:xfrm>
        </p:spPr>
        <p:txBody>
          <a:bodyPr vert="horz" wrap="square" lIns="91440" tIns="45720" rIns="91440" bIns="45720" anchor="t" anchorCtr="0"/>
          <a:lstStyle/>
          <a:p>
            <a:pPr eaLnBrk="1" hangingPunct="1">
              <a:lnSpc>
                <a:spcPct val="90000"/>
              </a:lnSpc>
            </a:pPr>
            <a:r>
              <a:rPr lang="en-US" altLang="zh-CN" dirty="0">
                <a:ea typeface="宋体" panose="02010600030101010101" pitchFamily="2" charset="-122"/>
              </a:rPr>
              <a:t>Financing that does not depend on an investor’s assessment of the merits of the opportunity or on the value of the assets of the venture</a:t>
            </a:r>
            <a:endParaRPr lang="en-US" altLang="zh-CN" dirty="0">
              <a:ea typeface="宋体" panose="02010600030101010101" pitchFamily="2" charset="-122"/>
            </a:endParaRPr>
          </a:p>
          <a:p>
            <a:pPr eaLnBrk="1" hangingPunct="1">
              <a:lnSpc>
                <a:spcPct val="90000"/>
              </a:lnSpc>
            </a:pPr>
            <a:r>
              <a:rPr lang="en-US" altLang="zh-CN" dirty="0">
                <a:ea typeface="宋体" panose="02010600030101010101" pitchFamily="2" charset="-122"/>
              </a:rPr>
              <a:t>May be from entrepreneur’s own resources or from friends and family</a:t>
            </a:r>
            <a:endParaRPr lang="en-US" altLang="zh-CN" dirty="0">
              <a:ea typeface="宋体" panose="02010600030101010101" pitchFamily="2" charset="-122"/>
            </a:endParaRPr>
          </a:p>
          <a:p>
            <a:pPr lvl="1" eaLnBrk="1" hangingPunct="1">
              <a:lnSpc>
                <a:spcPct val="90000"/>
              </a:lnSpc>
            </a:pPr>
            <a:r>
              <a:rPr lang="en-US" altLang="zh-CN" dirty="0">
                <a:ea typeface="宋体" panose="02010600030101010101" pitchFamily="2" charset="-122"/>
              </a:rPr>
              <a:t>personal savings (90%)</a:t>
            </a:r>
            <a:endParaRPr lang="en-US" altLang="zh-CN" dirty="0">
              <a:ea typeface="宋体" panose="02010600030101010101" pitchFamily="2" charset="-122"/>
            </a:endParaRPr>
          </a:p>
          <a:p>
            <a:pPr lvl="1" eaLnBrk="1" hangingPunct="1">
              <a:lnSpc>
                <a:spcPct val="90000"/>
              </a:lnSpc>
            </a:pPr>
            <a:r>
              <a:rPr lang="en-US" altLang="zh-CN" dirty="0">
                <a:ea typeface="宋体" panose="02010600030101010101" pitchFamily="2" charset="-122"/>
              </a:rPr>
              <a:t>credit card/personal loans (28%)</a:t>
            </a:r>
            <a:endParaRPr lang="en-US" altLang="zh-CN" dirty="0">
              <a:ea typeface="宋体" panose="02010600030101010101" pitchFamily="2" charset="-122"/>
            </a:endParaRPr>
          </a:p>
          <a:p>
            <a:pPr lvl="1" eaLnBrk="1" hangingPunct="1">
              <a:lnSpc>
                <a:spcPct val="90000"/>
              </a:lnSpc>
            </a:pPr>
            <a:r>
              <a:rPr lang="en-US" altLang="zh-CN" dirty="0">
                <a:ea typeface="宋体" panose="02010600030101010101" pitchFamily="2" charset="-122"/>
              </a:rPr>
              <a:t>loans from family and friends (7%)</a:t>
            </a:r>
            <a:endParaRPr lang="en-US" altLang="zh-CN" dirty="0">
              <a:ea typeface="宋体" panose="02010600030101010101" pitchFamily="2" charset="-122"/>
            </a:endParaRPr>
          </a:p>
          <a:p>
            <a:pPr lvl="1" eaLnBrk="1" hangingPunct="1">
              <a:lnSpc>
                <a:spcPct val="90000"/>
              </a:lnSpc>
            </a:pPr>
            <a:r>
              <a:rPr lang="en-US" altLang="zh-CN" dirty="0">
                <a:ea typeface="宋体" panose="02010600030101010101" pitchFamily="2" charset="-122"/>
              </a:rPr>
              <a:t>equity investment from family and friends (5%)</a:t>
            </a:r>
            <a:endParaRPr lang="en-US" altLang="zh-CN" dirty="0">
              <a:ea typeface="宋体" panose="02010600030101010101" pitchFamily="2" charset="-122"/>
            </a:endParaRPr>
          </a:p>
          <a:p>
            <a:pPr lvl="1" eaLnBrk="1" hangingPunct="1">
              <a:lnSpc>
                <a:spcPct val="90000"/>
              </a:lnSpc>
            </a:pPr>
            <a:endParaRPr lang="en-US" altLang="zh-CN" dirty="0">
              <a:ea typeface="宋体" panose="02010600030101010101" pitchFamily="2" charset="-122"/>
            </a:endParaRPr>
          </a:p>
        </p:txBody>
      </p:sp>
      <p:sp>
        <p:nvSpPr>
          <p:cNvPr id="10243"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latin typeface="Arial" panose="020B0604020202020204" pitchFamily="34" charset="0"/>
                <a:ea typeface="宋体" panose="02010600030101010101" pitchFamily="2" charset="-122"/>
              </a:rPr>
            </a:fld>
            <a:endParaRPr lang="en-US" altLang="zh-CN" sz="1400" dirty="0">
              <a:solidFill>
                <a:srgbClr val="898989"/>
              </a:solidFill>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25413"/>
            <a:ext cx="82296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a:ln>
                  <a:noFill/>
                </a:ln>
                <a:solidFill>
                  <a:srgbClr val="C00000"/>
                </a:solidFill>
                <a:effectLst/>
                <a:uLnTx/>
                <a:uFillTx/>
                <a:latin typeface="+mj-lt"/>
                <a:ea typeface="+mj-ea"/>
                <a:cs typeface="+mj-cs"/>
              </a:rPr>
              <a:t>Sources of New Venture Financing:</a:t>
            </a:r>
            <a:br>
              <a:rPr kumimoji="0" lang="en-US" sz="3600" b="0" i="0" u="none" strike="noStrike" kern="1200" cap="none" spc="0" normalizeH="0" baseline="0" noProof="0">
                <a:ln>
                  <a:noFill/>
                </a:ln>
                <a:solidFill>
                  <a:srgbClr val="C00000"/>
                </a:solidFill>
                <a:effectLst/>
                <a:uLnTx/>
                <a:uFillTx/>
                <a:latin typeface="+mj-lt"/>
                <a:ea typeface="+mj-ea"/>
                <a:cs typeface="+mj-cs"/>
              </a:rPr>
            </a:br>
            <a:r>
              <a:rPr kumimoji="0" lang="en-US" sz="3600" b="0" i="0" u="none" strike="noStrike" kern="1200" cap="none" spc="0" normalizeH="0" baseline="0" noProof="0">
                <a:ln>
                  <a:noFill/>
                </a:ln>
                <a:solidFill>
                  <a:srgbClr val="C00000"/>
                </a:solidFill>
                <a:effectLst/>
                <a:uLnTx/>
                <a:uFillTx/>
                <a:latin typeface="+mj-lt"/>
                <a:ea typeface="+mj-ea"/>
                <a:cs typeface="+mj-cs"/>
              </a:rPr>
              <a:t>Angel Investors</a:t>
            </a:r>
            <a:endParaRPr kumimoji="0" lang="en-US" sz="3600" b="0" i="0" u="none" strike="noStrike" kern="1200" cap="none" spc="0" normalizeH="0" baseline="0" noProof="0">
              <a:ln>
                <a:noFill/>
              </a:ln>
              <a:solidFill>
                <a:srgbClr val="C00000"/>
              </a:solidFill>
              <a:effectLst/>
              <a:uLnTx/>
              <a:uFillTx/>
              <a:latin typeface="+mj-lt"/>
              <a:ea typeface="+mj-ea"/>
              <a:cs typeface="+mj-cs"/>
            </a:endParaRPr>
          </a:p>
        </p:txBody>
      </p:sp>
      <p:sp>
        <p:nvSpPr>
          <p:cNvPr id="12290" name="Content Placeholder 2"/>
          <p:cNvSpPr>
            <a:spLocks noGrp="1"/>
          </p:cNvSpPr>
          <p:nvPr>
            <p:ph idx="1"/>
          </p:nvPr>
        </p:nvSpPr>
        <p:spPr>
          <a:xfrm>
            <a:off x="457200" y="1411288"/>
            <a:ext cx="8229600" cy="5257800"/>
          </a:xfrm>
        </p:spPr>
        <p:txBody>
          <a:bodyPr vert="horz" wrap="square" lIns="91440" tIns="45720" rIns="91440" bIns="45720" anchor="t" anchorCtr="0"/>
          <a:lstStyle/>
          <a:p>
            <a:pPr marL="342900" lvl="1" indent="-342900" eaLnBrk="1" hangingPunct="1">
              <a:buFont typeface="Arial" panose="020B0604020202020204" pitchFamily="34" charset="0"/>
              <a:buChar char="•"/>
            </a:pPr>
            <a:r>
              <a:rPr lang="en-US" altLang="zh-CN" sz="3200" dirty="0">
                <a:ea typeface="宋体" panose="02010600030101010101" pitchFamily="2" charset="-122"/>
              </a:rPr>
              <a:t>Individual freelance investors usually interested in investing fairly small amounts ($25,000 - $500,000) in early-stage ventures</a:t>
            </a:r>
            <a:endParaRPr lang="en-US" altLang="zh-CN" sz="3200" dirty="0">
              <a:ea typeface="宋体" panose="02010600030101010101" pitchFamily="2" charset="-122"/>
            </a:endParaRPr>
          </a:p>
          <a:p>
            <a:pPr marL="342900" lvl="1" indent="-342900" eaLnBrk="1" hangingPunct="1">
              <a:buFont typeface="Arial" panose="020B0604020202020204" pitchFamily="34" charset="0"/>
              <a:buChar char="•"/>
            </a:pPr>
            <a:r>
              <a:rPr lang="en-US" altLang="zh-CN" sz="3200" dirty="0">
                <a:ea typeface="宋体" panose="02010600030101010101" pitchFamily="2" charset="-122"/>
              </a:rPr>
              <a:t>Willing to invest over long horizons</a:t>
            </a:r>
            <a:endParaRPr lang="en-US" altLang="zh-CN" sz="3200" dirty="0">
              <a:ea typeface="宋体" panose="02010600030101010101" pitchFamily="2" charset="-122"/>
            </a:endParaRPr>
          </a:p>
          <a:p>
            <a:pPr marL="342900" lvl="1" indent="-342900" eaLnBrk="1" hangingPunct="1">
              <a:buFont typeface="Arial" panose="020B0604020202020204" pitchFamily="34" charset="0"/>
              <a:buChar char="•"/>
            </a:pPr>
            <a:r>
              <a:rPr lang="en-US" altLang="zh-CN" sz="3200" dirty="0">
                <a:ea typeface="宋体" panose="02010600030101010101" pitchFamily="2" charset="-122"/>
              </a:rPr>
              <a:t>Evolved to a quasi-institutional form with angels acting as groups and may co-invest</a:t>
            </a:r>
            <a:endParaRPr lang="en-US" altLang="zh-CN" sz="3200" dirty="0">
              <a:ea typeface="宋体" panose="02010600030101010101" pitchFamily="2" charset="-122"/>
            </a:endParaRPr>
          </a:p>
          <a:p>
            <a:pPr marL="342900" lvl="1" indent="-342900" eaLnBrk="1" hangingPunct="1">
              <a:buFont typeface="Arial" panose="020B0604020202020204" pitchFamily="34" charset="0"/>
              <a:buChar char="•"/>
            </a:pPr>
            <a:r>
              <a:rPr lang="en-US" altLang="zh-CN" sz="3200" dirty="0">
                <a:ea typeface="宋体" panose="02010600030101010101" pitchFamily="2" charset="-122"/>
              </a:rPr>
              <a:t>Often bring significant industry experience and are interested in active involvement </a:t>
            </a:r>
            <a:endParaRPr lang="en-US" altLang="zh-CN" sz="3200" dirty="0">
              <a:ea typeface="宋体" panose="02010600030101010101" pitchFamily="2" charset="-122"/>
            </a:endParaRPr>
          </a:p>
          <a:p>
            <a:pPr marL="342900" lvl="1" indent="-342900" eaLnBrk="1" hangingPunct="1">
              <a:buFont typeface="Arial" panose="020B0604020202020204" pitchFamily="34" charset="0"/>
              <a:buChar char="•"/>
            </a:pPr>
            <a:endParaRPr lang="en-US" altLang="zh-CN" sz="3000" dirty="0">
              <a:ea typeface="宋体" panose="02010600030101010101" pitchFamily="2" charset="-122"/>
            </a:endParaRPr>
          </a:p>
          <a:p>
            <a:pPr eaLnBrk="1" hangingPunct="1"/>
            <a:endParaRPr lang="en-US" altLang="zh-CN" sz="3000" dirty="0">
              <a:ea typeface="宋体" panose="02010600030101010101" pitchFamily="2" charset="-122"/>
            </a:endParaRPr>
          </a:p>
        </p:txBody>
      </p:sp>
      <p:sp>
        <p:nvSpPr>
          <p:cNvPr id="12291"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latin typeface="Arial" panose="020B0604020202020204" pitchFamily="34" charset="0"/>
                <a:ea typeface="宋体" panose="02010600030101010101" pitchFamily="2" charset="-122"/>
              </a:rPr>
            </a:fld>
            <a:endParaRPr lang="en-US" altLang="zh-CN" sz="1400" dirty="0">
              <a:solidFill>
                <a:srgbClr val="898989"/>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25413"/>
            <a:ext cx="82296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a:ln>
                  <a:noFill/>
                </a:ln>
                <a:solidFill>
                  <a:srgbClr val="C00000"/>
                </a:solidFill>
                <a:effectLst/>
                <a:uLnTx/>
                <a:uFillTx/>
                <a:latin typeface="+mj-lt"/>
                <a:ea typeface="+mj-ea"/>
                <a:cs typeface="+mj-cs"/>
              </a:rPr>
              <a:t>Sources of New Venture Financing:</a:t>
            </a:r>
            <a:br>
              <a:rPr kumimoji="0" lang="en-US" sz="3600" b="0" i="0" u="none" strike="noStrike" kern="1200" cap="none" spc="0" normalizeH="0" baseline="0" noProof="0">
                <a:ln>
                  <a:noFill/>
                </a:ln>
                <a:solidFill>
                  <a:srgbClr val="C00000"/>
                </a:solidFill>
                <a:effectLst/>
                <a:uLnTx/>
                <a:uFillTx/>
                <a:latin typeface="+mj-lt"/>
                <a:ea typeface="+mj-ea"/>
                <a:cs typeface="+mj-cs"/>
              </a:rPr>
            </a:br>
            <a:r>
              <a:rPr kumimoji="0" lang="en-US" sz="3600" b="0" i="0" u="none" strike="noStrike" kern="1200" cap="none" spc="0" normalizeH="0" baseline="0" noProof="0">
                <a:ln>
                  <a:noFill/>
                </a:ln>
                <a:solidFill>
                  <a:srgbClr val="C00000"/>
                </a:solidFill>
                <a:effectLst/>
                <a:uLnTx/>
                <a:uFillTx/>
                <a:latin typeface="+mj-lt"/>
                <a:ea typeface="+mj-ea"/>
                <a:cs typeface="+mj-cs"/>
              </a:rPr>
              <a:t>Venture Capital </a:t>
            </a:r>
            <a:endParaRPr kumimoji="0" lang="en-US" sz="3600" b="0" i="0" u="none" strike="noStrike" kern="1200" cap="none" spc="0" normalizeH="0" baseline="0" noProof="0">
              <a:ln>
                <a:noFill/>
              </a:ln>
              <a:solidFill>
                <a:srgbClr val="C00000"/>
              </a:solidFill>
              <a:effectLst/>
              <a:uLnTx/>
              <a:uFillTx/>
              <a:latin typeface="+mj-lt"/>
              <a:ea typeface="+mj-ea"/>
              <a:cs typeface="+mj-cs"/>
            </a:endParaRPr>
          </a:p>
        </p:txBody>
      </p:sp>
      <p:sp>
        <p:nvSpPr>
          <p:cNvPr id="14338" name="Content Placeholder 2"/>
          <p:cNvSpPr>
            <a:spLocks noGrp="1"/>
          </p:cNvSpPr>
          <p:nvPr>
            <p:ph idx="1"/>
          </p:nvPr>
        </p:nvSpPr>
        <p:spPr>
          <a:xfrm>
            <a:off x="457200" y="1411288"/>
            <a:ext cx="8229600" cy="5257800"/>
          </a:xfrm>
        </p:spPr>
        <p:txBody>
          <a:bodyPr vert="horz" wrap="square" lIns="91440" tIns="45720" rIns="91440" bIns="45720" anchor="t" anchorCtr="0"/>
          <a:lstStyle/>
          <a:p>
            <a:pPr eaLnBrk="1" hangingPunct="1"/>
            <a:r>
              <a:rPr lang="en-US" altLang="zh-CN" dirty="0">
                <a:ea typeface="宋体" panose="02010600030101010101" pitchFamily="2" charset="-122"/>
              </a:rPr>
              <a:t>Venture Capital (VC) funds are organized as limited partnerships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Limited partners (LPs) provide most of the capital </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General partner (GP) is responsible for managing the fund, including investment selection, working with entrepreneurs, and harvesting the investments</a:t>
            </a:r>
            <a:r>
              <a:rPr lang="zh-CN" altLang="en-US" dirty="0">
                <a:ea typeface="宋体" panose="02010600030101010101" pitchFamily="2" charset="-122"/>
              </a:rPr>
              <a:t>（</a:t>
            </a:r>
            <a:r>
              <a:rPr lang="en-US" altLang="zh-CN" dirty="0">
                <a:ea typeface="宋体" panose="02010600030101010101" pitchFamily="2" charset="-122"/>
              </a:rPr>
              <a:t>Exit</a:t>
            </a:r>
            <a:r>
              <a:rPr lang="zh-CN" altLang="en-US" dirty="0">
                <a:ea typeface="宋体" panose="02010600030101010101" pitchFamily="2" charset="-122"/>
              </a:rPr>
              <a:t>）</a:t>
            </a:r>
            <a:endParaRPr lang="en-US" altLang="zh-CN" dirty="0">
              <a:ea typeface="宋体" panose="02010600030101010101" pitchFamily="2" charset="-122"/>
            </a:endParaRPr>
          </a:p>
          <a:p>
            <a:pPr eaLnBrk="1" hangingPunct="1"/>
            <a:r>
              <a:rPr lang="en-US" altLang="zh-CN" dirty="0">
                <a:ea typeface="宋体" panose="02010600030101010101" pitchFamily="2" charset="-122"/>
              </a:rPr>
              <a:t>Focused on equity investment in high-risk ventures with large potential return</a:t>
            </a:r>
            <a:endParaRPr lang="en-US" altLang="zh-CN" dirty="0">
              <a:ea typeface="宋体" panose="02010600030101010101" pitchFamily="2" charset="-122"/>
            </a:endParaRPr>
          </a:p>
        </p:txBody>
      </p:sp>
      <p:sp>
        <p:nvSpPr>
          <p:cNvPr id="14339" name="Slide Number Placeholder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latin typeface="Arial" panose="020B0604020202020204" pitchFamily="34" charset="0"/>
                <a:ea typeface="宋体" panose="02010600030101010101" pitchFamily="2" charset="-122"/>
              </a:rPr>
            </a:fld>
            <a:endParaRPr lang="en-US" altLang="zh-CN" sz="1400" dirty="0">
              <a:solidFill>
                <a:srgbClr val="898989"/>
              </a:solidFill>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vert="horz" wrap="square" lIns="91440" tIns="45720" rIns="91440" bIns="45720" anchor="ctr" anchorCtr="0"/>
          <a:lstStyle/>
          <a:p>
            <a:r>
              <a:rPr lang="en-US" altLang="zh-CN" sz="3600" dirty="0">
                <a:solidFill>
                  <a:srgbClr val="C00000"/>
                </a:solidFill>
                <a:ea typeface="宋体" panose="02010600030101010101" pitchFamily="2" charset="-122"/>
              </a:rPr>
              <a:t>Sources of New Venture Financing:</a:t>
            </a:r>
            <a:br>
              <a:rPr lang="en-US" altLang="zh-CN" sz="3600" dirty="0">
                <a:solidFill>
                  <a:srgbClr val="C00000"/>
                </a:solidFill>
                <a:ea typeface="宋体" panose="02010600030101010101" pitchFamily="2" charset="-122"/>
              </a:rPr>
            </a:br>
            <a:r>
              <a:rPr lang="en-US" altLang="zh-CN" sz="3600" dirty="0">
                <a:solidFill>
                  <a:srgbClr val="C00000"/>
                </a:solidFill>
                <a:ea typeface="宋体" panose="02010600030101010101" pitchFamily="2" charset="-122"/>
              </a:rPr>
              <a:t>Asset-Based Lenders</a:t>
            </a:r>
            <a:r>
              <a:rPr lang="zh-CN" altLang="en-US" sz="3600" dirty="0">
                <a:solidFill>
                  <a:srgbClr val="C00000"/>
                </a:solidFill>
                <a:ea typeface="宋体" panose="02010600030101010101" pitchFamily="2" charset="-122"/>
              </a:rPr>
              <a:t>（资产抵押借款）</a:t>
            </a:r>
            <a:endParaRPr lang="en-US" altLang="zh-CN" sz="3600" dirty="0">
              <a:solidFill>
                <a:srgbClr val="C00000"/>
              </a:solidFill>
              <a:ea typeface="宋体" panose="02010600030101010101" pitchFamily="2" charset="-122"/>
            </a:endParaRPr>
          </a:p>
        </p:txBody>
      </p:sp>
      <p:sp>
        <p:nvSpPr>
          <p:cNvPr id="16386" name="Content Placeholder 2"/>
          <p:cNvSpPr>
            <a:spLocks noGrp="1"/>
          </p:cNvSpPr>
          <p:nvPr>
            <p:ph idx="1"/>
          </p:nvPr>
        </p:nvSpPr>
        <p:spPr>
          <a:xfrm>
            <a:off x="179388" y="1639888"/>
            <a:ext cx="8820150" cy="4525962"/>
          </a:xfrm>
        </p:spPr>
        <p:txBody>
          <a:bodyPr vert="horz" wrap="square" lIns="91440" tIns="45720" rIns="91440" bIns="45720" anchor="t" anchorCtr="0"/>
          <a:lstStyle/>
          <a:p>
            <a:pPr eaLnBrk="1" hangingPunct="1"/>
            <a:r>
              <a:rPr lang="en-US" altLang="zh-CN" dirty="0">
                <a:ea typeface="宋体" panose="02010600030101010101" pitchFamily="2" charset="-122"/>
              </a:rPr>
              <a:t>Asset-based lenders, or “secured lenders,” provide debt capital to businesses that have assets that can serve as collateral </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rely on the ability to liquidate business assets for debt servicing if necessary (rather than cash flow)</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estimated at $590 billion in 2008 in the United States</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sp>
        <p:nvSpPr>
          <p:cNvPr id="16387" name="Slide Number Placeholder 3"/>
          <p:cNvSpPr>
            <a:spLocks noGrp="1"/>
          </p:cNvSpPr>
          <p:nvPr>
            <p:ph type="sldNum" sz="quarter" idx="12"/>
          </p:nvPr>
        </p:nvSpPr>
        <p:spPr>
          <a:xfrm>
            <a:off x="6975475" y="6519863"/>
            <a:ext cx="2133600"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a:buSzTx/>
              <a:buFontTx/>
            </a:pPr>
            <a:fld id="{9A0DB2DC-4C9A-4742-B13C-FB6460FD3503}" type="slidenum">
              <a:rPr lang="en-US" altLang="zh-CN" sz="1400" dirty="0">
                <a:solidFill>
                  <a:srgbClr val="898989"/>
                </a:solidFill>
                <a:ea typeface="宋体" panose="02010600030101010101" pitchFamily="2" charset="-122"/>
              </a:rPr>
            </a:fld>
            <a:endParaRPr lang="en-US" altLang="zh-CN" sz="1400" dirty="0">
              <a:solidFill>
                <a:srgbClr val="898989"/>
              </a:solidFill>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7430,&quot;width&quot;:12800}"/>
</p:tagLst>
</file>

<file path=ppt/tags/tag2.xml><?xml version="1.0" encoding="utf-8"?>
<p:tagLst xmlns:p="http://schemas.openxmlformats.org/presentationml/2006/main">
  <p:tag name="KSO_WM_UNIT_PLACING_PICTURE_USER_VIEWPORT" val="{&quot;height&quot;:7611,&quot;width&quot;:11580}"/>
</p:tagLst>
</file>

<file path=ppt/tags/tag3.xml><?xml version="1.0" encoding="utf-8"?>
<p:tagLst xmlns:p="http://schemas.openxmlformats.org/presentationml/2006/main">
  <p:tag name="KSO_WM_UNIT_PLACING_PICTURE_USER_VIEWPORT" val="{&quot;height&quot;:5200,&quot;width&quot;:8600}"/>
</p:tagLst>
</file>

<file path=ppt/tags/tag4.xml><?xml version="1.0" encoding="utf-8"?>
<p:tagLst xmlns:p="http://schemas.openxmlformats.org/presentationml/2006/main">
  <p:tag name="KSO_WM_UNIT_PLACING_PICTURE_USER_VIEWPORT" val="{&quot;height&quot;:5200,&quot;width&quot;:8600}"/>
</p:tagLst>
</file>

<file path=ppt/tags/tag5.xml><?xml version="1.0" encoding="utf-8"?>
<p:tagLst xmlns:p="http://schemas.openxmlformats.org/presentationml/2006/main">
  <p:tag name="COMMONDATA" val="eyJoZGlkIjoiZWEwNTU3YjZkNGZhZDc3N2FhYmI3N2JjMmU0ZmJiMzMifQ=="/>
  <p:tag name="commondata" val="eyJoZGlkIjoiZGM4MzczNmU0ZDA1MzUxYjgxNGQ0ODFkMDc5YWMwYW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11169</Words>
  <Application>WPS 演示</Application>
  <PresentationFormat>全屏显示(4:3)</PresentationFormat>
  <Paragraphs>712</Paragraphs>
  <Slides>50</Slides>
  <Notes>63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50</vt:i4>
      </vt:variant>
    </vt:vector>
  </HeadingPairs>
  <TitlesOfParts>
    <vt:vector size="64" baseType="lpstr">
      <vt:lpstr>Arial</vt:lpstr>
      <vt:lpstr>宋体</vt:lpstr>
      <vt:lpstr>Wingdings</vt:lpstr>
      <vt:lpstr>Calibri</vt:lpstr>
      <vt:lpstr>Heiti SC Medium</vt:lpstr>
      <vt:lpstr>微软雅黑</vt:lpstr>
      <vt:lpstr>Times New Roman</vt:lpstr>
      <vt:lpstr>等线</vt:lpstr>
      <vt:lpstr>Arial Unicode MS</vt:lpstr>
      <vt:lpstr>Helvetica</vt:lpstr>
      <vt:lpstr>黑体</vt:lpstr>
      <vt:lpstr>MS PGothic</vt:lpstr>
      <vt:lpstr>Times</vt:lpstr>
      <vt:lpstr>Office Theme</vt:lpstr>
      <vt:lpstr>Chapter 2  NEW VENTURE FINANCING CHOICES AND OPPORTUNITY VALUATION</vt:lpstr>
      <vt:lpstr>Learning Objectives</vt:lpstr>
      <vt:lpstr>1.创业企业融资渠道</vt:lpstr>
      <vt:lpstr>Considerations When Choosing Financing</vt:lpstr>
      <vt:lpstr>PowerPoint 演示文稿</vt:lpstr>
      <vt:lpstr>Sources of New Venture Financing:  Bootstrap Financing</vt:lpstr>
      <vt:lpstr>Sources of New Venture Financing: Angel Investors</vt:lpstr>
      <vt:lpstr>Sources of New Venture Financing: Venture Capital </vt:lpstr>
      <vt:lpstr>Sources of New Venture Financing: Asset-Based Lenders（资产抵押借款）</vt:lpstr>
      <vt:lpstr>Sources of New Venture Financing:  Venture Leasing</vt:lpstr>
      <vt:lpstr>Sources of New Venture Financing:  Corporate Venturing</vt:lpstr>
      <vt:lpstr>PowerPoint 演示文稿</vt:lpstr>
      <vt:lpstr>Sources of New Venture Financing: Government Programs</vt:lpstr>
      <vt:lpstr>Sources of New Venture Financing:  Trade Credit</vt:lpstr>
      <vt:lpstr>Sources of New Venture Financing:  Factoring（保理）</vt:lpstr>
      <vt:lpstr>Sources of New Venture Financing:  Franchising（LK Coffee）  </vt:lpstr>
      <vt:lpstr>Sources of New Venture Financing:   Mezzanine Capital （介于普通债和普通股之间的融资） </vt:lpstr>
      <vt:lpstr>Sources of New Venture Financing:   Debt 	</vt:lpstr>
      <vt:lpstr>Sources of New Venture Financing:   Private Placements	</vt:lpstr>
      <vt:lpstr>Sources of New Venture Financing:   Initial Public Offering (IPO)	</vt:lpstr>
      <vt:lpstr>Sources of New Venture Financing:   Initial Public Offering (IPO)	</vt:lpstr>
      <vt:lpstr>Sources of New Venture Financing:  Direct Public Offering (定向增发）	</vt:lpstr>
      <vt:lpstr>What’s Different about Financing  Social Ventures?</vt:lpstr>
      <vt:lpstr>Considerations When Choosing Financing</vt:lpstr>
      <vt:lpstr>Regulatory Considerations</vt:lpstr>
      <vt:lpstr>2.1 A股发行制度的变迁</vt:lpstr>
      <vt:lpstr>2.2 风险投资支持与注册制下IPO定价</vt:lpstr>
      <vt:lpstr>IPO制度与定价演变（叶舒，2019）</vt:lpstr>
      <vt:lpstr>PowerPoint 演示文稿</vt:lpstr>
      <vt:lpstr>2.商业模式与BP</vt:lpstr>
      <vt:lpstr>What is Business Model？</vt:lpstr>
      <vt:lpstr>Business Model Canvas(商业模式画布）-Alex Osterwalder </vt:lpstr>
      <vt:lpstr>PowerPoint 演示文稿</vt:lpstr>
      <vt:lpstr>PowerPoint 演示文稿</vt:lpstr>
      <vt:lpstr>PowerPoint 演示文稿</vt:lpstr>
      <vt:lpstr>瑞幸估值：科学、艺术、魔术、骗术？</vt:lpstr>
      <vt:lpstr>PowerPoint 演示文稿</vt:lpstr>
      <vt:lpstr>PowerPoint 演示文稿</vt:lpstr>
      <vt:lpstr>The New Venture Business Plan</vt:lpstr>
      <vt:lpstr>The New Venture Business Plan</vt:lpstr>
      <vt:lpstr>Overview of the Business Plan</vt:lpstr>
      <vt:lpstr>Outline of a Typical Business Plan</vt:lpstr>
      <vt:lpstr>What Makes a Business Plan Convincing? </vt:lpstr>
      <vt:lpstr>Some Pitfalls to Avoid in the Business Plan</vt:lpstr>
      <vt:lpstr>3.投资人创业机会评估</vt:lpstr>
      <vt:lpstr>The Venture Evaluation Matrix (Horse Racing)</vt:lpstr>
      <vt:lpstr>Summary</vt:lpstr>
      <vt:lpstr>Due diligence with the Venture Evaluation Matrix.</vt:lpstr>
      <vt:lpstr>The MATCH Tool</vt:lpstr>
      <vt:lpstr>Using the Venture Evaluation Matrix for writing a business plan</vt:lpstr>
    </vt:vector>
  </TitlesOfParts>
  <Company>CGU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Entrepreneurial Finance  Chapter Two   An Overview of  New Venture Financing</dc:title>
  <dc:creator>millerll</dc:creator>
  <cp:lastModifiedBy>贾建军</cp:lastModifiedBy>
  <cp:revision>120</cp:revision>
  <dcterms:created xsi:type="dcterms:W3CDTF">2003-02-24T22:40:00Z</dcterms:created>
  <dcterms:modified xsi:type="dcterms:W3CDTF">2024-08-29T07:36:27Z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70DFA8BBEEEF44E09F5048167F8B036A</vt:lpwstr>
  </property>
  <property fmtid="{D5CDD505-2E9C-101B-9397-08002B2CF9AE}" pid="3" name="KSOProductBuildVer">
    <vt:lpwstr>2052-12.1.0.17857</vt:lpwstr>
  </property>
</Properties>
</file>