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2"/>
  </p:handoutMasterIdLst>
  <p:sldIdLst>
    <p:sldId id="305" r:id="rId4"/>
    <p:sldId id="515" r:id="rId6"/>
    <p:sldId id="569" r:id="rId7"/>
    <p:sldId id="517" r:id="rId8"/>
    <p:sldId id="518" r:id="rId9"/>
    <p:sldId id="519" r:id="rId10"/>
    <p:sldId id="520" r:id="rId11"/>
    <p:sldId id="602" r:id="rId12"/>
    <p:sldId id="521" r:id="rId13"/>
    <p:sldId id="522" r:id="rId14"/>
    <p:sldId id="638" r:id="rId15"/>
    <p:sldId id="639" r:id="rId16"/>
    <p:sldId id="640" r:id="rId17"/>
    <p:sldId id="641" r:id="rId18"/>
    <p:sldId id="642" r:id="rId19"/>
    <p:sldId id="643" r:id="rId20"/>
    <p:sldId id="314" r:id="rId21"/>
    <p:sldId id="315" r:id="rId22"/>
    <p:sldId id="335" r:id="rId23"/>
    <p:sldId id="523" r:id="rId24"/>
    <p:sldId id="524" r:id="rId25"/>
    <p:sldId id="525" r:id="rId26"/>
    <p:sldId id="526" r:id="rId27"/>
    <p:sldId id="527" r:id="rId28"/>
    <p:sldId id="570" r:id="rId29"/>
    <p:sldId id="542" r:id="rId30"/>
    <p:sldId id="543" r:id="rId31"/>
    <p:sldId id="547" r:id="rId32"/>
    <p:sldId id="548" r:id="rId33"/>
    <p:sldId id="549" r:id="rId34"/>
    <p:sldId id="571" r:id="rId35"/>
    <p:sldId id="530" r:id="rId36"/>
    <p:sldId id="556" r:id="rId37"/>
    <p:sldId id="560" r:id="rId38"/>
    <p:sldId id="561" r:id="rId39"/>
    <p:sldId id="557" r:id="rId40"/>
    <p:sldId id="558" r:id="rId41"/>
    <p:sldId id="559" r:id="rId42"/>
    <p:sldId id="550" r:id="rId43"/>
    <p:sldId id="528" r:id="rId44"/>
    <p:sldId id="529" r:id="rId45"/>
    <p:sldId id="632" r:id="rId46"/>
    <p:sldId id="633" r:id="rId47"/>
    <p:sldId id="634" r:id="rId48"/>
    <p:sldId id="674" r:id="rId49"/>
    <p:sldId id="636" r:id="rId50"/>
    <p:sldId id="337" r:id="rId51"/>
  </p:sldIdLst>
  <p:sldSz cx="9144000" cy="6858000" type="screen4x3"/>
  <p:notesSz cx="6858000" cy="9144000"/>
  <p:custDataLst>
    <p:tags r:id="rId57"/>
  </p:custDataLst>
  <p:defaultTextStyle>
    <a:defPPr>
      <a:defRPr lang="en-US"/>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4224"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Wenlong" initials="Y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2E5C"/>
    <a:srgbClr val="000040"/>
    <a:srgbClr val="00B283"/>
    <a:srgbClr val="000066"/>
    <a:srgbClr val="892511"/>
    <a:srgbClr val="003366"/>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11"/>
  </p:normalViewPr>
  <p:slideViewPr>
    <p:cSldViewPr showGuides="1">
      <p:cViewPr varScale="1">
        <p:scale>
          <a:sx n="70" d="100"/>
          <a:sy n="70" d="100"/>
        </p:scale>
        <p:origin x="1810" y="43"/>
      </p:cViewPr>
      <p:guideLst>
        <p:guide orient="horz" pos="4224"/>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00" d="100"/>
        <a:sy n="100" d="100"/>
      </p:scale>
      <p:origin x="0" y="-7373"/>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tags" Target="tags/tag1.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0" hangingPunct="0">
              <a:buFontTx/>
              <a:buNone/>
              <a:defRPr sz="1200">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1571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buFontTx/>
              <a:buNone/>
              <a:defRPr sz="1200">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1571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0" hangingPunct="0">
              <a:buFontTx/>
              <a:buNone/>
              <a:defRPr sz="1200">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1571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smtClean="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F4B0709-871F-4B68-A96D-83EF0FD68534}" type="slidenum">
              <a:rPr kumimoji="0"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0" hangingPunct="0">
              <a:buFontTx/>
              <a:buNone/>
              <a:defRPr sz="1200">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buFontTx/>
              <a:buNone/>
              <a:defRPr sz="1200">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52"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0" hangingPunct="0">
              <a:buFontTx/>
              <a:buNone/>
              <a:defRPr sz="1200">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smtClean="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0B0313-5440-4EEB-8F92-EAE486D19392}" type="slidenum">
              <a:rPr kumimoji="0"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p:nvPr>
        </p:nvSpPr>
        <p:spPr/>
        <p:txBody>
          <a:bodyPr wrap="square" lIns="91440" tIns="45720" rIns="91440" bIns="45720" anchor="t"/>
          <a:lstStyle/>
          <a:p>
            <a:pPr lvl="0"/>
            <a:endParaRPr lang="zh-CN" altLang="en-US" dirty="0">
              <a:ea typeface="宋体" panose="02010600030101010101" pitchFamily="2" charset="-122"/>
            </a:endParaRPr>
          </a:p>
        </p:txBody>
      </p:sp>
      <p:sp>
        <p:nvSpPr>
          <p:cNvPr id="9220"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altLang="en-US" sz="1200" dirty="0">
                <a:ea typeface="宋体" panose="02010600030101010101" pitchFamily="2" charset="-122"/>
              </a:rPr>
            </a:fld>
            <a:endParaRPr lang="en-US" altLang="en-US" sz="1200"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p:sp>
      <p:sp>
        <p:nvSpPr>
          <p:cNvPr id="37891" name="Notes Placeholder 2"/>
          <p:cNvSpPr>
            <a:spLocks noGrp="1"/>
          </p:cNvSpPr>
          <p:nvPr>
            <p:ph type="body" idx="1"/>
          </p:nvPr>
        </p:nvSpPr>
        <p:spPr/>
        <p:txBody>
          <a:bodyPr wrap="square" lIns="91440" tIns="45720" rIns="91440" bIns="45720" anchor="t"/>
          <a:lstStyle/>
          <a:p>
            <a:pPr>
              <a:lnSpc>
                <a:spcPct val="150000"/>
              </a:lnSpc>
            </a:pPr>
            <a:r>
              <a:rPr lang="zh-CN" altLang="en-US" b="1" dirty="0">
                <a:ea typeface="宋体" panose="02010600030101010101" pitchFamily="2" charset="-122"/>
                <a:sym typeface="+mn-ea"/>
              </a:rPr>
              <a:t>创业者：</a:t>
            </a:r>
            <a:r>
              <a:rPr lang="en-US" altLang="zh-CN" b="1" dirty="0">
                <a:ea typeface="宋体" panose="02010600030101010101" pitchFamily="2" charset="-122"/>
                <a:sym typeface="+mn-ea"/>
              </a:rPr>
              <a:t>Entrepreneur</a:t>
            </a:r>
            <a:endParaRPr lang="en-US" altLang="zh-CN" b="1" dirty="0"/>
          </a:p>
          <a:p>
            <a:pPr>
              <a:lnSpc>
                <a:spcPct val="150000"/>
              </a:lnSpc>
            </a:pPr>
            <a:r>
              <a:rPr lang="en-US" altLang="zh-CN" dirty="0">
                <a:sym typeface="+mn-ea"/>
              </a:rPr>
              <a:t>Joseph </a:t>
            </a:r>
            <a:r>
              <a:rPr lang="en-US" altLang="zh-CN" dirty="0" err="1">
                <a:sym typeface="+mn-ea"/>
              </a:rPr>
              <a:t>Schumpter</a:t>
            </a:r>
            <a:r>
              <a:rPr lang="en-US" altLang="zh-CN" dirty="0">
                <a:sym typeface="+mn-ea"/>
              </a:rPr>
              <a:t>(1912)</a:t>
            </a:r>
            <a:r>
              <a:rPr lang="zh-CN" altLang="en-US" dirty="0">
                <a:sym typeface="+mn-ea"/>
              </a:rPr>
              <a:t>把创业者定义为积极寻找机会创新的人，创业者是经济进步的驱动者，通过谨慎冒险行为，整合社会资源，以追求利润为导向，不断寻求打破现状，创造社会价值。（颠覆性性创新</a:t>
            </a:r>
            <a:r>
              <a:rPr lang="en-US" altLang="zh-CN" dirty="0">
                <a:sym typeface="+mn-ea"/>
              </a:rPr>
              <a:t>,Disruptive Innovation</a:t>
            </a:r>
            <a:r>
              <a:rPr lang="zh-CN" altLang="en-US" dirty="0">
                <a:sym typeface="+mn-ea"/>
              </a:rPr>
              <a:t>）</a:t>
            </a:r>
            <a:endParaRPr lang="zh-CN" altLang="en-US" dirty="0"/>
          </a:p>
          <a:p>
            <a:pPr>
              <a:lnSpc>
                <a:spcPct val="150000"/>
              </a:lnSpc>
            </a:pPr>
            <a:r>
              <a:rPr lang="en-US" altLang="zh-CN" dirty="0">
                <a:sym typeface="+mn-ea"/>
              </a:rPr>
              <a:t>Frank Knight(1921)</a:t>
            </a:r>
            <a:r>
              <a:rPr lang="zh-CN" altLang="en-US" dirty="0">
                <a:sym typeface="+mn-ea"/>
              </a:rPr>
              <a:t>把创业者定义为不确定性的管理者，</a:t>
            </a:r>
            <a:r>
              <a:rPr lang="en-US" altLang="zh-CN" dirty="0">
                <a:sym typeface="+mn-ea"/>
              </a:rPr>
              <a:t>”</a:t>
            </a:r>
            <a:r>
              <a:rPr lang="zh-CN" altLang="en-US" dirty="0">
                <a:sym typeface="+mn-ea"/>
              </a:rPr>
              <a:t>由于不确定性的存在</a:t>
            </a:r>
            <a:r>
              <a:rPr lang="en-US" altLang="zh-CN" dirty="0">
                <a:sym typeface="+mn-ea"/>
              </a:rPr>
              <a:t>......</a:t>
            </a:r>
            <a:r>
              <a:rPr lang="zh-CN" altLang="en-US" dirty="0">
                <a:sym typeface="+mn-ea"/>
              </a:rPr>
              <a:t>主要的问题或者工作室决定做什么以及如何去做。</a:t>
            </a:r>
            <a:r>
              <a:rPr lang="en-US" altLang="zh-CN" dirty="0">
                <a:sym typeface="+mn-ea"/>
              </a:rPr>
              <a:t>”</a:t>
            </a:r>
            <a:endParaRPr lang="en-US" altLang="zh-CN" dirty="0"/>
          </a:p>
          <a:p>
            <a:pPr>
              <a:lnSpc>
                <a:spcPct val="150000"/>
              </a:lnSpc>
            </a:pPr>
            <a:r>
              <a:rPr lang="en-US" altLang="zh-CN" dirty="0">
                <a:sym typeface="+mn-ea"/>
              </a:rPr>
              <a:t>Peter </a:t>
            </a:r>
            <a:r>
              <a:rPr lang="en-US" altLang="zh-CN" dirty="0" err="1">
                <a:sym typeface="+mn-ea"/>
              </a:rPr>
              <a:t>Druck</a:t>
            </a:r>
            <a:r>
              <a:rPr lang="zh-CN" altLang="en-US" dirty="0">
                <a:sym typeface="+mn-ea"/>
              </a:rPr>
              <a:t>（</a:t>
            </a:r>
            <a:r>
              <a:rPr lang="en-US" altLang="zh-CN" dirty="0">
                <a:sym typeface="+mn-ea"/>
              </a:rPr>
              <a:t>1985</a:t>
            </a:r>
            <a:r>
              <a:rPr lang="zh-CN" altLang="en-US" dirty="0">
                <a:sym typeface="+mn-ea"/>
              </a:rPr>
              <a:t>，</a:t>
            </a:r>
            <a:r>
              <a:rPr lang="en-US" altLang="zh-CN" dirty="0">
                <a:sym typeface="+mn-ea"/>
              </a:rPr>
              <a:t>P20</a:t>
            </a:r>
            <a:r>
              <a:rPr lang="zh-CN" altLang="en-US" dirty="0">
                <a:sym typeface="+mn-ea"/>
              </a:rPr>
              <a:t>）</a:t>
            </a:r>
            <a:r>
              <a:rPr lang="en-US" altLang="zh-CN" dirty="0">
                <a:sym typeface="+mn-ea"/>
              </a:rPr>
              <a:t>: </a:t>
            </a:r>
            <a:r>
              <a:rPr lang="zh-CN" altLang="en-US" dirty="0">
                <a:sym typeface="+mn-ea"/>
              </a:rPr>
              <a:t>创造新东西、想法独到、改变或者创造价值</a:t>
            </a:r>
            <a:endParaRPr lang="zh-CN" altLang="en-US" dirty="0">
              <a:sym typeface="+mn-ea"/>
            </a:endParaRPr>
          </a:p>
          <a:p>
            <a:pPr>
              <a:lnSpc>
                <a:spcPct val="150000"/>
              </a:lnSpc>
            </a:pPr>
            <a:r>
              <a:rPr lang="zh-CN" altLang="en-US" dirty="0"/>
              <a:t>Austrian economist Joseph </a:t>
            </a:r>
            <a:endParaRPr lang="zh-CN" altLang="en-US" dirty="0"/>
          </a:p>
          <a:p>
            <a:pPr>
              <a:lnSpc>
                <a:spcPct val="150000"/>
              </a:lnSpc>
            </a:pPr>
            <a:r>
              <a:rPr lang="zh-CN" altLang="en-US" dirty="0"/>
              <a:t>Schumpeter, who described entrepreneurship as a recombination of existing resources to create something new.6</a:t>
            </a:r>
            <a:endParaRPr lang="zh-CN" altLang="en-US" dirty="0"/>
          </a:p>
          <a:p>
            <a:pPr lvl="0"/>
            <a:endParaRPr dirty="0"/>
          </a:p>
        </p:txBody>
      </p:sp>
      <p:sp>
        <p:nvSpPr>
          <p:cNvPr id="3789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p:sp>
      <p:sp>
        <p:nvSpPr>
          <p:cNvPr id="37891" name="Notes Placeholder 2"/>
          <p:cNvSpPr>
            <a:spLocks noGrp="1"/>
          </p:cNvSpPr>
          <p:nvPr>
            <p:ph type="body" idx="1"/>
          </p:nvPr>
        </p:nvSpPr>
        <p:spPr/>
        <p:txBody>
          <a:bodyPr wrap="square" lIns="91440" tIns="45720" rIns="91440" bIns="45720" anchor="t"/>
          <a:lstStyle/>
          <a:p>
            <a:pPr>
              <a:lnSpc>
                <a:spcPct val="150000"/>
              </a:lnSpc>
            </a:pPr>
            <a:endParaRPr lang="en-US" altLang="zh-CN" b="1" dirty="0">
              <a:ea typeface="宋体" panose="02010600030101010101" pitchFamily="2" charset="-122"/>
              <a:sym typeface="+mn-ea"/>
            </a:endParaRPr>
          </a:p>
          <a:p>
            <a:pPr>
              <a:lnSpc>
                <a:spcPct val="150000"/>
              </a:lnSpc>
            </a:pPr>
            <a:r>
              <a:rPr lang="zh-CN" altLang="en-US" b="1" dirty="0">
                <a:ea typeface="宋体" panose="02010600030101010101" pitchFamily="2" charset="-122"/>
                <a:sym typeface="+mn-ea"/>
              </a:rPr>
              <a:t>创业者：</a:t>
            </a:r>
            <a:r>
              <a:rPr lang="en-US" altLang="zh-CN" b="1" dirty="0">
                <a:ea typeface="宋体" panose="02010600030101010101" pitchFamily="2" charset="-122"/>
                <a:sym typeface="+mn-ea"/>
              </a:rPr>
              <a:t>Entrepreneur</a:t>
            </a:r>
            <a:endParaRPr lang="en-US" altLang="zh-CN" b="1" dirty="0">
              <a:ea typeface="宋体" panose="02010600030101010101" pitchFamily="2" charset="-122"/>
              <a:sym typeface="+mn-ea"/>
            </a:endParaRPr>
          </a:p>
          <a:p>
            <a:r>
              <a:rPr lang="en-US" altLang="zh-CN" sz="1200" dirty="0">
                <a:sym typeface="+mn-ea"/>
              </a:rPr>
              <a:t>Joseph </a:t>
            </a:r>
            <a:r>
              <a:rPr lang="en-US" altLang="zh-CN" sz="1200" dirty="0" err="1">
                <a:sym typeface="+mn-ea"/>
              </a:rPr>
              <a:t>Schumpter</a:t>
            </a:r>
            <a:r>
              <a:rPr lang="en-US" altLang="zh-CN" sz="1200" dirty="0">
                <a:sym typeface="+mn-ea"/>
              </a:rPr>
              <a:t>(1912)</a:t>
            </a:r>
            <a:r>
              <a:rPr lang="zh-CN" altLang="en-US" sz="1200" dirty="0">
                <a:sym typeface="+mn-ea"/>
              </a:rPr>
              <a:t>把创业者定义为积极寻找机会创新的人，创业者是经济进步的驱动者，通过谨慎冒险行为，整合社会资源，以追求利润为导向，不断寻求打破现状，创造社会价值。（颠覆性性创新</a:t>
            </a:r>
            <a:r>
              <a:rPr lang="en-US" altLang="zh-CN" sz="1200" dirty="0">
                <a:sym typeface="+mn-ea"/>
              </a:rPr>
              <a:t>,Disruptive Innovation</a:t>
            </a:r>
            <a:r>
              <a:rPr lang="zh-CN" altLang="en-US" sz="1200" dirty="0">
                <a:sym typeface="+mn-ea"/>
              </a:rPr>
              <a:t>）</a:t>
            </a:r>
            <a:endParaRPr lang="zh-CN" altLang="en-US" sz="1200" dirty="0"/>
          </a:p>
          <a:p>
            <a:r>
              <a:rPr lang="en-US" altLang="zh-CN" sz="1200" dirty="0"/>
              <a:t>Frank Knight(1921)</a:t>
            </a:r>
            <a:r>
              <a:rPr lang="zh-CN" altLang="en-US" sz="1200" dirty="0"/>
              <a:t>把创业者定义为不确定性的管理者，</a:t>
            </a:r>
            <a:r>
              <a:rPr lang="en-US" altLang="zh-CN" sz="1200" dirty="0"/>
              <a:t>”</a:t>
            </a:r>
            <a:r>
              <a:rPr lang="zh-CN" altLang="en-US" sz="1200" dirty="0"/>
              <a:t>由于不确定性的存在</a:t>
            </a:r>
            <a:r>
              <a:rPr lang="en-US" altLang="zh-CN" sz="1200" dirty="0"/>
              <a:t>......</a:t>
            </a:r>
            <a:r>
              <a:rPr lang="zh-CN" altLang="en-US" sz="1200" dirty="0"/>
              <a:t>主要的问题或者工作室决定做什么以及如何去做。</a:t>
            </a:r>
            <a:r>
              <a:rPr lang="en-US" altLang="zh-CN" sz="1200" dirty="0"/>
              <a:t>”</a:t>
            </a:r>
            <a:endParaRPr lang="en-US" altLang="zh-CN" sz="1200" dirty="0"/>
          </a:p>
          <a:p>
            <a:r>
              <a:rPr lang="en-US" altLang="zh-CN" sz="1200" dirty="0"/>
              <a:t>Peter </a:t>
            </a:r>
            <a:r>
              <a:rPr lang="en-US" altLang="zh-CN" sz="1200" dirty="0" err="1"/>
              <a:t>Druck</a:t>
            </a:r>
            <a:r>
              <a:rPr lang="en-US" altLang="zh-CN" sz="1200" dirty="0"/>
              <a:t>(1985</a:t>
            </a:r>
            <a:r>
              <a:rPr lang="zh-CN" altLang="en-US" sz="1200" dirty="0"/>
              <a:t>，</a:t>
            </a:r>
            <a:r>
              <a:rPr lang="en-US" altLang="zh-CN" sz="1200" dirty="0"/>
              <a:t>P20): </a:t>
            </a:r>
            <a:r>
              <a:rPr lang="zh-CN" altLang="en-US" sz="1200" dirty="0"/>
              <a:t>创造新东西、想法独到、改变或者创造价值</a:t>
            </a:r>
            <a:endParaRPr lang="zh-CN" altLang="en-US" sz="1200" dirty="0"/>
          </a:p>
          <a:p>
            <a:pPr>
              <a:lnSpc>
                <a:spcPct val="150000"/>
              </a:lnSpc>
            </a:pPr>
            <a:endParaRPr lang="en-US" altLang="zh-CN" b="1" dirty="0"/>
          </a:p>
          <a:p>
            <a:pPr>
              <a:lnSpc>
                <a:spcPct val="150000"/>
              </a:lnSpc>
            </a:pPr>
            <a:r>
              <a:rPr lang="en-US" altLang="zh-CN" dirty="0">
                <a:sym typeface="+mn-ea"/>
              </a:rPr>
              <a:t>Joseph </a:t>
            </a:r>
            <a:r>
              <a:rPr lang="en-US" altLang="zh-CN" dirty="0" err="1">
                <a:sym typeface="+mn-ea"/>
              </a:rPr>
              <a:t>Schumpter</a:t>
            </a:r>
            <a:r>
              <a:rPr lang="en-US" altLang="zh-CN" dirty="0">
                <a:sym typeface="+mn-ea"/>
              </a:rPr>
              <a:t>(1912)</a:t>
            </a:r>
            <a:r>
              <a:rPr lang="zh-CN" altLang="en-US" dirty="0">
                <a:sym typeface="+mn-ea"/>
              </a:rPr>
              <a:t>把创业者定义为积极寻找机会创新的人，创业者是经济进步的驱动者，通过谨慎冒险行为，整合社会资源，以追求利润为导向，不断寻求打破现状，创造社会价值。（颠覆性性创新</a:t>
            </a:r>
            <a:r>
              <a:rPr lang="en-US" altLang="zh-CN" dirty="0">
                <a:sym typeface="+mn-ea"/>
              </a:rPr>
              <a:t>,Disruptive Innovation</a:t>
            </a:r>
            <a:r>
              <a:rPr lang="zh-CN" altLang="en-US" dirty="0">
                <a:sym typeface="+mn-ea"/>
              </a:rPr>
              <a:t>）</a:t>
            </a:r>
            <a:endParaRPr lang="zh-CN" altLang="en-US" dirty="0"/>
          </a:p>
          <a:p>
            <a:pPr>
              <a:lnSpc>
                <a:spcPct val="150000"/>
              </a:lnSpc>
            </a:pPr>
            <a:r>
              <a:rPr lang="en-US" altLang="zh-CN" dirty="0">
                <a:sym typeface="+mn-ea"/>
              </a:rPr>
              <a:t>Frank Knight(1921)</a:t>
            </a:r>
            <a:r>
              <a:rPr lang="zh-CN" altLang="en-US" dirty="0">
                <a:sym typeface="+mn-ea"/>
              </a:rPr>
              <a:t>把创业者定义为不确定性的管理者，</a:t>
            </a:r>
            <a:r>
              <a:rPr lang="en-US" altLang="zh-CN" dirty="0">
                <a:sym typeface="+mn-ea"/>
              </a:rPr>
              <a:t>”</a:t>
            </a:r>
            <a:r>
              <a:rPr lang="zh-CN" altLang="en-US" dirty="0">
                <a:sym typeface="+mn-ea"/>
              </a:rPr>
              <a:t>由于不确定性的存在</a:t>
            </a:r>
            <a:r>
              <a:rPr lang="en-US" altLang="zh-CN" dirty="0">
                <a:sym typeface="+mn-ea"/>
              </a:rPr>
              <a:t>......</a:t>
            </a:r>
            <a:r>
              <a:rPr lang="zh-CN" altLang="en-US" dirty="0">
                <a:sym typeface="+mn-ea"/>
              </a:rPr>
              <a:t>主要的问题或者工作室决定做什么以及如何去做。</a:t>
            </a:r>
            <a:r>
              <a:rPr lang="en-US" altLang="zh-CN" dirty="0">
                <a:sym typeface="+mn-ea"/>
              </a:rPr>
              <a:t>”</a:t>
            </a:r>
            <a:endParaRPr lang="en-US" altLang="zh-CN" dirty="0"/>
          </a:p>
          <a:p>
            <a:pPr>
              <a:lnSpc>
                <a:spcPct val="150000"/>
              </a:lnSpc>
            </a:pPr>
            <a:r>
              <a:rPr lang="en-US" altLang="zh-CN" dirty="0">
                <a:sym typeface="+mn-ea"/>
              </a:rPr>
              <a:t>Peter </a:t>
            </a:r>
            <a:r>
              <a:rPr lang="en-US" altLang="zh-CN" dirty="0" err="1">
                <a:sym typeface="+mn-ea"/>
              </a:rPr>
              <a:t>Druck</a:t>
            </a:r>
            <a:r>
              <a:rPr lang="zh-CN" altLang="en-US" dirty="0">
                <a:sym typeface="+mn-ea"/>
              </a:rPr>
              <a:t>（</a:t>
            </a:r>
            <a:r>
              <a:rPr lang="en-US" altLang="zh-CN" dirty="0">
                <a:sym typeface="+mn-ea"/>
              </a:rPr>
              <a:t>1985</a:t>
            </a:r>
            <a:r>
              <a:rPr lang="zh-CN" altLang="en-US" dirty="0">
                <a:sym typeface="+mn-ea"/>
              </a:rPr>
              <a:t>，</a:t>
            </a:r>
            <a:r>
              <a:rPr lang="en-US" altLang="zh-CN" dirty="0">
                <a:sym typeface="+mn-ea"/>
              </a:rPr>
              <a:t>P20</a:t>
            </a:r>
            <a:r>
              <a:rPr lang="zh-CN" altLang="en-US" dirty="0">
                <a:sym typeface="+mn-ea"/>
              </a:rPr>
              <a:t>）</a:t>
            </a:r>
            <a:r>
              <a:rPr lang="en-US" altLang="zh-CN" dirty="0">
                <a:sym typeface="+mn-ea"/>
              </a:rPr>
              <a:t>: </a:t>
            </a:r>
            <a:r>
              <a:rPr lang="zh-CN" altLang="en-US" dirty="0">
                <a:sym typeface="+mn-ea"/>
              </a:rPr>
              <a:t>创造新东西、想法独到、改变或者创造价值</a:t>
            </a:r>
            <a:endParaRPr lang="zh-CN" altLang="en-US" dirty="0">
              <a:sym typeface="+mn-ea"/>
            </a:endParaRPr>
          </a:p>
          <a:p>
            <a:pPr>
              <a:lnSpc>
                <a:spcPct val="150000"/>
              </a:lnSpc>
            </a:pPr>
            <a:r>
              <a:rPr lang="zh-CN" altLang="en-US" dirty="0"/>
              <a:t>Austrian economist Joseph Schumpeter, who described entrepreneurship as a recombination of existing resources to create something new.6</a:t>
            </a:r>
            <a:endParaRPr lang="zh-CN" altLang="en-US" dirty="0"/>
          </a:p>
          <a:p>
            <a:pPr>
              <a:lnSpc>
                <a:spcPct val="150000"/>
              </a:lnSpc>
            </a:pPr>
            <a:endParaRPr lang="zh-CN" altLang="en-US" dirty="0"/>
          </a:p>
          <a:p>
            <a:pPr>
              <a:lnSpc>
                <a:spcPct val="150000"/>
              </a:lnSpc>
            </a:pPr>
            <a:endParaRPr lang="zh-CN" altLang="en-US" dirty="0"/>
          </a:p>
          <a:p>
            <a:pPr lvl="0"/>
            <a:endParaRPr dirty="0"/>
          </a:p>
        </p:txBody>
      </p:sp>
      <p:sp>
        <p:nvSpPr>
          <p:cNvPr id="3789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3 We thus combine the theories of Knight [22] and Schumpeter [43] by emphasizing</a:t>
            </a:r>
            <a:endParaRPr lang="zh-CN" altLang="en-US"/>
          </a:p>
          <a:p>
            <a:r>
              <a:rPr lang="zh-CN" altLang="en-US"/>
              <a:t> the uncertainties surrounding innovations as the chief determinants of profit and en</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p:cNvSpPr>
          <p:nvPr>
            <p:ph type="sldImg"/>
          </p:nvPr>
        </p:nvSpPr>
        <p:spPr/>
      </p:sp>
      <p:sp>
        <p:nvSpPr>
          <p:cNvPr id="11266" name="Notes Placeholder 2"/>
          <p:cNvSpPr>
            <a:spLocks noGrp="1"/>
          </p:cNvSpPr>
          <p:nvPr>
            <p:ph type="body"/>
          </p:nvPr>
        </p:nvSpPr>
        <p:spPr/>
        <p:txBody>
          <a:bodyPr lIns="94492" tIns="47246" rIns="94492" bIns="47246" anchor="t"/>
          <a:lstStyle/>
          <a:p>
            <a:pPr lvl="0"/>
            <a:r>
              <a:rPr lang="zh-CN" altLang="en-US" dirty="0">
                <a:sym typeface="+mn-ea"/>
              </a:rPr>
              <a:t>创业者（</a:t>
            </a:r>
            <a:r>
              <a:rPr lang="en-US" altLang="zh-CN" dirty="0" err="1">
                <a:sym typeface="+mn-ea"/>
              </a:rPr>
              <a:t>Enrepreneur</a:t>
            </a:r>
            <a:r>
              <a:rPr lang="en-US" altLang="zh-CN" dirty="0">
                <a:sym typeface="+mn-ea"/>
              </a:rPr>
              <a:t>):</a:t>
            </a:r>
            <a:r>
              <a:rPr lang="zh-CN" altLang="en-US" dirty="0">
                <a:sym typeface="+mn-ea"/>
              </a:rPr>
              <a:t>来源于法语，承担做某事的人，风险的承担者。</a:t>
            </a:r>
            <a:endParaRPr lang="en-GB" altLang="zh-CN" dirty="0"/>
          </a:p>
          <a:p>
            <a:pPr lvl="0"/>
            <a:r>
              <a:rPr lang="en-GB" altLang="zh-CN" dirty="0"/>
              <a:t>A common misconception is that entrepreneurs are inventors who discover the</a:t>
            </a:r>
            <a:r>
              <a:rPr lang="en-US" altLang="en-GB" dirty="0"/>
              <a:t> </a:t>
            </a:r>
            <a:r>
              <a:rPr lang="en-GB" altLang="zh-CN" dirty="0"/>
              <a:t>solution in a single Aha! moment. In reality, solutions are often found through</a:t>
            </a:r>
            <a:endParaRPr lang="en-GB" altLang="zh-CN" dirty="0"/>
          </a:p>
          <a:p>
            <a:pPr lvl="0"/>
            <a:r>
              <a:rPr lang="en-GB" altLang="zh-CN" dirty="0"/>
              <a:t>an iterative process of experimenting across many different possibilities and</a:t>
            </a:r>
            <a:r>
              <a:rPr lang="en-US" altLang="en-GB" dirty="0"/>
              <a:t> </a:t>
            </a:r>
            <a:r>
              <a:rPr lang="en-GB" altLang="zh-CN" dirty="0"/>
              <a:t>taking in feedback from multiple sources. The design thinking movement has</a:t>
            </a:r>
            <a:endParaRPr lang="en-GB" altLang="zh-CN" dirty="0"/>
          </a:p>
          <a:p>
            <a:pPr lvl="0"/>
            <a:r>
              <a:rPr lang="en-GB" altLang="zh-CN" dirty="0"/>
              <a:t>tried to provide some methodologies to the process of discovering solution.</a:t>
            </a:r>
            <a:endParaRPr lang="en-GB" altLang="zh-CN" dirty="0"/>
          </a:p>
          <a:p>
            <a:pPr lvl="0"/>
            <a:r>
              <a:rPr lang="en-GB" altLang="zh-CN" dirty="0"/>
              <a:t>Design thinking is a broad concept that has affected a wide array of creative</a:t>
            </a:r>
            <a:r>
              <a:rPr lang="en-US" altLang="en-GB" dirty="0"/>
              <a:t> </a:t>
            </a:r>
            <a:r>
              <a:rPr lang="en-GB" altLang="zh-CN" dirty="0"/>
              <a:t>activities: from architecture to social work to innovation to business. There is</a:t>
            </a:r>
            <a:endParaRPr lang="en-GB" altLang="zh-CN" dirty="0"/>
          </a:p>
          <a:p>
            <a:pPr lvl="0"/>
            <a:r>
              <a:rPr lang="en-GB" altLang="zh-CN" dirty="0"/>
              <a:t>no single definition of what design thinking is, but the founder of the Stanford</a:t>
            </a:r>
            <a:r>
              <a:rPr lang="en-US" altLang="en-GB" dirty="0"/>
              <a:t> </a:t>
            </a:r>
            <a:r>
              <a:rPr lang="en-GB" altLang="zh-CN" dirty="0"/>
              <a:t>Design School suggests the following four fundamental principles.</a:t>
            </a:r>
            <a:endParaRPr lang="en-GB" altLang="zh-CN" dirty="0"/>
          </a:p>
          <a:p>
            <a:pPr lvl="0"/>
            <a:r>
              <a:rPr lang="en-GB" altLang="zh-CN" dirty="0"/>
              <a:t>First, all design is human-centric; second, designers retain ambiguity to remain open to</a:t>
            </a:r>
            <a:r>
              <a:rPr lang="en-US" altLang="en-GB" dirty="0"/>
              <a:t> </a:t>
            </a:r>
            <a:r>
              <a:rPr lang="en-GB" altLang="zh-CN" dirty="0"/>
              <a:t>different forms of experimentation; third, all design is redesign, since technologies and social circumstances are in constant flux; and fourth, making designs</a:t>
            </a:r>
            <a:r>
              <a:rPr lang="en-US" altLang="en-GB" dirty="0"/>
              <a:t> </a:t>
            </a:r>
            <a:r>
              <a:rPr lang="en-GB" altLang="zh-CN" dirty="0"/>
              <a:t>tangible helps communication with others.</a:t>
            </a:r>
            <a:endParaRPr lang="en-GB" altLang="zh-CN" dirty="0"/>
          </a:p>
          <a:p>
            <a:pPr lvl="0"/>
            <a:r>
              <a:rPr lang="en-GB" altLang="zh-CN" dirty="0"/>
              <a:t>The first principle is based on the work of the Austrian economist Joseph </a:t>
            </a:r>
            <a:endParaRPr lang="en-GB" altLang="zh-CN" dirty="0"/>
          </a:p>
          <a:p>
            <a:pPr lvl="0"/>
            <a:r>
              <a:rPr lang="en-GB" altLang="zh-CN" dirty="0"/>
              <a:t>Schumpeter, who described entrepreneurship as a recombination of existing </a:t>
            </a:r>
            <a:endParaRPr lang="en-GB" altLang="zh-CN" dirty="0"/>
          </a:p>
          <a:p>
            <a:pPr lvl="0"/>
            <a:r>
              <a:rPr lang="en-GB" altLang="zh-CN" dirty="0"/>
              <a:t>resources to create something new.6 The entrepreneurial process therefore </a:t>
            </a:r>
            <a:endParaRPr lang="en-GB" altLang="zh-CN" dirty="0"/>
          </a:p>
          <a:p>
            <a:pPr lvl="0"/>
            <a:r>
              <a:rPr lang="en-GB" altLang="zh-CN" dirty="0"/>
              <a:t>consists of gathering resources from a variety of owners and combining them </a:t>
            </a:r>
            <a:endParaRPr lang="en-GB" altLang="zh-CN" dirty="0"/>
          </a:p>
          <a:p>
            <a:pPr lvl="0"/>
            <a:r>
              <a:rPr lang="en-GB" altLang="zh-CN" dirty="0"/>
              <a:t>in a novel and valuable way. Financing is one of the most important resources </a:t>
            </a:r>
            <a:endParaRPr lang="en-GB" altLang="zh-CN" dirty="0"/>
          </a:p>
          <a:p>
            <a:pPr lvl="0"/>
            <a:r>
              <a:rPr lang="en-GB" altLang="zh-CN" dirty="0"/>
              <a:t>that entrepreneurs need to gather. It plays a special role because money allows </a:t>
            </a:r>
            <a:endParaRPr lang="en-GB" altLang="zh-CN" dirty="0"/>
          </a:p>
          <a:p>
            <a:pPr lvl="0"/>
            <a:r>
              <a:rPr lang="en-GB" altLang="zh-CN" dirty="0"/>
              <a:t>entrepreneurs to acquire other resources. Fundraising is therefore a crucial step </a:t>
            </a:r>
            <a:endParaRPr lang="en-GB" altLang="zh-CN" dirty="0"/>
          </a:p>
          <a:p>
            <a:pPr lvl="0"/>
            <a:r>
              <a:rPr lang="en-GB" altLang="zh-CN" dirty="0"/>
              <a:t>in the entrepreneurial process.</a:t>
            </a:r>
            <a:endParaRPr lang="en-GB" altLang="zh-CN" dirty="0"/>
          </a:p>
          <a:p>
            <a:pPr lvl="0"/>
            <a:r>
              <a:rPr lang="en-GB" altLang="zh-CN" dirty="0"/>
              <a:t>The second principle reflects the fact that the entrepreneurial process is inherently uncertain. The American economist Frank Knight argued that there is </a:t>
            </a:r>
            <a:endParaRPr lang="en-GB" altLang="zh-CN" dirty="0"/>
          </a:p>
          <a:p>
            <a:pPr lvl="0"/>
            <a:r>
              <a:rPr lang="en-GB" altLang="zh-CN" dirty="0"/>
              <a:t>an important difference between risk and uncertainty.7 Risk refers to situations </a:t>
            </a:r>
            <a:endParaRPr lang="en-GB" altLang="zh-CN" dirty="0"/>
          </a:p>
          <a:p>
            <a:pPr lvl="0"/>
            <a:r>
              <a:rPr lang="en-GB" altLang="zh-CN" dirty="0"/>
              <a:t>where the outcome of a process is not known in advance but there is reliable </a:t>
            </a:r>
            <a:endParaRPr lang="en-GB" altLang="zh-CN" dirty="0"/>
          </a:p>
          <a:p>
            <a:pPr lvl="0"/>
            <a:r>
              <a:rPr lang="en-GB" altLang="zh-CN" dirty="0"/>
              <a:t>information about the underlying probability distribution of outcomes. For </a:t>
            </a:r>
            <a:endParaRPr lang="en-GB" altLang="zh-CN" dirty="0"/>
          </a:p>
          <a:p>
            <a:pPr lvl="0"/>
            <a:r>
              <a:rPr lang="en-GB" altLang="zh-CN" dirty="0"/>
              <a:t>example, when we throw a dice, we do not know which side will show, but we </a:t>
            </a:r>
            <a:endParaRPr lang="en-GB" altLang="zh-CN" dirty="0"/>
          </a:p>
          <a:p>
            <a:pPr lvl="0"/>
            <a:r>
              <a:rPr lang="en-GB" altLang="zh-CN" dirty="0"/>
              <a:t>know it can be only one of six. Uncertainty, by contrast, means that the range of </a:t>
            </a:r>
            <a:endParaRPr lang="en-GB" altLang="zh-CN" dirty="0"/>
          </a:p>
          <a:p>
            <a:pPr lvl="0"/>
            <a:r>
              <a:rPr lang="en-GB" altLang="zh-CN" dirty="0"/>
              <a:t>outcomes and their probabilities are themselves unknown. For example, no one </a:t>
            </a:r>
            <a:endParaRPr lang="en-GB" altLang="zh-CN" dirty="0"/>
          </a:p>
          <a:p>
            <a:pPr lvl="0"/>
            <a:r>
              <a:rPr lang="en-GB" altLang="zh-CN" dirty="0"/>
              <a:t>knows the probability of finding extraterrestrial life, let alone what it will look </a:t>
            </a:r>
            <a:endParaRPr lang="en-GB" altLang="zh-CN" dirty="0"/>
          </a:p>
          <a:p>
            <a:pPr lvl="0"/>
            <a:r>
              <a:rPr lang="en-GB" altLang="zh-CN" dirty="0"/>
              <a:t>like. The entrepreneurial process fits the latter category. Entrepreneurs lack reli_x0002_able information about the range or likelihood of outcomes, let alone about the </a:t>
            </a:r>
            <a:endParaRPr lang="en-GB" altLang="zh-CN" dirty="0"/>
          </a:p>
          <a:p>
            <a:pPr lvl="0"/>
            <a:r>
              <a:rPr lang="en-GB" altLang="zh-CN" dirty="0"/>
              <a:t>relationship between their actions and those potential outcomes. This ambiguity </a:t>
            </a:r>
            <a:endParaRPr lang="en-GB" altLang="zh-CN" dirty="0"/>
          </a:p>
          <a:p>
            <a:pPr lvl="0"/>
            <a:r>
              <a:rPr lang="en-GB" altLang="zh-CN" dirty="0"/>
              <a:t>is not coincidental. We call an opportunity “entrepreneurial” when there is con_x0002_siderable uncertainty. By the time the outcomes are well understood, the busi_x0002_ness opportunities are no longer entrepreneurial but managerial.8</a:t>
            </a:r>
            <a:endParaRPr lang="en-GB" altLang="zh-CN" dirty="0"/>
          </a:p>
          <a:p>
            <a:pPr lvl="0"/>
            <a:r>
              <a:rPr lang="en-GB" altLang="zh-CN" dirty="0"/>
              <a:t> His work is mostly con_x0002_cerned with how organizations make decisions and how they learn over time. </a:t>
            </a:r>
            <a:endParaRPr lang="en-GB" altLang="zh-CN" dirty="0"/>
          </a:p>
          <a:p>
            <a:pPr lvl="0"/>
            <a:r>
              <a:rPr lang="en-GB" altLang="zh-CN" dirty="0"/>
              <a:t>March introduced the distinction between “exploitation” and “exploration” as </a:t>
            </a:r>
            <a:r>
              <a:rPr lang="en-US" altLang="en-GB" dirty="0"/>
              <a:t> </a:t>
            </a:r>
            <a:r>
              <a:rPr lang="en-GB" altLang="zh-CN" dirty="0"/>
              <a:t>two opposite organizational models.</a:t>
            </a:r>
            <a:endParaRPr lang="en-GB" altLang="zh-CN" dirty="0"/>
          </a:p>
          <a:p>
            <a:pPr lvl="0"/>
            <a:r>
              <a:rPr lang="en-GB" altLang="zh-CN" dirty="0"/>
              <a:t> Experimentation is intrinsic to en_x0002_trepreneurship because the process of exploring new opportunities inevitably </a:t>
            </a:r>
            <a:endParaRPr lang="en-GB" altLang="zh-CN" dirty="0"/>
          </a:p>
          <a:p>
            <a:pPr lvl="0"/>
            <a:r>
              <a:rPr lang="en-GB" altLang="zh-CN" dirty="0"/>
              <a:t>leads to surprises and dead-ends. Entrepreneurs have no choice but to adapt their plans over time. In modern business lingo, this is referred to as “pivoting" Established businesses, by contrast, rely on consistent execution of established </a:t>
            </a:r>
            <a:endParaRPr lang="en-GB" altLang="zh-CN" dirty="0"/>
          </a:p>
          <a:p>
            <a:pPr lvl="0"/>
            <a:r>
              <a:rPr lang="en-GB" altLang="zh-CN" dirty="0"/>
              <a:t>routines and find it more difficult to engage in experimentation</a:t>
            </a:r>
            <a:endParaRPr lang="en-GB" altLang="zh-CN" dirty="0"/>
          </a:p>
          <a:p>
            <a:pPr lvl="0"/>
            <a:r>
              <a:rPr lang="en-GB" altLang="zh-CN" dirty="0"/>
              <a:t>The first principle implies that the </a:t>
            </a:r>
            <a:endParaRPr lang="en-GB" altLang="zh-CN" dirty="0"/>
          </a:p>
          <a:p>
            <a:pPr lvl="0"/>
            <a:r>
              <a:rPr lang="en-GB" altLang="zh-CN" dirty="0"/>
              <a:t>money offered by investors will play a vital role in the development of the ven_x0002_ture. The second principle says that investors will have to live with uncertainty at every step of the process. The third principle suggests that investors, too, need to be flexible when working with entrepreneurs. Together these principles imply that the process of financing start-ups proceeds in stages, where at every stage one faces uncertainty, experimentation, and learning.</a:t>
            </a:r>
            <a:endParaRPr lang="en-GB" altLang="zh-CN" dirty="0"/>
          </a:p>
          <a:p>
            <a:pPr lvl="0"/>
            <a:endParaRPr lang="en-GB" altLang="zh-CN" dirty="0"/>
          </a:p>
          <a:p>
            <a:pPr lvl="0"/>
            <a:endParaRPr lang="en-GB" altLang="zh-CN" dirty="0"/>
          </a:p>
          <a:p>
            <a:pPr lvl="0"/>
            <a:endParaRPr lang="en-GB" altLang="zh-CN" dirty="0"/>
          </a:p>
          <a:p>
            <a:pPr lvl="0"/>
            <a:endParaRPr lang="en-GB" altLang="zh-CN" dirty="0"/>
          </a:p>
          <a:p>
            <a:pPr lvl="0"/>
            <a:endParaRPr lang="en-GB" altLang="zh-CN" dirty="0"/>
          </a:p>
        </p:txBody>
      </p:sp>
      <p:sp>
        <p:nvSpPr>
          <p:cNvPr id="11267" name="Slide Number Placeholder 3"/>
          <p:cNvSpPr>
            <a:spLocks noGrp="1"/>
          </p:cNvSpPr>
          <p:nvPr>
            <p:ph type="sldNum" sz="quarter"/>
          </p:nvPr>
        </p:nvSpPr>
        <p:spPr>
          <a:xfrm>
            <a:off x="3884613" y="9499600"/>
            <a:ext cx="2971800" cy="500063"/>
          </a:xfrm>
          <a:prstGeom prst="rect">
            <a:avLst/>
          </a:prstGeom>
          <a:noFill/>
          <a:ln w="9525">
            <a:noFill/>
          </a:ln>
        </p:spPr>
        <p:txBody>
          <a:bodyPr vert="horz" lIns="94492" tIns="47246" rIns="94492" bIns="47246" anchor="b"/>
          <a:lstStyle/>
          <a:p>
            <a:pPr lvl="0" algn="r"/>
            <a:fld id="{9A0DB2DC-4C9A-4742-B13C-FB6460FD3503}" type="slidenum">
              <a:rPr lang="en-GB" altLang="zh-CN" sz="1300">
                <a:latin typeface="Calibri" panose="020F0502020204030204" pitchFamily="34" charset="0"/>
              </a:rPr>
            </a:fld>
            <a:endParaRPr lang="en-GB" altLang="zh-CN" sz="1300" dirty="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p:cNvSpPr>
            <a:spLocks noGrp="1" noRot="1" noChangeAspect="1" noTextEdit="1"/>
          </p:cNvSpPr>
          <p:nvPr>
            <p:ph type="sldImg"/>
          </p:nvPr>
        </p:nvSpPr>
        <p:spPr>
          <a:ln>
            <a:solidFill>
              <a:srgbClr val="000000"/>
            </a:solidFill>
            <a:miter/>
          </a:ln>
        </p:spPr>
      </p:sp>
      <p:sp>
        <p:nvSpPr>
          <p:cNvPr id="7170" name="Notes Placeholder 2"/>
          <p:cNvSpPr>
            <a:spLocks noGrp="1"/>
          </p:cNvSpPr>
          <p:nvPr>
            <p:ph type="body"/>
          </p:nvPr>
        </p:nvSpPr>
        <p:spPr>
          <a:noFill/>
          <a:ln>
            <a:noFill/>
          </a:ln>
        </p:spPr>
        <p:txBody>
          <a:bodyPr wrap="square" lIns="91440" tIns="45720" rIns="91440" bIns="45720" anchor="t"/>
          <a:lstStyle/>
          <a:p>
            <a:pPr lvl="0">
              <a:spcBef>
                <a:spcPct val="0"/>
              </a:spcBef>
            </a:pPr>
            <a:r>
              <a:rPr lang="zh-CN" dirty="0"/>
              <a:t> entrepreneurial finance as the provision of funding to young, innovative, growth-oriented companies.</a:t>
            </a:r>
            <a:endParaRPr lang="zh-CN" dirty="0"/>
          </a:p>
          <a:p>
            <a:pPr lvl="0">
              <a:spcBef>
                <a:spcPct val="0"/>
              </a:spcBef>
            </a:pPr>
            <a:endParaRPr lang="zh-CN" dirty="0"/>
          </a:p>
          <a:p>
            <a:pPr lvl="0">
              <a:spcBef>
                <a:spcPct val="0"/>
              </a:spcBef>
            </a:pPr>
            <a:r>
              <a:rPr lang="zh-CN" dirty="0"/>
              <a:t>A study by Koellinger </a:t>
            </a:r>
            <a:endParaRPr lang="zh-CN" dirty="0"/>
          </a:p>
          <a:p>
            <a:pPr lvl="0">
              <a:spcBef>
                <a:spcPct val="0"/>
              </a:spcBef>
            </a:pPr>
            <a:r>
              <a:rPr lang="zh-CN" dirty="0"/>
              <a:t>and Thurik documents the importance of entrepreneurial companies for gener_x0002_ating business cycles.2 Of central importance is that entrepreneurial companies </a:t>
            </a:r>
            <a:endParaRPr lang="zh-CN" dirty="0"/>
          </a:p>
          <a:p>
            <a:pPr lvl="0">
              <a:spcBef>
                <a:spcPct val="0"/>
              </a:spcBef>
            </a:pPr>
            <a:r>
              <a:rPr lang="zh-CN" dirty="0"/>
              <a:t>are growth-oriented. This sets them apart from small businesses or small and </a:t>
            </a:r>
            <a:endParaRPr lang="zh-CN" dirty="0"/>
          </a:p>
          <a:p>
            <a:pPr lvl="0">
              <a:spcBef>
                <a:spcPct val="0"/>
              </a:spcBef>
            </a:pPr>
            <a:r>
              <a:rPr lang="zh-CN" dirty="0"/>
              <a:t>medium-sized enterprises (SMEs).3 Even though entrepreneurial companies </a:t>
            </a:r>
            <a:endParaRPr lang="zh-CN" dirty="0"/>
          </a:p>
          <a:p>
            <a:pPr lvl="0">
              <a:spcBef>
                <a:spcPct val="0"/>
              </a:spcBef>
            </a:pPr>
            <a:r>
              <a:rPr lang="zh-CN" dirty="0"/>
              <a:t>typically fall within the statistical definitions of small businesses (e.g., businesses </a:t>
            </a:r>
            <a:endParaRPr lang="zh-CN" dirty="0"/>
          </a:p>
          <a:p>
            <a:pPr lvl="0">
              <a:spcBef>
                <a:spcPct val="0"/>
              </a:spcBef>
            </a:pPr>
            <a:r>
              <a:rPr lang="zh-CN" dirty="0"/>
              <a:t>with fewer than 250 employees), in practice they have little in common with </a:t>
            </a:r>
            <a:endParaRPr lang="zh-CN" dirty="0"/>
          </a:p>
          <a:p>
            <a:pPr lvl="0">
              <a:spcBef>
                <a:spcPct val="0"/>
              </a:spcBef>
            </a:pPr>
            <a:r>
              <a:rPr lang="zh-CN" dirty="0"/>
              <a:t>their statistical peers. Most small businesses are created to remain small: think </a:t>
            </a:r>
            <a:endParaRPr lang="zh-CN" dirty="0"/>
          </a:p>
          <a:p>
            <a:pPr lvl="0">
              <a:spcBef>
                <a:spcPct val="0"/>
              </a:spcBef>
            </a:pPr>
            <a:r>
              <a:rPr lang="zh-CN" dirty="0"/>
              <a:t>of corner shops or business services. Hurst and Pugsley’s study of U.S. small </a:t>
            </a:r>
            <a:endParaRPr lang="zh-CN" dirty="0"/>
          </a:p>
          <a:p>
            <a:pPr lvl="0">
              <a:spcBef>
                <a:spcPct val="0"/>
              </a:spcBef>
            </a:pPr>
            <a:r>
              <a:rPr lang="zh-CN" dirty="0"/>
              <a:t>businesses finds that less than a quarter wanted to grow big.4</a:t>
            </a:r>
            <a:endParaRPr lang="zh-CN" dirty="0"/>
          </a:p>
          <a:p>
            <a:pPr lvl="0">
              <a:spcBef>
                <a:spcPct val="0"/>
              </a:spcBef>
            </a:pPr>
            <a:endParaRPr lang="zh-CN" dirty="0"/>
          </a:p>
          <a:p>
            <a:pPr lvl="0">
              <a:spcBef>
                <a:spcPct val="0"/>
              </a:spcBef>
            </a:pPr>
            <a:r>
              <a:rPr lang="zh-CN" dirty="0"/>
              <a:t>Instead, entrepreneurial companies have the ambition to grow much larger by pursuing some innovation. </a:t>
            </a:r>
            <a:endParaRPr lang="zh-CN" dirty="0"/>
          </a:p>
          <a:p>
            <a:pPr lvl="0">
              <a:spcBef>
                <a:spcPct val="0"/>
              </a:spcBef>
            </a:pPr>
            <a:r>
              <a:rPr lang="zh-CN" dirty="0"/>
              <a:t>Put simply, small businesses represent the status quo, whereas entrepreneurial businesses challenge it.</a:t>
            </a:r>
            <a:endParaRPr lang="zh-CN" dirty="0"/>
          </a:p>
        </p:txBody>
      </p:sp>
      <p:sp>
        <p:nvSpPr>
          <p:cNvPr id="7171"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a:solidFill>
              <a:srgbClr val="000000">
                <a:alpha val="100000"/>
              </a:srgbClr>
            </a:solidFill>
            <a:miter lim="800000"/>
          </a:ln>
        </p:spPr>
      </p:sp>
      <p:sp>
        <p:nvSpPr>
          <p:cNvPr id="38915" name="Notes Placeholder 2"/>
          <p:cNvSpPr>
            <a:spLocks noGrp="1"/>
          </p:cNvSpPr>
          <p:nvPr>
            <p:ph type="body" idx="1"/>
          </p:nvPr>
        </p:nvSpPr>
        <p:spPr/>
        <p:txBody>
          <a:bodyPr wrap="square" lIns="91440" tIns="45720" rIns="91440" bIns="45720" anchor="t"/>
          <a:lstStyle/>
          <a:p>
            <a:pPr lvl="0"/>
            <a:r>
              <a:rPr lang="en-US" altLang="zh-CN" dirty="0"/>
              <a:t>These are all elements of the entrepreneurial process</a:t>
            </a:r>
            <a:endParaRPr lang="en-US" altLang="zh-CN" dirty="0"/>
          </a:p>
          <a:p>
            <a:pPr lvl="0"/>
            <a:endParaRPr lang="en-US" altLang="zh-CN" dirty="0"/>
          </a:p>
          <a:p>
            <a:pPr lvl="0"/>
            <a:r>
              <a:rPr lang="en-US" altLang="zh-CN" dirty="0"/>
              <a:t>At the core of entrepreneurial finance there is an exchange between an en_x0002_trepreneur and an investor, where the entrepreneur receives money and in re_x0002_turn gives the investor a claim on the company’s future returns.This claim is </a:t>
            </a:r>
            <a:endParaRPr lang="en-US" altLang="zh-CN" dirty="0"/>
          </a:p>
          <a:p>
            <a:pPr lvl="0"/>
            <a:r>
              <a:rPr lang="en-US" altLang="zh-CN" dirty="0"/>
              <a:t>embedded in a funding contract between entrepreneurs and investors, which requires a well-functioning legal system, as well as trust among the parties. Some investors take equity, others provide loans, and still others use a variety of alternative arrangements. Entrepreneurs need to understand the consequences of these contracts. This complex world can be confusing, especially to inexperi_x0002_enced entrepreneurs.</a:t>
            </a:r>
            <a:endParaRPr lang="en-US" altLang="zh-CN" dirty="0"/>
          </a:p>
          <a:p>
            <a:pPr lvl="0"/>
            <a:r>
              <a:rPr lang="en-US" altLang="zh-CN" dirty="0"/>
              <a:t>we need to consider the whole entrepreneurial process through which entrepreneurs turn ideas into </a:t>
            </a:r>
            <a:endParaRPr lang="en-US" altLang="zh-CN" dirty="0"/>
          </a:p>
          <a:p>
            <a:pPr lvl="0"/>
            <a:r>
              <a:rPr lang="en-US" altLang="zh-CN" dirty="0"/>
              <a:t>businesses. This is a long and risky process: success takes many years, and failure is always lurking around the corner.</a:t>
            </a:r>
            <a:endParaRPr lang="en-US" altLang="zh-CN" dirty="0"/>
          </a:p>
          <a:p>
            <a:pPr lvl="0"/>
            <a:endParaRPr lang="en-US" altLang="zh-CN" dirty="0"/>
          </a:p>
        </p:txBody>
      </p:sp>
      <p:sp>
        <p:nvSpPr>
          <p:cNvPr id="3891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chemeClr val="tx1"/>
                </a:solidFill>
                <a:latin typeface="Calibri" panose="020F0502020204030204" pitchFamily="34" charset="0"/>
              </a:rPr>
            </a:fld>
            <a:endParaRPr lang="en-US" sz="1200" i="1" dirty="0">
              <a:solidFill>
                <a:schemeClr val="tx1"/>
              </a:solidFill>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
        <p:nvSpPr>
          <p:cNvPr id="512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anose="020B0604020202020204" pitchFamily="34" charset="0"/>
              </a:defRPr>
            </a:lvl1pPr>
            <a:lvl2pPr marL="742950" indent="-285750" eaLnBrk="0" hangingPunct="0">
              <a:defRPr sz="2400">
                <a:solidFill>
                  <a:srgbClr val="000099"/>
                </a:solidFill>
                <a:latin typeface="Arial" panose="020B0604020202020204" pitchFamily="34" charset="0"/>
              </a:defRPr>
            </a:lvl2pPr>
            <a:lvl3pPr marL="1143000" indent="-228600" eaLnBrk="0" hangingPunct="0">
              <a:defRPr sz="2400">
                <a:solidFill>
                  <a:srgbClr val="000099"/>
                </a:solidFill>
                <a:latin typeface="Arial" panose="020B0604020202020204" pitchFamily="34" charset="0"/>
              </a:defRPr>
            </a:lvl3pPr>
            <a:lvl4pPr marL="1600200" indent="-228600" eaLnBrk="0" hangingPunct="0">
              <a:defRPr sz="2400">
                <a:solidFill>
                  <a:srgbClr val="000099"/>
                </a:solidFill>
                <a:latin typeface="Arial" panose="020B0604020202020204" pitchFamily="34" charset="0"/>
              </a:defRPr>
            </a:lvl4pPr>
            <a:lvl5pPr marL="2057400" indent="-228600" eaLnBrk="0" hangingPunct="0">
              <a:defRPr sz="2400">
                <a:solidFill>
                  <a:srgbClr val="000099"/>
                </a:solidFill>
                <a:latin typeface="Arial" panose="020B0604020202020204" pitchFamily="34" charset="0"/>
              </a:defRPr>
            </a:lvl5pPr>
            <a:lvl6pPr marL="2514600" indent="-228600" eaLnBrk="0" fontAlgn="base" hangingPunct="0">
              <a:spcBef>
                <a:spcPct val="0"/>
              </a:spcBef>
              <a:spcAft>
                <a:spcPct val="0"/>
              </a:spcAft>
              <a:defRPr sz="2400">
                <a:solidFill>
                  <a:srgbClr val="000099"/>
                </a:solidFill>
                <a:latin typeface="Arial" panose="020B0604020202020204" pitchFamily="34" charset="0"/>
              </a:defRPr>
            </a:lvl6pPr>
            <a:lvl7pPr marL="2971800" indent="-228600" eaLnBrk="0" fontAlgn="base" hangingPunct="0">
              <a:spcBef>
                <a:spcPct val="0"/>
              </a:spcBef>
              <a:spcAft>
                <a:spcPct val="0"/>
              </a:spcAft>
              <a:defRPr sz="2400">
                <a:solidFill>
                  <a:srgbClr val="000099"/>
                </a:solidFill>
                <a:latin typeface="Arial" panose="020B0604020202020204" pitchFamily="34" charset="0"/>
              </a:defRPr>
            </a:lvl7pPr>
            <a:lvl8pPr marL="3429000" indent="-228600" eaLnBrk="0" fontAlgn="base" hangingPunct="0">
              <a:spcBef>
                <a:spcPct val="0"/>
              </a:spcBef>
              <a:spcAft>
                <a:spcPct val="0"/>
              </a:spcAft>
              <a:defRPr sz="2400">
                <a:solidFill>
                  <a:srgbClr val="000099"/>
                </a:solidFill>
                <a:latin typeface="Arial" panose="020B0604020202020204" pitchFamily="34" charset="0"/>
              </a:defRPr>
            </a:lvl8pPr>
            <a:lvl9pPr marL="3886200" indent="-228600" eaLnBrk="0" fontAlgn="base" hangingPunct="0">
              <a:spcBef>
                <a:spcPct val="0"/>
              </a:spcBef>
              <a:spcAft>
                <a:spcPct val="0"/>
              </a:spcAft>
              <a:defRPr sz="2400">
                <a:solidFill>
                  <a:srgbClr val="000099"/>
                </a:solidFill>
                <a:latin typeface="Arial" panose="020B0604020202020204" pitchFamily="34" charset="0"/>
              </a:defRPr>
            </a:lvl9pPr>
          </a:lstStyle>
          <a:p>
            <a:pPr eaLnBrk="1" hangingPunct="1"/>
            <a:fld id="{09FFED21-4898-4D9D-9E69-A56D1B46672D}" type="slidenum">
              <a:rPr lang="en-US" altLang="zh-CN" sz="1200">
                <a:solidFill>
                  <a:srgbClr val="FFFFFF"/>
                </a:solidFill>
              </a:rPr>
            </a:fld>
            <a:endParaRPr lang="en-US" altLang="zh-CN" sz="1200">
              <a:solidFill>
                <a:srgbClr val="FFFFFF"/>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p:sp>
      <p:sp>
        <p:nvSpPr>
          <p:cNvPr id="522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
        <p:nvSpPr>
          <p:cNvPr id="522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anose="020B0604020202020204" pitchFamily="34" charset="0"/>
              </a:defRPr>
            </a:lvl1pPr>
            <a:lvl2pPr marL="742950" indent="-285750" eaLnBrk="0" hangingPunct="0">
              <a:defRPr sz="2400">
                <a:solidFill>
                  <a:srgbClr val="000099"/>
                </a:solidFill>
                <a:latin typeface="Arial" panose="020B0604020202020204" pitchFamily="34" charset="0"/>
              </a:defRPr>
            </a:lvl2pPr>
            <a:lvl3pPr marL="1143000" indent="-228600" eaLnBrk="0" hangingPunct="0">
              <a:defRPr sz="2400">
                <a:solidFill>
                  <a:srgbClr val="000099"/>
                </a:solidFill>
                <a:latin typeface="Arial" panose="020B0604020202020204" pitchFamily="34" charset="0"/>
              </a:defRPr>
            </a:lvl3pPr>
            <a:lvl4pPr marL="1600200" indent="-228600" eaLnBrk="0" hangingPunct="0">
              <a:defRPr sz="2400">
                <a:solidFill>
                  <a:srgbClr val="000099"/>
                </a:solidFill>
                <a:latin typeface="Arial" panose="020B0604020202020204" pitchFamily="34" charset="0"/>
              </a:defRPr>
            </a:lvl4pPr>
            <a:lvl5pPr marL="2057400" indent="-228600" eaLnBrk="0" hangingPunct="0">
              <a:defRPr sz="2400">
                <a:solidFill>
                  <a:srgbClr val="000099"/>
                </a:solidFill>
                <a:latin typeface="Arial" panose="020B0604020202020204" pitchFamily="34" charset="0"/>
              </a:defRPr>
            </a:lvl5pPr>
            <a:lvl6pPr marL="2514600" indent="-228600" eaLnBrk="0" fontAlgn="base" hangingPunct="0">
              <a:spcBef>
                <a:spcPct val="0"/>
              </a:spcBef>
              <a:spcAft>
                <a:spcPct val="0"/>
              </a:spcAft>
              <a:defRPr sz="2400">
                <a:solidFill>
                  <a:srgbClr val="000099"/>
                </a:solidFill>
                <a:latin typeface="Arial" panose="020B0604020202020204" pitchFamily="34" charset="0"/>
              </a:defRPr>
            </a:lvl6pPr>
            <a:lvl7pPr marL="2971800" indent="-228600" eaLnBrk="0" fontAlgn="base" hangingPunct="0">
              <a:spcBef>
                <a:spcPct val="0"/>
              </a:spcBef>
              <a:spcAft>
                <a:spcPct val="0"/>
              </a:spcAft>
              <a:defRPr sz="2400">
                <a:solidFill>
                  <a:srgbClr val="000099"/>
                </a:solidFill>
                <a:latin typeface="Arial" panose="020B0604020202020204" pitchFamily="34" charset="0"/>
              </a:defRPr>
            </a:lvl7pPr>
            <a:lvl8pPr marL="3429000" indent="-228600" eaLnBrk="0" fontAlgn="base" hangingPunct="0">
              <a:spcBef>
                <a:spcPct val="0"/>
              </a:spcBef>
              <a:spcAft>
                <a:spcPct val="0"/>
              </a:spcAft>
              <a:defRPr sz="2400">
                <a:solidFill>
                  <a:srgbClr val="000099"/>
                </a:solidFill>
                <a:latin typeface="Arial" panose="020B0604020202020204" pitchFamily="34" charset="0"/>
              </a:defRPr>
            </a:lvl8pPr>
            <a:lvl9pPr marL="3886200" indent="-228600" eaLnBrk="0" fontAlgn="base" hangingPunct="0">
              <a:spcBef>
                <a:spcPct val="0"/>
              </a:spcBef>
              <a:spcAft>
                <a:spcPct val="0"/>
              </a:spcAft>
              <a:defRPr sz="2400">
                <a:solidFill>
                  <a:srgbClr val="000099"/>
                </a:solidFill>
                <a:latin typeface="Arial" panose="020B0604020202020204" pitchFamily="34" charset="0"/>
              </a:defRPr>
            </a:lvl9pPr>
          </a:lstStyle>
          <a:p>
            <a:pPr eaLnBrk="1" hangingPunct="1"/>
            <a:fld id="{FB939749-C8E1-4668-8A3D-5FEDE1EA39E2}" type="slidenum">
              <a:rPr lang="en-US" altLang="zh-CN" sz="1200">
                <a:solidFill>
                  <a:srgbClr val="FFFFFF"/>
                </a:solidFill>
              </a:rPr>
            </a:fld>
            <a:endParaRPr lang="en-US" altLang="zh-CN" sz="1200">
              <a:solidFill>
                <a:srgbClr val="FFFFFF"/>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p:sp>
      <p:sp>
        <p:nvSpPr>
          <p:cNvPr id="532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
        <p:nvSpPr>
          <p:cNvPr id="532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anose="020B0604020202020204" pitchFamily="34" charset="0"/>
              </a:defRPr>
            </a:lvl1pPr>
            <a:lvl2pPr marL="742950" indent="-285750" eaLnBrk="0" hangingPunct="0">
              <a:defRPr sz="2400">
                <a:solidFill>
                  <a:srgbClr val="000099"/>
                </a:solidFill>
                <a:latin typeface="Arial" panose="020B0604020202020204" pitchFamily="34" charset="0"/>
              </a:defRPr>
            </a:lvl2pPr>
            <a:lvl3pPr marL="1143000" indent="-228600" eaLnBrk="0" hangingPunct="0">
              <a:defRPr sz="2400">
                <a:solidFill>
                  <a:srgbClr val="000099"/>
                </a:solidFill>
                <a:latin typeface="Arial" panose="020B0604020202020204" pitchFamily="34" charset="0"/>
              </a:defRPr>
            </a:lvl3pPr>
            <a:lvl4pPr marL="1600200" indent="-228600" eaLnBrk="0" hangingPunct="0">
              <a:defRPr sz="2400">
                <a:solidFill>
                  <a:srgbClr val="000099"/>
                </a:solidFill>
                <a:latin typeface="Arial" panose="020B0604020202020204" pitchFamily="34" charset="0"/>
              </a:defRPr>
            </a:lvl4pPr>
            <a:lvl5pPr marL="2057400" indent="-228600" eaLnBrk="0" hangingPunct="0">
              <a:defRPr sz="2400">
                <a:solidFill>
                  <a:srgbClr val="000099"/>
                </a:solidFill>
                <a:latin typeface="Arial" panose="020B0604020202020204" pitchFamily="34" charset="0"/>
              </a:defRPr>
            </a:lvl5pPr>
            <a:lvl6pPr marL="2514600" indent="-228600" eaLnBrk="0" fontAlgn="base" hangingPunct="0">
              <a:spcBef>
                <a:spcPct val="0"/>
              </a:spcBef>
              <a:spcAft>
                <a:spcPct val="0"/>
              </a:spcAft>
              <a:defRPr sz="2400">
                <a:solidFill>
                  <a:srgbClr val="000099"/>
                </a:solidFill>
                <a:latin typeface="Arial" panose="020B0604020202020204" pitchFamily="34" charset="0"/>
              </a:defRPr>
            </a:lvl6pPr>
            <a:lvl7pPr marL="2971800" indent="-228600" eaLnBrk="0" fontAlgn="base" hangingPunct="0">
              <a:spcBef>
                <a:spcPct val="0"/>
              </a:spcBef>
              <a:spcAft>
                <a:spcPct val="0"/>
              </a:spcAft>
              <a:defRPr sz="2400">
                <a:solidFill>
                  <a:srgbClr val="000099"/>
                </a:solidFill>
                <a:latin typeface="Arial" panose="020B0604020202020204" pitchFamily="34" charset="0"/>
              </a:defRPr>
            </a:lvl7pPr>
            <a:lvl8pPr marL="3429000" indent="-228600" eaLnBrk="0" fontAlgn="base" hangingPunct="0">
              <a:spcBef>
                <a:spcPct val="0"/>
              </a:spcBef>
              <a:spcAft>
                <a:spcPct val="0"/>
              </a:spcAft>
              <a:defRPr sz="2400">
                <a:solidFill>
                  <a:srgbClr val="000099"/>
                </a:solidFill>
                <a:latin typeface="Arial" panose="020B0604020202020204" pitchFamily="34" charset="0"/>
              </a:defRPr>
            </a:lvl8pPr>
            <a:lvl9pPr marL="3886200" indent="-228600" eaLnBrk="0" fontAlgn="base" hangingPunct="0">
              <a:spcBef>
                <a:spcPct val="0"/>
              </a:spcBef>
              <a:spcAft>
                <a:spcPct val="0"/>
              </a:spcAft>
              <a:defRPr sz="2400">
                <a:solidFill>
                  <a:srgbClr val="000099"/>
                </a:solidFill>
                <a:latin typeface="Arial" panose="020B0604020202020204" pitchFamily="34" charset="0"/>
              </a:defRPr>
            </a:lvl9pPr>
          </a:lstStyle>
          <a:p>
            <a:pPr eaLnBrk="1" hangingPunct="1"/>
            <a:fld id="{F3EF4B6F-8C22-4872-AD2E-AB9C90B13240}" type="slidenum">
              <a:rPr lang="en-US" altLang="zh-CN" sz="1200">
                <a:solidFill>
                  <a:srgbClr val="FFFFFF"/>
                </a:solidFill>
              </a:rPr>
            </a:fld>
            <a:endParaRPr lang="en-US" altLang="zh-CN" sz="1200">
              <a:solidFill>
                <a:srgbClr val="FFFFFF"/>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p:sp>
      <p:sp>
        <p:nvSpPr>
          <p:cNvPr id="52227" name="Notes Placeholder 2"/>
          <p:cNvSpPr>
            <a:spLocks noGrp="1"/>
          </p:cNvSpPr>
          <p:nvPr>
            <p:ph type="body" idx="1"/>
          </p:nvPr>
        </p:nvSpPr>
        <p:spPr/>
        <p:txBody>
          <a:bodyPr wrap="square" lIns="91440" tIns="45720" rIns="91440" bIns="45720" anchor="t"/>
          <a:lstStyle/>
          <a:p>
            <a:pPr lvl="0"/>
            <a:endParaRPr dirty="0"/>
          </a:p>
        </p:txBody>
      </p:sp>
      <p:sp>
        <p:nvSpPr>
          <p:cNvPr id="5222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p:sp>
      <p:sp>
        <p:nvSpPr>
          <p:cNvPr id="36867" name="Notes Placeholder 2"/>
          <p:cNvSpPr>
            <a:spLocks noGrp="1"/>
          </p:cNvSpPr>
          <p:nvPr>
            <p:ph type="body" idx="1"/>
          </p:nvPr>
        </p:nvSpPr>
        <p:spPr/>
        <p:txBody>
          <a:bodyPr wrap="square" lIns="91440" tIns="45720" rIns="91440" bIns="45720" anchor="t"/>
          <a:lstStyle/>
          <a:p>
            <a:pPr lvl="0"/>
            <a:endParaRPr dirty="0"/>
          </a:p>
        </p:txBody>
      </p:sp>
      <p:sp>
        <p:nvSpPr>
          <p:cNvPr id="3686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p:sp>
      <p:sp>
        <p:nvSpPr>
          <p:cNvPr id="53251" name="Notes Placeholder 2"/>
          <p:cNvSpPr>
            <a:spLocks noGrp="1"/>
          </p:cNvSpPr>
          <p:nvPr>
            <p:ph type="body" idx="1"/>
          </p:nvPr>
        </p:nvSpPr>
        <p:spPr/>
        <p:txBody>
          <a:bodyPr wrap="square" lIns="91440" tIns="45720" rIns="91440" bIns="45720" anchor="t"/>
          <a:lstStyle/>
          <a:p>
            <a:pPr lvl="0"/>
            <a:endParaRPr dirty="0"/>
          </a:p>
        </p:txBody>
      </p:sp>
      <p:sp>
        <p:nvSpPr>
          <p:cNvPr id="5325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p:txBody>
          <a:bodyPr wrap="square" lIns="91440" tIns="45720" rIns="91440" bIns="45720" anchor="t"/>
          <a:lstStyle/>
          <a:p>
            <a:pPr lvl="0"/>
            <a:r>
              <a:rPr lang="en-US" altLang="zh-CN" b="1" dirty="0"/>
              <a:t>Figure 1-4 – Stages of New Venture Development</a:t>
            </a:r>
            <a:endParaRPr lang="en-US" altLang="zh-CN" dirty="0"/>
          </a:p>
          <a:p>
            <a:pPr lvl="0"/>
            <a:r>
              <a:rPr lang="en-US" altLang="zh-CN" dirty="0"/>
              <a:t>The figure shows the standard progression of development of a new venture from opportunity identification though stages culminating in exit. At each stage, the figure indicates the kinds of actions that normally are associated with the stage, as well as some of the real options the entrepreneur is likely to face.</a:t>
            </a:r>
            <a:endParaRPr lang="en-US" altLang="zh-CN" dirty="0"/>
          </a:p>
          <a:p>
            <a:pPr lvl="0"/>
            <a:endParaRPr lang="en-US" altLang="zh-CN" dirty="0"/>
          </a:p>
          <a:p>
            <a:pPr lvl="0"/>
            <a:endParaRPr lang="en-US" altLang="zh-CN" dirty="0"/>
          </a:p>
        </p:txBody>
      </p:sp>
      <p:sp>
        <p:nvSpPr>
          <p:cNvPr id="5427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p:sp>
      <p:sp>
        <p:nvSpPr>
          <p:cNvPr id="55299" name="Notes Placeholder 2"/>
          <p:cNvSpPr>
            <a:spLocks noGrp="1"/>
          </p:cNvSpPr>
          <p:nvPr>
            <p:ph type="body" idx="1"/>
          </p:nvPr>
        </p:nvSpPr>
        <p:spPr/>
        <p:txBody>
          <a:bodyPr wrap="square" lIns="91440" tIns="45720" rIns="91440" bIns="45720" anchor="t"/>
          <a:lstStyle/>
          <a:p>
            <a:pPr lvl="0"/>
            <a:endParaRPr dirty="0"/>
          </a:p>
        </p:txBody>
      </p:sp>
      <p:sp>
        <p:nvSpPr>
          <p:cNvPr id="5530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p:sp>
      <p:sp>
        <p:nvSpPr>
          <p:cNvPr id="56323" name="Notes Placeholder 2"/>
          <p:cNvSpPr>
            <a:spLocks noGrp="1"/>
          </p:cNvSpPr>
          <p:nvPr>
            <p:ph type="body" idx="1"/>
          </p:nvPr>
        </p:nvSpPr>
        <p:spPr/>
        <p:txBody>
          <a:bodyPr wrap="square" lIns="91440" tIns="45720" rIns="91440" bIns="45720" anchor="t"/>
          <a:lstStyle/>
          <a:p>
            <a:pPr lvl="0"/>
            <a:r>
              <a:rPr lang="en-US" altLang="zh-CN" sz="1200" b="0" i="0" kern="1200" dirty="0">
                <a:solidFill>
                  <a:schemeClr val="tx1"/>
                </a:solidFill>
                <a:effectLst/>
                <a:latin typeface="Times New Roman" panose="02020603050405020304" pitchFamily="18" charset="0"/>
                <a:ea typeface="+mn-ea"/>
                <a:cs typeface="+mn-cs"/>
              </a:rPr>
              <a:t>the leading sheep of a flock, with a bell on its neck.</a:t>
            </a:r>
            <a:endParaRPr dirty="0"/>
          </a:p>
        </p:txBody>
      </p:sp>
      <p:sp>
        <p:nvSpPr>
          <p:cNvPr id="5632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dirty="0">
                <a:effectLst/>
                <a:latin typeface="+mj-lt"/>
                <a:ea typeface="+mj-ea"/>
                <a:cs typeface="+mj-cs"/>
                <a:sym typeface="等线" panose="02010600030101010101" charset="-122"/>
              </a:rPr>
              <a:t>监管者视角：</a:t>
            </a:r>
            <a:r>
              <a:rPr lang="en-US" altLang="zh-CN" sz="1200" b="0" i="0" dirty="0">
                <a:effectLst/>
                <a:latin typeface="+mj-lt"/>
                <a:ea typeface="+mj-ea"/>
                <a:cs typeface="+mj-cs"/>
                <a:sym typeface="等线" panose="02010600030101010101" charset="-122"/>
              </a:rPr>
              <a:t>preparing for the assessment of the viability and sustainability of their business models by regulators and investors in light of the on-going challenging environment; </a:t>
            </a:r>
            <a:endParaRPr lang="en-US" altLang="zh-CN" sz="1200" b="0" i="0" dirty="0">
              <a:effectLst/>
              <a:latin typeface="+mj-lt"/>
              <a:ea typeface="+mj-ea"/>
              <a:cs typeface="+mj-cs"/>
              <a:sym typeface="等线" panose="02010600030101010101" charset="-122"/>
            </a:endParaRPr>
          </a:p>
          <a:p>
            <a:r>
              <a:rPr lang="en-US" altLang="zh-CN" sz="1200" b="0" i="0" dirty="0">
                <a:effectLst/>
                <a:latin typeface="+mj-lt"/>
                <a:ea typeface="+mj-ea"/>
                <a:cs typeface="+mj-cs"/>
                <a:sym typeface="等线" panose="02010600030101010101" charset="-122"/>
              </a:rPr>
              <a:t>and</a:t>
            </a:r>
            <a:endParaRPr lang="en-US" altLang="zh-CN" sz="1200" b="0" i="0" dirty="0">
              <a:effectLst/>
              <a:latin typeface="+mj-lt"/>
              <a:ea typeface="+mj-ea"/>
              <a:cs typeface="+mj-cs"/>
              <a:sym typeface="等线" panose="02010600030101010101" charset="-122"/>
            </a:endParaRPr>
          </a:p>
          <a:p>
            <a:r>
              <a:rPr lang="zh-CN" altLang="en-US" sz="1200" b="0" i="0" dirty="0">
                <a:effectLst/>
                <a:latin typeface="+mj-lt"/>
                <a:ea typeface="+mj-ea"/>
                <a:cs typeface="+mj-cs"/>
                <a:sym typeface="等线" panose="02010600030101010101" charset="-122"/>
              </a:rPr>
              <a:t>管理层视角：</a:t>
            </a:r>
            <a:endParaRPr lang="en-US" altLang="zh-CN" sz="1200" b="0" i="0" dirty="0">
              <a:effectLst/>
              <a:latin typeface="+mj-lt"/>
              <a:ea typeface="+mj-ea"/>
              <a:cs typeface="+mj-cs"/>
              <a:sym typeface="等线" panose="02010600030101010101" charset="-122"/>
            </a:endParaRPr>
          </a:p>
          <a:p>
            <a:r>
              <a:rPr lang="en-US" altLang="zh-CN" sz="1200" b="0" i="0" dirty="0" err="1">
                <a:effectLst/>
                <a:latin typeface="+mj-lt"/>
                <a:ea typeface="+mj-ea"/>
                <a:cs typeface="+mj-cs"/>
                <a:sym typeface="等线" panose="02010600030101010101" charset="-122"/>
              </a:rPr>
              <a:t>analysing</a:t>
            </a:r>
            <a:r>
              <a:rPr lang="en-US" altLang="zh-CN" sz="1200" b="0" i="0" dirty="0">
                <a:effectLst/>
                <a:latin typeface="+mj-lt"/>
                <a:ea typeface="+mj-ea"/>
                <a:cs typeface="+mj-cs"/>
                <a:sym typeface="等线" panose="02010600030101010101" charset="-122"/>
              </a:rPr>
              <a:t> their business models to ensure they are </a:t>
            </a:r>
            <a:r>
              <a:rPr lang="en-US" altLang="zh-CN" sz="1200" b="0" i="0" dirty="0" err="1">
                <a:effectLst/>
                <a:latin typeface="+mj-lt"/>
                <a:ea typeface="+mj-ea"/>
                <a:cs typeface="+mj-cs"/>
                <a:sym typeface="等线" panose="02010600030101010101" charset="-122"/>
              </a:rPr>
              <a:t>maximising</a:t>
            </a:r>
            <a:r>
              <a:rPr lang="en-US" altLang="zh-CN" sz="1200" b="0" i="0" dirty="0">
                <a:effectLst/>
                <a:latin typeface="+mj-lt"/>
                <a:ea typeface="+mj-ea"/>
                <a:cs typeface="+mj-cs"/>
                <a:sym typeface="等线" panose="02010600030101010101" charset="-122"/>
              </a:rPr>
              <a:t> shareholder value.</a:t>
            </a:r>
            <a:endParaRPr lang="en-US" altLang="zh-CN" sz="1200" b="0" i="0" dirty="0">
              <a:effectLst/>
              <a:latin typeface="+mj-lt"/>
              <a:ea typeface="+mj-ea"/>
              <a:cs typeface="+mj-cs"/>
              <a:sym typeface="等线" panose="02010600030101010101" charset="-122"/>
            </a:endParaRPr>
          </a:p>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p:txBody>
          <a:bodyPr wrap="square" lIns="91440" tIns="45720" rIns="91440" bIns="45720" anchor="t"/>
          <a:lstStyle/>
          <a:p>
            <a:pPr lvl="0"/>
            <a:r>
              <a:rPr lang="en-US" altLang="zh-CN" b="1" dirty="0"/>
              <a:t>Figure 1-4 – Stages of New Venture Development</a:t>
            </a:r>
            <a:endParaRPr lang="en-US" altLang="zh-CN" dirty="0"/>
          </a:p>
          <a:p>
            <a:pPr lvl="0"/>
            <a:r>
              <a:rPr lang="en-US" altLang="zh-CN" dirty="0"/>
              <a:t>The figure shows the standard progression of development of a new venture from opportunity identification though stages culminating in exit. At each stage, the figure indicates the kinds of actions that normally are associated with the stage, as well as some of the real options the entrepreneur is likely to face.</a:t>
            </a:r>
            <a:endParaRPr lang="en-US" altLang="zh-CN" dirty="0"/>
          </a:p>
          <a:p>
            <a:pPr lvl="0"/>
            <a:endParaRPr lang="en-US" altLang="zh-CN" dirty="0"/>
          </a:p>
          <a:p>
            <a:pPr lvl="0"/>
            <a:endParaRPr lang="en-US" altLang="zh-CN" dirty="0"/>
          </a:p>
        </p:txBody>
      </p:sp>
      <p:sp>
        <p:nvSpPr>
          <p:cNvPr id="5427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p:txBody>
          <a:bodyPr wrap="square" lIns="91440" tIns="45720" rIns="91440" bIns="45720" anchor="t"/>
          <a:lstStyle/>
          <a:p>
            <a:pPr lvl="0"/>
            <a:r>
              <a:rPr lang="en-US" altLang="zh-CN">
                <a:solidFill>
                  <a:srgbClr val="FF0000"/>
                </a:solidFill>
                <a:sym typeface="+mn-ea"/>
              </a:rPr>
              <a:t>T</a:t>
            </a:r>
            <a:r>
              <a:rPr lang="zh-CN" altLang="en-US">
                <a:solidFill>
                  <a:srgbClr val="FF0000"/>
                </a:solidFill>
                <a:sym typeface="+mn-ea"/>
              </a:rPr>
              <a:t>he entrepreneur pitching an idea (the light bulb) and the investor screening opportunities (the binoculars), all in the hope of </a:t>
            </a:r>
            <a:r>
              <a:rPr lang="en-US" altLang="zh-CN">
                <a:solidFill>
                  <a:srgbClr val="FF0000"/>
                </a:solidFill>
                <a:sym typeface="+mn-ea"/>
              </a:rPr>
              <a:t> </a:t>
            </a:r>
            <a:r>
              <a:rPr lang="zh-CN" altLang="en-US">
                <a:solidFill>
                  <a:srgbClr val="FF0000"/>
                </a:solidFill>
                <a:sym typeface="+mn-ea"/>
              </a:rPr>
              <a:t>finding a match (the puzzle pieces).</a:t>
            </a:r>
            <a:endParaRPr lang="zh-CN" altLang="en-US">
              <a:solidFill>
                <a:srgbClr val="FF0000"/>
              </a:solidFill>
            </a:endParaRPr>
          </a:p>
          <a:p>
            <a:pPr lvl="0"/>
            <a:endParaRPr lang="en-US" altLang="zh-CN" b="1" dirty="0"/>
          </a:p>
          <a:p>
            <a:pPr lvl="0"/>
            <a:r>
              <a:rPr lang="en-US" altLang="zh-CN" b="1" dirty="0"/>
              <a:t>the entrepreneur and investor face challenges in finding each other </a:t>
            </a:r>
            <a:endParaRPr lang="en-US" altLang="zh-CN" b="1" dirty="0"/>
          </a:p>
          <a:p>
            <a:pPr lvl="0"/>
            <a:r>
              <a:rPr lang="en-US" altLang="zh-CN" b="1" dirty="0"/>
              <a:t>and communicating their respective needs and interest. The entrepreneur needs to </a:t>
            </a:r>
            <a:endParaRPr lang="en-US" altLang="zh-CN" b="1" dirty="0"/>
          </a:p>
          <a:p>
            <a:pPr lvl="0"/>
            <a:r>
              <a:rPr lang="en-US" altLang="zh-CN" b="1" dirty="0"/>
              <a:t>identify what types of investors might be interested and to leverage her network </a:t>
            </a:r>
            <a:endParaRPr lang="en-US" altLang="zh-CN" b="1" dirty="0"/>
          </a:p>
          <a:p>
            <a:pPr lvl="0"/>
            <a:r>
              <a:rPr lang="en-US" altLang="zh-CN" b="1" dirty="0"/>
              <a:t>in order to gain access to the relevant ones. She needs to get their attention and </a:t>
            </a:r>
            <a:endParaRPr lang="en-US" altLang="zh-CN" b="1" dirty="0"/>
          </a:p>
          <a:p>
            <a:pPr lvl="0"/>
            <a:r>
              <a:rPr lang="en-US" altLang="zh-CN" b="1" dirty="0"/>
              <a:t>pitch her idea effectively in order to signal the quality of their project. Investors, on </a:t>
            </a:r>
            <a:endParaRPr lang="en-US" altLang="zh-CN" b="1" dirty="0"/>
          </a:p>
          <a:p>
            <a:pPr lvl="0"/>
            <a:r>
              <a:rPr lang="en-US" altLang="zh-CN" b="1" dirty="0"/>
              <a:t>their side, choose what kind of deals they want to look at. They then scout for good </a:t>
            </a:r>
            <a:endParaRPr lang="en-US" altLang="zh-CN" b="1" dirty="0"/>
          </a:p>
          <a:p>
            <a:pPr lvl="0"/>
            <a:r>
              <a:rPr lang="en-US" altLang="zh-CN" b="1" dirty="0"/>
              <a:t>opportunities and go through a screening process to identify which opportunities </a:t>
            </a:r>
            <a:endParaRPr lang="en-US" altLang="zh-CN" b="1" dirty="0"/>
          </a:p>
          <a:p>
            <a:pPr lvl="0"/>
            <a:r>
              <a:rPr lang="en-US" altLang="zh-CN" b="1" dirty="0"/>
              <a:t>they actually want to invest in. The matching process between entrepreneurs and </a:t>
            </a:r>
            <a:endParaRPr lang="en-US" altLang="zh-CN" b="1" dirty="0"/>
          </a:p>
          <a:p>
            <a:pPr lvl="0"/>
            <a:r>
              <a:rPr lang="en-US" altLang="zh-CN" b="1" dirty="0"/>
              <a:t>investors involves both parties gradually getting to know each other and working </a:t>
            </a:r>
            <a:endParaRPr lang="en-US" altLang="zh-CN" b="1" dirty="0"/>
          </a:p>
          <a:p>
            <a:pPr lvl="0"/>
            <a:r>
              <a:rPr lang="en-US" altLang="zh-CN" b="1" dirty="0"/>
              <a:t>their way toward making a deal.</a:t>
            </a:r>
            <a:endParaRPr lang="en-US" altLang="zh-CN" b="1" dirty="0"/>
          </a:p>
        </p:txBody>
      </p:sp>
      <p:sp>
        <p:nvSpPr>
          <p:cNvPr id="5427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p:txBody>
          <a:bodyPr wrap="square" lIns="91440" tIns="45720" rIns="91440" bIns="45720" anchor="t"/>
          <a:lstStyle/>
          <a:p>
            <a:pPr lvl="0"/>
            <a:r>
              <a:rPr lang="en-US" altLang="zh-CN" b="1" dirty="0"/>
              <a:t>What determines the structure of the investment deal? The entrepreneur’s financial needs emanate from the business model, but the structure of the deal is also colored by the personal preferences of the founders’ team. In addition, investors also have certain</a:t>
            </a:r>
            <a:endParaRPr lang="en-US" altLang="zh-CN" b="1" dirty="0"/>
          </a:p>
          <a:p>
            <a:pPr lvl="0"/>
            <a:r>
              <a:rPr lang="en-US" altLang="zh-CN" b="1" dirty="0"/>
              <a:t>preferences that emanate from the structure of their own organization, something</a:t>
            </a:r>
            <a:endParaRPr lang="en-US" altLang="zh-CN" b="1" dirty="0"/>
          </a:p>
          <a:p>
            <a:pPr lvl="0"/>
            <a:r>
              <a:rPr lang="en-US" altLang="zh-CN" b="1" dirty="0"/>
              <a:t>we examine in the FUEL framework of Section 1.6. The structure of the deal is also</a:t>
            </a:r>
            <a:endParaRPr lang="en-US" altLang="zh-CN" b="1" dirty="0"/>
          </a:p>
          <a:p>
            <a:pPr lvl="0"/>
            <a:r>
              <a:rPr lang="en-US" altLang="zh-CN" b="1" dirty="0"/>
              <a:t>heavily dependent on the market conditions under which these two parties meet,</a:t>
            </a:r>
            <a:endParaRPr lang="en-US" altLang="zh-CN" b="1" dirty="0"/>
          </a:p>
          <a:p>
            <a:pPr lvl="0"/>
            <a:r>
              <a:rPr lang="en-US" altLang="zh-CN" b="1" dirty="0"/>
              <a:t>such as the broader business conditions, and on what the specific circumstances of</a:t>
            </a:r>
            <a:endParaRPr lang="en-US" altLang="zh-CN" b="1" dirty="0"/>
          </a:p>
          <a:p>
            <a:pPr lvl="0"/>
            <a:r>
              <a:rPr lang="en-US" altLang="zh-CN" b="1" dirty="0"/>
              <a:t>the two parties look like. Another important set of determinants are beliefs about</a:t>
            </a:r>
            <a:endParaRPr lang="en-US" altLang="zh-CN" b="1" dirty="0"/>
          </a:p>
          <a:p>
            <a:pPr lvl="0"/>
            <a:r>
              <a:rPr lang="en-US" altLang="zh-CN" b="1" dirty="0"/>
              <a:t>the future of the venture. Throughout the book we emphasize that investments are</a:t>
            </a:r>
            <a:endParaRPr lang="en-US" altLang="zh-CN" b="1" dirty="0"/>
          </a:p>
          <a:p>
            <a:pPr lvl="0"/>
            <a:r>
              <a:rPr lang="en-US" altLang="zh-CN" b="1" dirty="0"/>
              <a:t>driven by expectations about future returns.</a:t>
            </a:r>
            <a:endParaRPr lang="en-US" altLang="zh-CN" b="1" dirty="0"/>
          </a:p>
          <a:p>
            <a:pPr lvl="0"/>
            <a:r>
              <a:rPr lang="zh-CN" altLang="en-US" b="1" dirty="0"/>
              <a:t>经济周期：</a:t>
            </a:r>
            <a:r>
              <a:rPr lang="en-US" altLang="zh-CN" b="1" dirty="0"/>
              <a:t>2018</a:t>
            </a:r>
            <a:r>
              <a:rPr lang="zh-CN" altLang="en-US" b="1" dirty="0"/>
              <a:t>年后中国的宏观经济、货币政策对</a:t>
            </a:r>
            <a:r>
              <a:rPr lang="en-US" altLang="zh-CN" b="1" dirty="0"/>
              <a:t>VC</a:t>
            </a:r>
            <a:r>
              <a:rPr lang="zh-CN" altLang="en-US" b="1" dirty="0"/>
              <a:t>、</a:t>
            </a:r>
            <a:r>
              <a:rPr lang="en-US" altLang="zh-CN" b="1" dirty="0"/>
              <a:t>PE</a:t>
            </a:r>
            <a:r>
              <a:rPr lang="zh-CN" altLang="en-US" b="1" dirty="0"/>
              <a:t>的影响</a:t>
            </a:r>
            <a:endParaRPr lang="zh-CN" altLang="en-US" b="1" dirty="0"/>
          </a:p>
        </p:txBody>
      </p:sp>
      <p:sp>
        <p:nvSpPr>
          <p:cNvPr id="5427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p:txBody>
          <a:bodyPr wrap="square" lIns="91440" tIns="45720" rIns="91440" bIns="45720" anchor="t"/>
          <a:lstStyle/>
          <a:p>
            <a:pPr lvl="0"/>
            <a:r>
              <a:rPr lang="en-US" b="1" dirty="0"/>
              <a:t> The development of a start-up proceeds in stages. From the perspective of the </a:t>
            </a:r>
            <a:endParaRPr lang="en-US" b="1" dirty="0"/>
          </a:p>
          <a:p>
            <a:pPr lvl="0"/>
            <a:r>
              <a:rPr lang="en-US" b="1" dirty="0"/>
              <a:t>company, these stages correspond to important business milestones. While the </a:t>
            </a:r>
            <a:endParaRPr lang="en-US" b="1" dirty="0"/>
          </a:p>
          <a:p>
            <a:pPr lvl="0"/>
            <a:r>
              <a:rPr lang="en-US" b="1" dirty="0"/>
              <a:t>details are different for each company, typical stages may include company forma_x0002_tion, development of a first prototype or proof of concept, product development with customer testing, market entry, and market expansion. Business milestones are </a:t>
            </a:r>
            <a:endParaRPr lang="en-US" b="1" dirty="0"/>
          </a:p>
          <a:p>
            <a:pPr lvl="0"/>
            <a:r>
              <a:rPr lang="en-US" b="1" dirty="0"/>
              <a:t>achieved at the end of each stage and linked to financing events. Investors want to </a:t>
            </a:r>
            <a:endParaRPr lang="en-US" b="1" dirty="0"/>
          </a:p>
          <a:p>
            <a:pPr lvl="0"/>
            <a:r>
              <a:rPr lang="en-US" b="1" dirty="0"/>
              <a:t>give the company enough money to go from one milestone to another and reserve </a:t>
            </a:r>
            <a:endParaRPr lang="en-US" b="1" dirty="0"/>
          </a:p>
          <a:p>
            <a:pPr lvl="0"/>
            <a:r>
              <a:rPr lang="en-US" b="1" dirty="0"/>
              <a:t>the right not to provide further funding in case the project falters. As a consequence, financing typically comes in stages </a:t>
            </a:r>
            <a:endParaRPr lang="en-US" b="1" dirty="0"/>
          </a:p>
          <a:p>
            <a:pPr lvl="0"/>
            <a:r>
              <a:rPr lang="en-US" b="1" dirty="0"/>
              <a:t>The staging logic underlying Figure 1.8 is closely related to the insights from </a:t>
            </a:r>
            <a:endParaRPr lang="en-US" b="1" dirty="0"/>
          </a:p>
          <a:p>
            <a:pPr lvl="0"/>
            <a:r>
              <a:rPr lang="en-US" b="1" dirty="0"/>
              <a:t>Box 1.1. The entrepreneurial process is fundamentally uncertain and involves a series </a:t>
            </a:r>
            <a:endParaRPr lang="en-US" b="1" dirty="0"/>
          </a:p>
          <a:p>
            <a:pPr lvl="0"/>
            <a:r>
              <a:rPr lang="en-US" b="1" dirty="0"/>
              <a:t>of experiments. The investment process can therefore be thought of as a series of </a:t>
            </a:r>
            <a:endParaRPr lang="en-US" b="1" dirty="0"/>
          </a:p>
          <a:p>
            <a:pPr lvl="0"/>
            <a:r>
              <a:rPr lang="en-US" b="1" dirty="0"/>
              <a:t>risky bets. The bet (a financing round) allows the company to go forward and hit an </a:t>
            </a:r>
            <a:endParaRPr lang="en-US" b="1" dirty="0"/>
          </a:p>
          <a:p>
            <a:pPr lvl="0"/>
            <a:r>
              <a:rPr lang="en-US" b="1" dirty="0"/>
              <a:t>important milestone. At this point it needs another bet (another financing round) </a:t>
            </a:r>
            <a:endParaRPr lang="en-US" b="1" dirty="0"/>
          </a:p>
          <a:p>
            <a:pPr lvl="0"/>
            <a:r>
              <a:rPr lang="en-US" b="1" dirty="0"/>
              <a:t>to proceed. The hope is that with enough bets the venture eventually finds a lucra_x0002_tive exit.36</a:t>
            </a:r>
            <a:endParaRPr lang="en-US" b="1" dirty="0"/>
          </a:p>
        </p:txBody>
      </p:sp>
      <p:sp>
        <p:nvSpPr>
          <p:cNvPr id="5427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p:txBody>
          <a:bodyPr wrap="square" lIns="91440" tIns="45720" rIns="91440" bIns="45720" anchor="t"/>
          <a:lstStyle/>
          <a:p>
            <a:pPr lvl="0"/>
            <a:r>
              <a:rPr lang="en-US" b="1" dirty="0"/>
              <a:t> The development of a start-up proceeds in stages. From the perspective of the </a:t>
            </a:r>
            <a:endParaRPr lang="en-US" b="1" dirty="0"/>
          </a:p>
          <a:p>
            <a:pPr lvl="0"/>
            <a:r>
              <a:rPr lang="en-US" b="1" dirty="0"/>
              <a:t>company, these stages correspond to important business milestones. While the </a:t>
            </a:r>
            <a:endParaRPr lang="en-US" b="1" dirty="0"/>
          </a:p>
          <a:p>
            <a:pPr lvl="0"/>
            <a:r>
              <a:rPr lang="en-US" b="1" dirty="0"/>
              <a:t>details are different for each company, typical stages may include company forma_x0002_tion, development of a first prototype or proof of concept, product development with customer testing, market entry, and market expansion. Business milestones are </a:t>
            </a:r>
            <a:endParaRPr lang="en-US" b="1" dirty="0"/>
          </a:p>
          <a:p>
            <a:pPr lvl="0"/>
            <a:r>
              <a:rPr lang="en-US" b="1" dirty="0"/>
              <a:t>achieved at the end of each stage and linked to financing events. Investors want to </a:t>
            </a:r>
            <a:endParaRPr lang="en-US" b="1" dirty="0"/>
          </a:p>
          <a:p>
            <a:pPr lvl="0"/>
            <a:r>
              <a:rPr lang="en-US" b="1" dirty="0"/>
              <a:t>give the company enough money to go from one milestone to another and reserve </a:t>
            </a:r>
            <a:endParaRPr lang="en-US" b="1" dirty="0"/>
          </a:p>
          <a:p>
            <a:pPr lvl="0"/>
            <a:r>
              <a:rPr lang="en-US" b="1" dirty="0"/>
              <a:t>the right not to provide further funding in case the project falters. As a consequence, financing typically comes in stages </a:t>
            </a:r>
            <a:endParaRPr lang="en-US" b="1" dirty="0"/>
          </a:p>
          <a:p>
            <a:pPr lvl="0"/>
            <a:r>
              <a:rPr lang="en-US" b="1" dirty="0"/>
              <a:t>The staging logic underlying Figure 1.8 is closely related to the insights from </a:t>
            </a:r>
            <a:endParaRPr lang="en-US" b="1" dirty="0"/>
          </a:p>
          <a:p>
            <a:pPr lvl="0"/>
            <a:r>
              <a:rPr lang="en-US" b="1" dirty="0"/>
              <a:t>Box 1.1. The entrepreneurial process is fundamentally uncertain and involves a series </a:t>
            </a:r>
            <a:endParaRPr lang="en-US" b="1" dirty="0"/>
          </a:p>
          <a:p>
            <a:pPr lvl="0"/>
            <a:r>
              <a:rPr lang="en-US" b="1" dirty="0"/>
              <a:t>of experiments. The investment process can therefore be thought of as a series of </a:t>
            </a:r>
            <a:endParaRPr lang="en-US" b="1" dirty="0"/>
          </a:p>
          <a:p>
            <a:pPr lvl="0"/>
            <a:r>
              <a:rPr lang="en-US" b="1" dirty="0"/>
              <a:t>risky bets. The bet (a financing round) allows the company to go forward and hit an </a:t>
            </a:r>
            <a:endParaRPr lang="en-US" b="1" dirty="0"/>
          </a:p>
          <a:p>
            <a:pPr lvl="0"/>
            <a:r>
              <a:rPr lang="en-US" b="1" dirty="0"/>
              <a:t>important milestone. At this point it needs another bet (another financing round) </a:t>
            </a:r>
            <a:endParaRPr lang="en-US" b="1" dirty="0"/>
          </a:p>
          <a:p>
            <a:pPr lvl="0"/>
            <a:r>
              <a:rPr lang="en-US" b="1" dirty="0"/>
              <a:t>to proceed. The hope is that with enough bets the venture eventually finds a lucra_x0002_tive exit.36</a:t>
            </a:r>
            <a:endParaRPr lang="en-US" b="1" dirty="0"/>
          </a:p>
        </p:txBody>
      </p:sp>
      <p:sp>
        <p:nvSpPr>
          <p:cNvPr id="5427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dirty="0">
                <a:effectLst/>
                <a:latin typeface="+mj-lt"/>
                <a:ea typeface="+mj-ea"/>
                <a:cs typeface="+mj-cs"/>
                <a:sym typeface="等线" panose="02010600030101010101" charset="-122"/>
              </a:rPr>
              <a:t>监管者视角：</a:t>
            </a:r>
            <a:r>
              <a:rPr lang="en-US" altLang="zh-CN" sz="1200" b="0" i="0" dirty="0">
                <a:effectLst/>
                <a:latin typeface="+mj-lt"/>
                <a:ea typeface="+mj-ea"/>
                <a:cs typeface="+mj-cs"/>
                <a:sym typeface="等线" panose="02010600030101010101" charset="-122"/>
              </a:rPr>
              <a:t>preparing for the assessment of the viability and sustainability of their business models by regulators and investors in light of the on-going challenging environment; </a:t>
            </a:r>
            <a:endParaRPr lang="en-US" altLang="zh-CN" sz="1200" b="0" i="0" dirty="0">
              <a:effectLst/>
              <a:latin typeface="+mj-lt"/>
              <a:ea typeface="+mj-ea"/>
              <a:cs typeface="+mj-cs"/>
              <a:sym typeface="等线" panose="02010600030101010101" charset="-122"/>
            </a:endParaRPr>
          </a:p>
          <a:p>
            <a:r>
              <a:rPr lang="en-US" altLang="zh-CN" sz="1200" b="0" i="0" dirty="0">
                <a:effectLst/>
                <a:latin typeface="+mj-lt"/>
                <a:ea typeface="+mj-ea"/>
                <a:cs typeface="+mj-cs"/>
                <a:sym typeface="等线" panose="02010600030101010101" charset="-122"/>
              </a:rPr>
              <a:t>and</a:t>
            </a:r>
            <a:endParaRPr lang="en-US" altLang="zh-CN" sz="1200" b="0" i="0" dirty="0">
              <a:effectLst/>
              <a:latin typeface="+mj-lt"/>
              <a:ea typeface="+mj-ea"/>
              <a:cs typeface="+mj-cs"/>
              <a:sym typeface="等线" panose="02010600030101010101" charset="-122"/>
            </a:endParaRPr>
          </a:p>
          <a:p>
            <a:r>
              <a:rPr lang="zh-CN" altLang="en-US" sz="1200" b="0" i="0" dirty="0">
                <a:effectLst/>
                <a:latin typeface="+mj-lt"/>
                <a:ea typeface="+mj-ea"/>
                <a:cs typeface="+mj-cs"/>
                <a:sym typeface="等线" panose="02010600030101010101" charset="-122"/>
              </a:rPr>
              <a:t>管理层视角：</a:t>
            </a:r>
            <a:endParaRPr lang="en-US" altLang="zh-CN" sz="1200" b="0" i="0" dirty="0">
              <a:effectLst/>
              <a:latin typeface="+mj-lt"/>
              <a:ea typeface="+mj-ea"/>
              <a:cs typeface="+mj-cs"/>
              <a:sym typeface="等线" panose="02010600030101010101" charset="-122"/>
            </a:endParaRPr>
          </a:p>
          <a:p>
            <a:r>
              <a:rPr lang="en-US" altLang="zh-CN" sz="1200" b="0" i="0" dirty="0" err="1">
                <a:effectLst/>
                <a:latin typeface="+mj-lt"/>
                <a:ea typeface="+mj-ea"/>
                <a:cs typeface="+mj-cs"/>
                <a:sym typeface="等线" panose="02010600030101010101" charset="-122"/>
              </a:rPr>
              <a:t>analysing</a:t>
            </a:r>
            <a:r>
              <a:rPr lang="en-US" altLang="zh-CN" sz="1200" b="0" i="0" dirty="0">
                <a:effectLst/>
                <a:latin typeface="+mj-lt"/>
                <a:ea typeface="+mj-ea"/>
                <a:cs typeface="+mj-cs"/>
                <a:sym typeface="等线" panose="02010600030101010101" charset="-122"/>
              </a:rPr>
              <a:t> their business models to ensure they are </a:t>
            </a:r>
            <a:r>
              <a:rPr lang="en-US" altLang="zh-CN" sz="1200" b="0" i="0" dirty="0" err="1">
                <a:effectLst/>
                <a:latin typeface="+mj-lt"/>
                <a:ea typeface="+mj-ea"/>
                <a:cs typeface="+mj-cs"/>
                <a:sym typeface="等线" panose="02010600030101010101" charset="-122"/>
              </a:rPr>
              <a:t>maximising</a:t>
            </a:r>
            <a:r>
              <a:rPr lang="en-US" altLang="zh-CN" sz="1200" b="0" i="0" dirty="0">
                <a:effectLst/>
                <a:latin typeface="+mj-lt"/>
                <a:ea typeface="+mj-ea"/>
                <a:cs typeface="+mj-cs"/>
                <a:sym typeface="等线" panose="02010600030101010101" charset="-122"/>
              </a:rPr>
              <a:t> shareholder value.</a:t>
            </a:r>
            <a:endParaRPr lang="en-US" altLang="zh-CN" sz="1200" b="0" i="0" dirty="0">
              <a:effectLst/>
              <a:latin typeface="+mj-lt"/>
              <a:ea typeface="+mj-ea"/>
              <a:cs typeface="+mj-cs"/>
              <a:sym typeface="等线" panose="02010600030101010101" charset="-122"/>
            </a:endParaRPr>
          </a:p>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dirty="0">
                <a:effectLst/>
                <a:latin typeface="+mj-lt"/>
                <a:ea typeface="+mj-ea"/>
                <a:cs typeface="+mj-cs"/>
                <a:sym typeface="等线" panose="02010600030101010101" charset="-122"/>
              </a:rPr>
              <a:t>监管者视角：</a:t>
            </a:r>
            <a:r>
              <a:rPr lang="en-US" altLang="zh-CN" sz="1200" b="0" i="0" dirty="0">
                <a:effectLst/>
                <a:latin typeface="+mj-lt"/>
                <a:ea typeface="+mj-ea"/>
                <a:cs typeface="+mj-cs"/>
                <a:sym typeface="等线" panose="02010600030101010101" charset="-122"/>
              </a:rPr>
              <a:t>preparing for the assessment of the viability and sustainability of their business models by regulators and investors in light of the on-going challenging environment; </a:t>
            </a:r>
            <a:endParaRPr lang="en-US" altLang="zh-CN" sz="1200" b="0" i="0" dirty="0">
              <a:effectLst/>
              <a:latin typeface="+mj-lt"/>
              <a:ea typeface="+mj-ea"/>
              <a:cs typeface="+mj-cs"/>
              <a:sym typeface="等线" panose="02010600030101010101" charset="-122"/>
            </a:endParaRPr>
          </a:p>
          <a:p>
            <a:r>
              <a:rPr lang="en-US" altLang="zh-CN" sz="1200" b="0" i="0" dirty="0">
                <a:effectLst/>
                <a:latin typeface="+mj-lt"/>
                <a:ea typeface="+mj-ea"/>
                <a:cs typeface="+mj-cs"/>
                <a:sym typeface="等线" panose="02010600030101010101" charset="-122"/>
              </a:rPr>
              <a:t>and</a:t>
            </a:r>
            <a:endParaRPr lang="en-US" altLang="zh-CN" sz="1200" b="0" i="0" dirty="0">
              <a:effectLst/>
              <a:latin typeface="+mj-lt"/>
              <a:ea typeface="+mj-ea"/>
              <a:cs typeface="+mj-cs"/>
              <a:sym typeface="等线" panose="02010600030101010101" charset="-122"/>
            </a:endParaRPr>
          </a:p>
          <a:p>
            <a:r>
              <a:rPr lang="zh-CN" altLang="en-US" sz="1200" b="0" i="0" dirty="0">
                <a:effectLst/>
                <a:latin typeface="+mj-lt"/>
                <a:ea typeface="+mj-ea"/>
                <a:cs typeface="+mj-cs"/>
                <a:sym typeface="等线" panose="02010600030101010101" charset="-122"/>
              </a:rPr>
              <a:t>管理层视角：</a:t>
            </a:r>
            <a:endParaRPr lang="en-US" altLang="zh-CN" sz="1200" b="0" i="0" dirty="0">
              <a:effectLst/>
              <a:latin typeface="+mj-lt"/>
              <a:ea typeface="+mj-ea"/>
              <a:cs typeface="+mj-cs"/>
              <a:sym typeface="等线" panose="02010600030101010101" charset="-122"/>
            </a:endParaRPr>
          </a:p>
          <a:p>
            <a:r>
              <a:rPr lang="en-US" altLang="zh-CN" sz="1200" b="0" i="0" dirty="0" err="1">
                <a:effectLst/>
                <a:latin typeface="+mj-lt"/>
                <a:ea typeface="+mj-ea"/>
                <a:cs typeface="+mj-cs"/>
                <a:sym typeface="等线" panose="02010600030101010101" charset="-122"/>
              </a:rPr>
              <a:t>analysing</a:t>
            </a:r>
            <a:r>
              <a:rPr lang="en-US" altLang="zh-CN" sz="1200" b="0" i="0" dirty="0">
                <a:effectLst/>
                <a:latin typeface="+mj-lt"/>
                <a:ea typeface="+mj-ea"/>
                <a:cs typeface="+mj-cs"/>
                <a:sym typeface="等线" panose="02010600030101010101" charset="-122"/>
              </a:rPr>
              <a:t> their business models to ensure they are </a:t>
            </a:r>
            <a:r>
              <a:rPr lang="en-US" altLang="zh-CN" sz="1200" b="0" i="0" dirty="0" err="1">
                <a:effectLst/>
                <a:latin typeface="+mj-lt"/>
                <a:ea typeface="+mj-ea"/>
                <a:cs typeface="+mj-cs"/>
                <a:sym typeface="等线" panose="02010600030101010101" charset="-122"/>
              </a:rPr>
              <a:t>maximising</a:t>
            </a:r>
            <a:r>
              <a:rPr lang="en-US" altLang="zh-CN" sz="1200" b="0" i="0" dirty="0">
                <a:effectLst/>
                <a:latin typeface="+mj-lt"/>
                <a:ea typeface="+mj-ea"/>
                <a:cs typeface="+mj-cs"/>
                <a:sym typeface="等线" panose="02010600030101010101" charset="-122"/>
              </a:rPr>
              <a:t> shareholder value.</a:t>
            </a:r>
            <a:endParaRPr lang="en-US" altLang="zh-CN" sz="1200" b="0" i="0" dirty="0">
              <a:effectLst/>
              <a:latin typeface="+mj-lt"/>
              <a:ea typeface="+mj-ea"/>
              <a:cs typeface="+mj-cs"/>
              <a:sym typeface="等线" panose="02010600030101010101" charset="-122"/>
            </a:endParaRPr>
          </a:p>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p:txBody>
          <a:bodyPr wrap="square" lIns="91440" tIns="45720" rIns="91440" bIns="45720" anchor="t"/>
          <a:lstStyle/>
          <a:p>
            <a:pPr lvl="0"/>
            <a:r>
              <a:rPr dirty="0"/>
              <a:t>A common misconception among entrepreneurs is that all investors are the same; that </a:t>
            </a:r>
            <a:endParaRPr dirty="0"/>
          </a:p>
          <a:p>
            <a:pPr lvl="0"/>
            <a:r>
              <a:rPr dirty="0"/>
              <a:t>is that “money is green.” This view is far from true, however, and throughout this book </a:t>
            </a:r>
            <a:endParaRPr dirty="0"/>
          </a:p>
          <a:p>
            <a:pPr lvl="0"/>
            <a:r>
              <a:rPr dirty="0"/>
              <a:t>we emphasize the diversity of investor types and its importance for the fundraising </a:t>
            </a:r>
            <a:endParaRPr dirty="0"/>
          </a:p>
          <a:p>
            <a:pPr lvl="0"/>
            <a:r>
              <a:rPr dirty="0"/>
              <a:t>process.</a:t>
            </a:r>
            <a:endParaRPr dirty="0"/>
          </a:p>
          <a:p>
            <a:pPr lvl="0"/>
            <a:endParaRPr dirty="0"/>
          </a:p>
          <a:p>
            <a:pPr lvl="0"/>
            <a:r>
              <a:rPr dirty="0"/>
              <a:t>The FUEL framework is based on four core concepts that help to structure our</a:t>
            </a:r>
            <a:endParaRPr dirty="0"/>
          </a:p>
          <a:p>
            <a:pPr lvl="0"/>
            <a:r>
              <a:rPr dirty="0"/>
              <a:t>understanding of the identity and behaviors of the investors. Each concept is associ_x0002_ated with one central question that sets up the core issue and two further questions</a:t>
            </a:r>
            <a:endParaRPr dirty="0"/>
          </a:p>
          <a:p>
            <a:pPr lvl="0"/>
            <a:r>
              <a:rPr dirty="0"/>
              <a:t>that elaborate on that core.</a:t>
            </a:r>
            <a:endParaRPr dirty="0"/>
          </a:p>
          <a:p>
            <a:pPr lvl="0"/>
            <a:r>
              <a:rPr dirty="0"/>
              <a:t>1. Fundamental structure</a:t>
            </a:r>
            <a:endParaRPr dirty="0"/>
          </a:p>
          <a:p>
            <a:pPr lvl="0"/>
            <a:r>
              <a:rPr dirty="0"/>
              <a:t>• What is the investor’s fundamental identity?</a:t>
            </a:r>
            <a:endParaRPr dirty="0"/>
          </a:p>
          <a:p>
            <a:pPr lvl="0"/>
            <a:r>
              <a:rPr dirty="0"/>
              <a:t>• What is the investor’s organizational structure and financial resources?</a:t>
            </a:r>
            <a:endParaRPr dirty="0"/>
          </a:p>
          <a:p>
            <a:pPr lvl="0"/>
            <a:r>
              <a:rPr dirty="0"/>
              <a:t>• What is the investor’s governance structure and decision-making process?</a:t>
            </a:r>
            <a:endParaRPr dirty="0"/>
          </a:p>
          <a:p>
            <a:pPr lvl="0"/>
            <a:r>
              <a:rPr dirty="0"/>
              <a:t>2. Underlying motivation</a:t>
            </a:r>
            <a:endParaRPr dirty="0"/>
          </a:p>
          <a:p>
            <a:pPr lvl="0"/>
            <a:r>
              <a:rPr dirty="0"/>
              <a:t>• What does the investor want?</a:t>
            </a:r>
            <a:endParaRPr dirty="0"/>
          </a:p>
          <a:p>
            <a:pPr lvl="0"/>
            <a:r>
              <a:rPr dirty="0"/>
              <a:t>• How important are financial and nonfinancial returns to the investors?</a:t>
            </a:r>
            <a:endParaRPr dirty="0"/>
          </a:p>
          <a:p>
            <a:pPr lvl="0"/>
            <a:r>
              <a:rPr dirty="0"/>
              <a:t>• How risk tolerant and patient is the investor?</a:t>
            </a:r>
            <a:endParaRPr dirty="0"/>
          </a:p>
          <a:p>
            <a:pPr lvl="0"/>
            <a:r>
              <a:rPr dirty="0"/>
              <a:t>3. Expertise and networks</a:t>
            </a:r>
            <a:endParaRPr dirty="0"/>
          </a:p>
          <a:p>
            <a:pPr lvl="0"/>
            <a:r>
              <a:rPr dirty="0"/>
              <a:t>• What does the investor offer to the entrepreneur?</a:t>
            </a:r>
            <a:endParaRPr dirty="0"/>
          </a:p>
          <a:p>
            <a:pPr lvl="0"/>
            <a:r>
              <a:rPr dirty="0"/>
              <a:t>• What expertise does the investor bring to the table?</a:t>
            </a:r>
            <a:endParaRPr dirty="0"/>
          </a:p>
          <a:p>
            <a:pPr lvl="0"/>
            <a:r>
              <a:rPr dirty="0"/>
              <a:t>• What networks can the investor draw on?</a:t>
            </a:r>
            <a:endParaRPr dirty="0"/>
          </a:p>
          <a:p>
            <a:pPr lvl="0"/>
            <a:r>
              <a:rPr dirty="0"/>
              <a:t>4. Logic and style</a:t>
            </a:r>
            <a:endParaRPr dirty="0"/>
          </a:p>
          <a:p>
            <a:pPr lvl="0"/>
            <a:r>
              <a:rPr dirty="0"/>
              <a:t>• How does the investor operate?</a:t>
            </a:r>
            <a:endParaRPr dirty="0"/>
          </a:p>
          <a:p>
            <a:pPr lvl="0"/>
            <a:r>
              <a:rPr dirty="0"/>
              <a:t>• What logical criteria does the investor use to select companies?</a:t>
            </a:r>
            <a:endParaRPr dirty="0"/>
          </a:p>
          <a:p>
            <a:pPr lvl="0"/>
            <a:r>
              <a:rPr dirty="0"/>
              <a:t>• What is the investor’s style of interacting with the companies?</a:t>
            </a:r>
            <a:endParaRPr dirty="0"/>
          </a:p>
        </p:txBody>
      </p:sp>
      <p:sp>
        <p:nvSpPr>
          <p:cNvPr id="5939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p:txBody>
          <a:bodyPr wrap="square" lIns="91440" tIns="45720" rIns="91440" bIns="45720" anchor="t"/>
          <a:lstStyle/>
          <a:p>
            <a:pPr lvl="0"/>
            <a:r>
              <a:rPr dirty="0"/>
              <a:t>A common misconception among entrepreneurs is that all investors are the same; that </a:t>
            </a:r>
            <a:endParaRPr dirty="0"/>
          </a:p>
          <a:p>
            <a:pPr lvl="0"/>
            <a:r>
              <a:rPr dirty="0"/>
              <a:t>is that “money is green.” This view is far from true, however, and throughout this book </a:t>
            </a:r>
            <a:endParaRPr dirty="0"/>
          </a:p>
          <a:p>
            <a:pPr lvl="0"/>
            <a:r>
              <a:rPr dirty="0"/>
              <a:t>we emphasize the diversity of investor types and its importance for the fundraising </a:t>
            </a:r>
            <a:endParaRPr dirty="0"/>
          </a:p>
          <a:p>
            <a:pPr lvl="0"/>
            <a:r>
              <a:rPr dirty="0"/>
              <a:t>process.</a:t>
            </a:r>
            <a:endParaRPr dirty="0"/>
          </a:p>
          <a:p>
            <a:pPr lvl="0"/>
            <a:endParaRPr dirty="0"/>
          </a:p>
          <a:p>
            <a:pPr lvl="0"/>
            <a:r>
              <a:rPr dirty="0"/>
              <a:t>The FUEL framework is based on four core concepts that help to structure our</a:t>
            </a:r>
            <a:endParaRPr dirty="0"/>
          </a:p>
          <a:p>
            <a:pPr lvl="0"/>
            <a:r>
              <a:rPr dirty="0"/>
              <a:t>understanding of the identity and behaviors of the investors. Each concept is associated with one central question that sets up the core issue and two further questions</a:t>
            </a:r>
            <a:r>
              <a:rPr lang="en-US" dirty="0"/>
              <a:t> </a:t>
            </a:r>
            <a:r>
              <a:rPr dirty="0"/>
              <a:t>that elaborate on that core.</a:t>
            </a:r>
            <a:endParaRPr dirty="0"/>
          </a:p>
          <a:p>
            <a:pPr lvl="0"/>
            <a:r>
              <a:rPr dirty="0"/>
              <a:t>1. Fundamental structure</a:t>
            </a:r>
            <a:endParaRPr dirty="0"/>
          </a:p>
          <a:p>
            <a:pPr lvl="0"/>
            <a:r>
              <a:rPr dirty="0"/>
              <a:t>• What is the investor’s fundamental identity?</a:t>
            </a:r>
            <a:endParaRPr dirty="0"/>
          </a:p>
          <a:p>
            <a:pPr lvl="0"/>
            <a:r>
              <a:rPr dirty="0"/>
              <a:t>• What is the investor’s organizational structure and financial resources?</a:t>
            </a:r>
            <a:endParaRPr dirty="0"/>
          </a:p>
          <a:p>
            <a:pPr lvl="0"/>
            <a:r>
              <a:rPr lang="zh-CN" dirty="0"/>
              <a:t>谁拥有投资主体？可供投资的资金和资源。</a:t>
            </a:r>
            <a:endParaRPr dirty="0"/>
          </a:p>
          <a:p>
            <a:pPr lvl="0"/>
            <a:r>
              <a:rPr dirty="0"/>
              <a:t>• What is the investor’s governance structure and decision-making process?</a:t>
            </a:r>
            <a:endParaRPr dirty="0"/>
          </a:p>
          <a:p>
            <a:pPr lvl="0"/>
            <a:r>
              <a:rPr lang="zh-CN" dirty="0"/>
              <a:t>治理机制和决策机制。</a:t>
            </a:r>
            <a:endParaRPr dirty="0"/>
          </a:p>
          <a:p>
            <a:pPr lvl="0"/>
            <a:r>
              <a:rPr lang="en-US" dirty="0"/>
              <a:t> </a:t>
            </a:r>
            <a:endParaRPr dirty="0"/>
          </a:p>
        </p:txBody>
      </p:sp>
      <p:sp>
        <p:nvSpPr>
          <p:cNvPr id="5939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dirty="0"/>
              <a:t>Bygrave, W. D., and J. A. Timmons. 1992. Venture Capital at the Crossroads. Boston: Harvard Business School</a:t>
            </a:r>
            <a:endParaRPr lang="zh-CN" altLang="en-US" dirty="0"/>
          </a:p>
          <a:p>
            <a:r>
              <a:rPr lang="zh-CN" altLang="en-US" dirty="0"/>
              <a:t>Press.</a:t>
            </a:r>
            <a:endParaRPr lang="en-US" altLang="zh-CN" dirty="0"/>
          </a:p>
          <a:p>
            <a:endParaRPr lang="en-US" altLang="zh-CN" dirty="0"/>
          </a:p>
          <a:p>
            <a:pPr>
              <a:lnSpc>
                <a:spcPct val="150000"/>
              </a:lnSpc>
            </a:pPr>
            <a:r>
              <a:rPr lang="en-US" altLang="zh-CN" sz="1200" dirty="0"/>
              <a:t>VC</a:t>
            </a:r>
            <a:r>
              <a:rPr lang="zh-CN" altLang="en-US" sz="1200" dirty="0">
                <a:ea typeface="+mn-ea"/>
              </a:rPr>
              <a:t>声誉</a:t>
            </a:r>
            <a:r>
              <a:rPr lang="en-US" altLang="zh-CN" sz="1200" dirty="0">
                <a:ea typeface="+mn-ea"/>
              </a:rPr>
              <a:t>-</a:t>
            </a:r>
            <a:r>
              <a:rPr lang="en-US" altLang="zh-CN" sz="1200" dirty="0"/>
              <a:t>B</a:t>
            </a:r>
            <a:r>
              <a:rPr lang="zh-CN" altLang="en-US" sz="1200" dirty="0"/>
              <a:t>oth academics and practitioners have argued</a:t>
            </a:r>
            <a:r>
              <a:rPr lang="en-US" altLang="zh-CN" sz="1200" dirty="0"/>
              <a:t> </a:t>
            </a:r>
            <a:r>
              <a:rPr lang="zh-CN" altLang="en-US" sz="1200" dirty="0"/>
              <a:t>that high-reputation VCs are better at providing the above services than</a:t>
            </a:r>
            <a:r>
              <a:rPr lang="en-US" altLang="zh-CN" sz="1200" dirty="0"/>
              <a:t> </a:t>
            </a:r>
            <a:r>
              <a:rPr lang="zh-CN" altLang="en-US" sz="1200" dirty="0"/>
              <a:t>low-reputation VCs</a:t>
            </a:r>
            <a:r>
              <a:rPr lang="en-US" altLang="zh-CN" sz="1200" dirty="0"/>
              <a:t> </a:t>
            </a:r>
            <a:endParaRPr lang="en-US" altLang="zh-CN" sz="1200" dirty="0"/>
          </a:p>
          <a:p>
            <a:pPr>
              <a:lnSpc>
                <a:spcPct val="150000"/>
              </a:lnSpc>
            </a:pPr>
            <a:r>
              <a:rPr lang="en-US" altLang="zh-CN" sz="1200" dirty="0"/>
              <a:t>VC</a:t>
            </a:r>
            <a:r>
              <a:rPr lang="zh-CN" altLang="en-US" sz="1200" dirty="0">
                <a:ea typeface="+mn-ea"/>
              </a:rPr>
              <a:t> </a:t>
            </a:r>
            <a:r>
              <a:rPr lang="en-US" altLang="zh-CN" sz="1200" dirty="0">
                <a:ea typeface="+mn-ea"/>
              </a:rPr>
              <a:t>experience-industry,</a:t>
            </a:r>
            <a:r>
              <a:rPr lang="zh-CN" altLang="en-US" sz="1200" dirty="0">
                <a:ea typeface="+mn-ea"/>
              </a:rPr>
              <a:t> </a:t>
            </a:r>
            <a:r>
              <a:rPr lang="en-US" altLang="zh-CN" sz="1200" dirty="0">
                <a:ea typeface="+mn-ea"/>
              </a:rPr>
              <a:t>portfolio,</a:t>
            </a:r>
            <a:r>
              <a:rPr lang="zh-CN" altLang="en-US" sz="1200" dirty="0">
                <a:ea typeface="+mn-ea"/>
              </a:rPr>
              <a:t> </a:t>
            </a:r>
            <a:r>
              <a:rPr lang="en-US" altLang="zh-CN" sz="1200" dirty="0">
                <a:ea typeface="+mn-ea"/>
              </a:rPr>
              <a:t>IPO</a:t>
            </a:r>
            <a:r>
              <a:rPr lang="zh-CN" altLang="en-US" sz="1200" dirty="0">
                <a:ea typeface="+mn-ea"/>
              </a:rPr>
              <a:t> </a:t>
            </a:r>
            <a:r>
              <a:rPr lang="en-US" altLang="zh-CN" sz="1200" dirty="0">
                <a:ea typeface="+mn-ea"/>
              </a:rPr>
              <a:t>exit</a:t>
            </a:r>
            <a:endParaRPr lang="en-US" altLang="zh-CN" sz="1200" dirty="0">
              <a:ea typeface="+mn-ea"/>
              <a:sym typeface="+mn-ea"/>
            </a:endParaRPr>
          </a:p>
          <a:p>
            <a:pPr>
              <a:lnSpc>
                <a:spcPct val="150000"/>
              </a:lnSpc>
            </a:pPr>
            <a:r>
              <a:rPr lang="en-US" altLang="zh-CN" sz="1200" dirty="0"/>
              <a:t>VC</a:t>
            </a:r>
            <a:r>
              <a:rPr lang="zh-CN" altLang="en-US" sz="1200" dirty="0">
                <a:ea typeface="+mn-ea"/>
              </a:rPr>
              <a:t>类型</a:t>
            </a:r>
            <a:r>
              <a:rPr lang="en-US" altLang="zh-CN" sz="1200" dirty="0">
                <a:ea typeface="+mn-ea"/>
              </a:rPr>
              <a:t>-</a:t>
            </a:r>
            <a:r>
              <a:rPr lang="en-US" altLang="zh-CN" sz="1200" dirty="0">
                <a:ea typeface="+mn-ea"/>
                <a:sym typeface="+mn-ea"/>
              </a:rPr>
              <a:t>IVC</a:t>
            </a:r>
            <a:r>
              <a:rPr lang="zh-CN" altLang="en-US" sz="1200" dirty="0">
                <a:ea typeface="+mn-ea"/>
                <a:sym typeface="+mn-ea"/>
              </a:rPr>
              <a:t>、</a:t>
            </a:r>
            <a:r>
              <a:rPr lang="en-US" altLang="zh-CN" sz="1200" dirty="0">
                <a:ea typeface="+mn-ea"/>
                <a:sym typeface="+mn-ea"/>
              </a:rPr>
              <a:t>CVC</a:t>
            </a:r>
            <a:r>
              <a:rPr lang="zh-CN" altLang="en-US" sz="1200" dirty="0">
                <a:ea typeface="+mn-ea"/>
                <a:sym typeface="+mn-ea"/>
              </a:rPr>
              <a:t>、</a:t>
            </a:r>
            <a:r>
              <a:rPr lang="en-US" altLang="zh-CN" sz="1200" dirty="0">
                <a:ea typeface="+mn-ea"/>
                <a:sym typeface="+mn-ea"/>
              </a:rPr>
              <a:t>GVC</a:t>
            </a:r>
            <a:endParaRPr lang="en-US" altLang="zh-CN" sz="1200" dirty="0">
              <a:ea typeface="+mn-ea"/>
              <a:sym typeface="+mn-ea"/>
            </a:endParaRPr>
          </a:p>
          <a:p>
            <a:pPr>
              <a:lnSpc>
                <a:spcPct val="150000"/>
              </a:lnSpc>
            </a:pPr>
            <a:endParaRPr lang="en-US" altLang="zh-CN" sz="1200" dirty="0">
              <a:ea typeface="+mn-ea"/>
              <a:sym typeface="+mn-ea"/>
            </a:endParaRPr>
          </a:p>
          <a:p>
            <a:pPr>
              <a:lnSpc>
                <a:spcPct val="150000"/>
              </a:lnSpc>
            </a:pPr>
            <a:r>
              <a:rPr lang="zh-CN" altLang="en-US" sz="1200" dirty="0">
                <a:ea typeface="+mn-ea"/>
              </a:rPr>
              <a:t>The short version is that angels invest their own money, whereas VCs invest </a:t>
            </a:r>
            <a:endParaRPr lang="zh-CN" altLang="en-US" sz="1200" dirty="0">
              <a:ea typeface="+mn-ea"/>
            </a:endParaRPr>
          </a:p>
          <a:p>
            <a:pPr>
              <a:lnSpc>
                <a:spcPct val="150000"/>
              </a:lnSpc>
            </a:pPr>
            <a:r>
              <a:rPr lang="zh-CN" altLang="en-US" sz="1200" dirty="0">
                <a:ea typeface="+mn-ea"/>
              </a:rPr>
              <a:t>other people’s money. For the long version, note that the structure of angel investors </a:t>
            </a:r>
            <a:endParaRPr lang="zh-CN" altLang="en-US" sz="1200" dirty="0">
              <a:ea typeface="+mn-ea"/>
            </a:endParaRPr>
          </a:p>
          <a:p>
            <a:pPr>
              <a:lnSpc>
                <a:spcPct val="150000"/>
              </a:lnSpc>
            </a:pPr>
            <a:r>
              <a:rPr lang="zh-CN" altLang="en-US" sz="1200" dirty="0">
                <a:ea typeface="+mn-ea"/>
              </a:rPr>
              <a:t>is fairly simple. Angels invest their own money and are accountable to no one else </a:t>
            </a:r>
            <a:endParaRPr lang="zh-CN" altLang="en-US" sz="1200" dirty="0">
              <a:ea typeface="+mn-ea"/>
            </a:endParaRPr>
          </a:p>
          <a:p>
            <a:pPr>
              <a:lnSpc>
                <a:spcPct val="150000"/>
              </a:lnSpc>
            </a:pPr>
            <a:r>
              <a:rPr lang="zh-CN" altLang="en-US" sz="1200" dirty="0">
                <a:ea typeface="+mn-ea"/>
              </a:rPr>
              <a:t>(spouses apart). Compare this to the VC structure, shown in Figure 1.12. An en_x0002_trepreneurial company receives funding from a VC fund, which is a legal vehicle </a:t>
            </a:r>
            <a:endParaRPr lang="zh-CN" altLang="en-US" sz="1200" dirty="0">
              <a:ea typeface="+mn-ea"/>
            </a:endParaRPr>
          </a:p>
          <a:p>
            <a:pPr>
              <a:lnSpc>
                <a:spcPct val="150000"/>
              </a:lnSpc>
            </a:pPr>
            <a:r>
              <a:rPr lang="zh-CN" altLang="en-US" sz="1200" dirty="0">
                <a:ea typeface="+mn-ea"/>
              </a:rPr>
              <a:t>administered by a limited liability company (the general partner) and run by a group </a:t>
            </a:r>
            <a:endParaRPr lang="zh-CN" altLang="en-US" sz="1200" dirty="0">
              <a:ea typeface="+mn-ea"/>
            </a:endParaRPr>
          </a:p>
          <a:p>
            <a:pPr>
              <a:lnSpc>
                <a:spcPct val="150000"/>
              </a:lnSpc>
            </a:pPr>
            <a:r>
              <a:rPr lang="zh-CN" altLang="en-US" sz="1200" dirty="0">
                <a:ea typeface="+mn-ea"/>
              </a:rPr>
              <a:t>of individuals (the VCs). The general partner enters into an agreement with a set </a:t>
            </a:r>
            <a:endParaRPr lang="zh-CN" altLang="en-US" sz="1200" dirty="0">
              <a:ea typeface="+mn-ea"/>
            </a:endParaRPr>
          </a:p>
          <a:p>
            <a:pPr>
              <a:lnSpc>
                <a:spcPct val="150000"/>
              </a:lnSpc>
            </a:pPr>
            <a:r>
              <a:rPr lang="zh-CN" altLang="en-US" sz="1200" dirty="0">
                <a:ea typeface="+mn-ea"/>
              </a:rPr>
              <a:t>of institutional investors (the limited partners) that provide the funding of the VC </a:t>
            </a:r>
            <a:endParaRPr lang="zh-CN" altLang="en-US" sz="1200" dirty="0">
              <a:ea typeface="+mn-ea"/>
            </a:endParaRPr>
          </a:p>
          <a:p>
            <a:pPr>
              <a:lnSpc>
                <a:spcPct val="150000"/>
              </a:lnSpc>
            </a:pPr>
            <a:r>
              <a:rPr lang="zh-CN" altLang="en-US" sz="1200" dirty="0">
                <a:ea typeface="+mn-ea"/>
              </a:rPr>
              <a:t>fund. Institutional investors are large investment managers, such as pension funds, </a:t>
            </a:r>
            <a:endParaRPr lang="zh-CN" altLang="en-US" sz="1200" dirty="0">
              <a:ea typeface="+mn-ea"/>
            </a:endParaRPr>
          </a:p>
          <a:p>
            <a:pPr>
              <a:lnSpc>
                <a:spcPct val="150000"/>
              </a:lnSpc>
            </a:pPr>
            <a:r>
              <a:rPr lang="zh-CN" altLang="en-US" sz="1200" dirty="0">
                <a:ea typeface="+mn-ea"/>
              </a:rPr>
              <a:t>insurance companies, university endowments, sovereign wealth funds, investment </a:t>
            </a:r>
            <a:endParaRPr lang="zh-CN" altLang="en-US" sz="1200" dirty="0">
              <a:ea typeface="+mn-ea"/>
            </a:endParaRPr>
          </a:p>
          <a:p>
            <a:pPr>
              <a:lnSpc>
                <a:spcPct val="150000"/>
              </a:lnSpc>
            </a:pPr>
            <a:r>
              <a:rPr lang="zh-CN" altLang="en-US" sz="1200" dirty="0">
                <a:ea typeface="+mn-ea"/>
              </a:rPr>
              <a:t>banks (representing themselves or their clients), wealthy families, and others.</a:t>
            </a:r>
            <a:endParaRPr lang="zh-CN" altLang="en-US" sz="1200" dirty="0">
              <a:ea typeface="+mn-ea"/>
            </a:endParaRPr>
          </a:p>
          <a:p>
            <a:pPr>
              <a:lnSpc>
                <a:spcPct val="150000"/>
              </a:lnSpc>
            </a:pPr>
            <a:endParaRPr lang="zh-CN" altLang="en-US" sz="1200" dirty="0">
              <a:ea typeface="+mn-ea"/>
            </a:endParaRPr>
          </a:p>
          <a:p>
            <a:pPr>
              <a:lnSpc>
                <a:spcPct val="150000"/>
              </a:lnSpc>
            </a:pPr>
            <a:r>
              <a:rPr lang="zh-CN" altLang="en-US" sz="1200" dirty="0">
                <a:ea typeface="+mn-ea"/>
              </a:rPr>
              <a:t>Most angels only invest relatively modest </a:t>
            </a:r>
            <a:endParaRPr lang="zh-CN" altLang="en-US" sz="1200" dirty="0">
              <a:ea typeface="+mn-ea"/>
            </a:endParaRPr>
          </a:p>
          <a:p>
            <a:pPr>
              <a:lnSpc>
                <a:spcPct val="150000"/>
              </a:lnSpc>
            </a:pPr>
            <a:r>
              <a:rPr lang="zh-CN" altLang="en-US" sz="1200" dirty="0">
                <a:ea typeface="+mn-ea"/>
              </a:rPr>
              <a:t>amounts, limited by how much wealth they have and how much they are willing </a:t>
            </a:r>
            <a:endParaRPr lang="zh-CN" altLang="en-US" sz="1200" dirty="0">
              <a:ea typeface="+mn-ea"/>
            </a:endParaRPr>
          </a:p>
          <a:p>
            <a:pPr>
              <a:lnSpc>
                <a:spcPct val="150000"/>
              </a:lnSpc>
            </a:pPr>
            <a:r>
              <a:rPr lang="zh-CN" altLang="en-US" sz="1200" dirty="0">
                <a:ea typeface="+mn-ea"/>
              </a:rPr>
              <a:t>to risk. By contrast, VCs can have access to much larger sums of money, depending </a:t>
            </a:r>
            <a:endParaRPr lang="zh-CN" altLang="en-US" sz="1200" dirty="0">
              <a:ea typeface="+mn-ea"/>
            </a:endParaRPr>
          </a:p>
          <a:p>
            <a:pPr>
              <a:lnSpc>
                <a:spcPct val="150000"/>
              </a:lnSpc>
            </a:pPr>
            <a:r>
              <a:rPr lang="zh-CN" altLang="en-US" sz="1200" dirty="0">
                <a:ea typeface="+mn-ea"/>
              </a:rPr>
              <a:t>on the size of the fund (which can range between $50M and over $1B). Second, we </a:t>
            </a:r>
            <a:endParaRPr lang="zh-CN" altLang="en-US" sz="1200" dirty="0">
              <a:ea typeface="+mn-ea"/>
            </a:endParaRPr>
          </a:p>
          <a:p>
            <a:pPr>
              <a:lnSpc>
                <a:spcPct val="150000"/>
              </a:lnSpc>
            </a:pPr>
            <a:r>
              <a:rPr lang="zh-CN" altLang="en-US" sz="1200" dirty="0">
                <a:ea typeface="+mn-ea"/>
              </a:rPr>
              <a:t>consider who makes the key decisions. Angel investors make their own decisions, </a:t>
            </a:r>
            <a:endParaRPr lang="zh-CN" altLang="en-US" sz="1200" dirty="0">
              <a:ea typeface="+mn-ea"/>
            </a:endParaRPr>
          </a:p>
          <a:p>
            <a:pPr>
              <a:lnSpc>
                <a:spcPct val="150000"/>
              </a:lnSpc>
            </a:pPr>
            <a:r>
              <a:rPr lang="zh-CN" altLang="en-US" sz="1200" dirty="0">
                <a:ea typeface="+mn-ea"/>
              </a:rPr>
              <a:t>whereas VCs take decisions by investment committees that are governed by partner_x0002_ship rules and may be subject to oversight by the limited partners. Clearly, we would </a:t>
            </a:r>
            <a:endParaRPr lang="zh-CN" altLang="en-US" sz="1200" dirty="0">
              <a:ea typeface="+mn-ea"/>
            </a:endParaRPr>
          </a:p>
          <a:p>
            <a:pPr>
              <a:lnSpc>
                <a:spcPct val="150000"/>
              </a:lnSpc>
            </a:pPr>
            <a:r>
              <a:rPr lang="zh-CN" altLang="en-US" sz="1200" dirty="0">
                <a:ea typeface="+mn-ea"/>
              </a:rPr>
              <a:t>expect different investments to come out of these different investor structures. In </a:t>
            </a:r>
            <a:endParaRPr lang="zh-CN" altLang="en-US" sz="1200" dirty="0">
              <a:ea typeface="+mn-ea"/>
            </a:endParaRPr>
          </a:p>
          <a:p>
            <a:pPr>
              <a:lnSpc>
                <a:spcPct val="150000"/>
              </a:lnSpc>
            </a:pPr>
            <a:r>
              <a:rPr lang="zh-CN" altLang="en-US" sz="1200" dirty="0">
                <a:ea typeface="+mn-ea"/>
              </a:rPr>
              <a:t>fact, the same individual may adopt different investment styles when acting as a VC </a:t>
            </a:r>
            <a:endParaRPr lang="zh-CN" altLang="en-US" sz="1200" dirty="0">
              <a:ea typeface="+mn-ea"/>
            </a:endParaRPr>
          </a:p>
          <a:p>
            <a:pPr>
              <a:lnSpc>
                <a:spcPct val="150000"/>
              </a:lnSpc>
            </a:pPr>
            <a:r>
              <a:rPr lang="zh-CN" altLang="en-US" sz="1200" dirty="0">
                <a:ea typeface="+mn-ea"/>
              </a:rPr>
              <a:t>versus investing privately as an angel investor.</a:t>
            </a:r>
            <a:endParaRPr lang="zh-CN" altLang="en-US" sz="1200" dirty="0">
              <a:ea typeface="+mn-ea"/>
            </a:endParaRPr>
          </a:p>
          <a:p>
            <a:pPr>
              <a:lnSpc>
                <a:spcPct val="150000"/>
              </a:lnSpc>
            </a:pPr>
            <a:endParaRPr lang="zh-CN" altLang="en-US" sz="1200" dirty="0">
              <a:ea typeface="+mn-ea"/>
            </a:endParaRPr>
          </a:p>
          <a:p>
            <a:pPr>
              <a:lnSpc>
                <a:spcPct val="150000"/>
              </a:lnSpc>
            </a:pPr>
            <a:endParaRPr lang="zh-CN" altLang="en-US" sz="1200" dirty="0">
              <a:ea typeface="+mn-ea"/>
            </a:endParaRPr>
          </a:p>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p:txBody>
          <a:bodyPr wrap="square" lIns="91440" tIns="45720" rIns="91440" bIns="45720" anchor="t"/>
          <a:lstStyle/>
          <a:p>
            <a:pPr lvl="0"/>
            <a:r>
              <a:rPr dirty="0"/>
              <a:t>who the relevant people are, how they make decisions, and what resources they control.</a:t>
            </a:r>
            <a:endParaRPr dirty="0"/>
          </a:p>
          <a:p>
            <a:pPr lvl="0"/>
            <a:r>
              <a:rPr dirty="0"/>
              <a:t>Angels invest their own money and are accountable to no one else </a:t>
            </a:r>
            <a:endParaRPr dirty="0"/>
          </a:p>
          <a:p>
            <a:pPr lvl="0"/>
            <a:r>
              <a:rPr dirty="0"/>
              <a:t>(spouses apart). Compare this to the VC structure, shown in Figure 1.12. An en_x0002_trepreneurial company receives funding from a VC fund, which is a legal vehicle </a:t>
            </a:r>
            <a:endParaRPr dirty="0"/>
          </a:p>
          <a:p>
            <a:pPr lvl="0"/>
            <a:r>
              <a:rPr dirty="0"/>
              <a:t>administered by a limited liability company (the general partner) and run by a group </a:t>
            </a:r>
            <a:endParaRPr dirty="0"/>
          </a:p>
          <a:p>
            <a:pPr lvl="0"/>
            <a:r>
              <a:rPr dirty="0"/>
              <a:t>of individuals (the VCs). The general partner enters into an agreement with a set </a:t>
            </a:r>
            <a:endParaRPr dirty="0"/>
          </a:p>
          <a:p>
            <a:pPr lvl="0"/>
            <a:r>
              <a:rPr dirty="0"/>
              <a:t>of institutional investors (the limited partners) that provide the funding of the VC </a:t>
            </a:r>
            <a:endParaRPr dirty="0"/>
          </a:p>
          <a:p>
            <a:pPr lvl="0"/>
            <a:r>
              <a:rPr dirty="0"/>
              <a:t>fund. Institutional investors are large investment managers, such as pension funds, </a:t>
            </a:r>
            <a:endParaRPr dirty="0"/>
          </a:p>
          <a:p>
            <a:pPr lvl="0"/>
            <a:r>
              <a:rPr dirty="0"/>
              <a:t>insurance companies, university endowments, sovereign wealth funds, investment </a:t>
            </a:r>
            <a:endParaRPr dirty="0"/>
          </a:p>
          <a:p>
            <a:pPr lvl="0"/>
            <a:r>
              <a:rPr dirty="0"/>
              <a:t>banks (representing themselves or their clients), wealthy families, and others.</a:t>
            </a:r>
            <a:endParaRPr dirty="0"/>
          </a:p>
        </p:txBody>
      </p:sp>
      <p:sp>
        <p:nvSpPr>
          <p:cNvPr id="5939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p:txBody>
          <a:bodyPr wrap="square" lIns="91440" tIns="45720" rIns="91440" bIns="45720" anchor="t"/>
          <a:lstStyle/>
          <a:p>
            <a:pPr lvl="0"/>
            <a:r>
              <a:rPr dirty="0"/>
              <a:t>2. Underlying motivation</a:t>
            </a:r>
            <a:endParaRPr dirty="0"/>
          </a:p>
          <a:p>
            <a:pPr lvl="0"/>
            <a:r>
              <a:rPr dirty="0"/>
              <a:t>• What does the investor want?</a:t>
            </a:r>
            <a:r>
              <a:rPr lang="en-US" dirty="0"/>
              <a:t> </a:t>
            </a:r>
            <a:r>
              <a:rPr lang="zh-CN" altLang="en-US" dirty="0"/>
              <a:t>（财务回报</a:t>
            </a:r>
            <a:r>
              <a:rPr lang="en-US" altLang="zh-CN" dirty="0"/>
              <a:t>vs</a:t>
            </a:r>
            <a:r>
              <a:rPr lang="zh-CN" altLang="en-US" dirty="0"/>
              <a:t>更广泛目标；国外天使投资者与中国天使投资人差异</a:t>
            </a:r>
            <a:r>
              <a:rPr lang="en-US" altLang="zh-CN" dirty="0"/>
              <a:t>--</a:t>
            </a:r>
            <a:r>
              <a:rPr lang="zh-CN" altLang="en-US" dirty="0"/>
              <a:t>战略整合， Lee Hower, who was part of LinkedIn’s founding team and is now an experienced in_x0002_vestor, lists five main motivations: return, market insights, path to a VC career, help to the community, and personal enjoyment）</a:t>
            </a:r>
            <a:endParaRPr dirty="0"/>
          </a:p>
          <a:p>
            <a:pPr lvl="0"/>
            <a:r>
              <a:rPr dirty="0"/>
              <a:t>• How important are financial and nonfinancial returns to the investors?</a:t>
            </a:r>
            <a:endParaRPr dirty="0"/>
          </a:p>
          <a:p>
            <a:pPr lvl="0"/>
            <a:r>
              <a:rPr dirty="0"/>
              <a:t>• How risk tolerant and patient is the investor?</a:t>
            </a:r>
            <a:endParaRPr dirty="0"/>
          </a:p>
          <a:p>
            <a:pPr lvl="0"/>
            <a:endParaRPr dirty="0"/>
          </a:p>
        </p:txBody>
      </p:sp>
      <p:sp>
        <p:nvSpPr>
          <p:cNvPr id="5939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p:txBody>
          <a:bodyPr wrap="square" lIns="91440" tIns="45720" rIns="91440" bIns="45720" anchor="t"/>
          <a:lstStyle/>
          <a:p>
            <a:pPr lvl="0"/>
            <a:r>
              <a:rPr dirty="0"/>
              <a:t>3. Expertise and networks</a:t>
            </a:r>
            <a:endParaRPr dirty="0"/>
          </a:p>
          <a:p>
            <a:pPr lvl="0"/>
            <a:r>
              <a:rPr dirty="0"/>
              <a:t>• What does the investor offer to the entrepreneur?</a:t>
            </a:r>
            <a:endParaRPr dirty="0"/>
          </a:p>
          <a:p>
            <a:pPr lvl="0"/>
            <a:r>
              <a:rPr dirty="0"/>
              <a:t>• What expertise does the investor bring to the table?</a:t>
            </a:r>
            <a:endParaRPr dirty="0"/>
          </a:p>
          <a:p>
            <a:pPr lvl="0"/>
            <a:r>
              <a:rPr dirty="0"/>
              <a:t>• What networks can the investor draw on?</a:t>
            </a:r>
            <a:endParaRPr dirty="0"/>
          </a:p>
          <a:p>
            <a:pPr lvl="0"/>
            <a:r>
              <a:rPr dirty="0"/>
              <a:t> Expertise is needed to prop_x0002_erly screen out the right companies and add value along the ride. Networks are needed </a:t>
            </a:r>
            <a:endParaRPr dirty="0"/>
          </a:p>
          <a:p>
            <a:pPr lvl="0"/>
            <a:r>
              <a:rPr dirty="0"/>
              <a:t>to help the entrepreneur gain access to key resources as the venture develops. Put dif_x0002_ferently, expertise concerns the knowledge and skills that the investors have by them_x0002_selves, and networks concern the knowledge and skills that they can gain access to.</a:t>
            </a:r>
            <a:endParaRPr dirty="0"/>
          </a:p>
          <a:p>
            <a:pPr lvl="0"/>
            <a:r>
              <a:rPr dirty="0"/>
              <a:t>4. Logic and style</a:t>
            </a:r>
            <a:endParaRPr dirty="0"/>
          </a:p>
          <a:p>
            <a:pPr lvl="0"/>
            <a:r>
              <a:rPr dirty="0"/>
              <a:t>• How does the investor operate?</a:t>
            </a:r>
            <a:endParaRPr dirty="0"/>
          </a:p>
          <a:p>
            <a:pPr lvl="0"/>
            <a:r>
              <a:rPr dirty="0"/>
              <a:t>• What logical criteria does the investor use to select companies?</a:t>
            </a:r>
            <a:endParaRPr dirty="0"/>
          </a:p>
          <a:p>
            <a:pPr lvl="0"/>
            <a:r>
              <a:rPr dirty="0"/>
              <a:t>• What is the investor’s style of interacting with the companies?</a:t>
            </a:r>
            <a:endParaRPr dirty="0"/>
          </a:p>
        </p:txBody>
      </p:sp>
      <p:sp>
        <p:nvSpPr>
          <p:cNvPr id="5939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p:txBody>
          <a:bodyPr wrap="square" lIns="91440" tIns="45720" rIns="91440" bIns="45720" anchor="t"/>
          <a:lstStyle/>
          <a:p>
            <a:pPr lvl="0"/>
            <a:r>
              <a:rPr dirty="0"/>
              <a:t>4. Logic and style</a:t>
            </a:r>
            <a:endParaRPr dirty="0"/>
          </a:p>
          <a:p>
            <a:pPr lvl="0"/>
            <a:r>
              <a:rPr dirty="0"/>
              <a:t>• How does the investor operate?</a:t>
            </a:r>
            <a:endParaRPr dirty="0"/>
          </a:p>
          <a:p>
            <a:pPr lvl="0"/>
            <a:r>
              <a:rPr dirty="0"/>
              <a:t>• What logical criteria does the investor use to select companies?</a:t>
            </a:r>
            <a:endParaRPr dirty="0"/>
          </a:p>
          <a:p>
            <a:pPr lvl="0"/>
            <a:r>
              <a:rPr dirty="0"/>
              <a:t>• What is the investor’s style of interacting with the companies?</a:t>
            </a:r>
            <a:endParaRPr dirty="0"/>
          </a:p>
          <a:p>
            <a:pPr lvl="0"/>
            <a:r>
              <a:rPr dirty="0"/>
              <a:t> The “logic” component links to the first (Fit) and second (Invest) steps of the </a:t>
            </a:r>
            <a:endParaRPr dirty="0"/>
          </a:p>
          <a:p>
            <a:pPr lvl="0"/>
            <a:r>
              <a:rPr dirty="0"/>
              <a:t>FIRE framework. It looks at what types of deals make sense and how to structure them. </a:t>
            </a:r>
            <a:endParaRPr dirty="0"/>
          </a:p>
          <a:p>
            <a:pPr lvl="0"/>
            <a:r>
              <a:rPr dirty="0"/>
              <a:t>The “style” component then considers how the investor and entrepreneur interact </a:t>
            </a:r>
            <a:endParaRPr dirty="0"/>
          </a:p>
          <a:p>
            <a:pPr lvl="0"/>
            <a:r>
              <a:rPr dirty="0"/>
              <a:t>throughout the rest of entrepreneurial financing process, that is, the Ride and Exit steps.</a:t>
            </a:r>
            <a:endParaRPr dirty="0"/>
          </a:p>
        </p:txBody>
      </p:sp>
      <p:sp>
        <p:nvSpPr>
          <p:cNvPr id="5939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p:txBody>
          <a:bodyPr wrap="square" lIns="91440" tIns="45720" rIns="91440" bIns="45720" anchor="t"/>
          <a:lstStyle/>
          <a:p>
            <a:pPr lvl="0"/>
            <a:r>
              <a:rPr dirty="0"/>
              <a:t>A common misconception among entrepreneurs is that all investors are the same; that </a:t>
            </a:r>
            <a:endParaRPr dirty="0"/>
          </a:p>
          <a:p>
            <a:pPr lvl="0"/>
            <a:r>
              <a:rPr dirty="0"/>
              <a:t>is that “money is green.” This view is far from true, however, and throughout this book </a:t>
            </a:r>
            <a:endParaRPr dirty="0"/>
          </a:p>
          <a:p>
            <a:pPr lvl="0"/>
            <a:r>
              <a:rPr dirty="0"/>
              <a:t>we emphasize the diversity of investor types and its importance for the fundraising </a:t>
            </a:r>
            <a:endParaRPr dirty="0"/>
          </a:p>
          <a:p>
            <a:pPr lvl="0"/>
            <a:r>
              <a:rPr dirty="0"/>
              <a:t>process.</a:t>
            </a:r>
            <a:endParaRPr dirty="0"/>
          </a:p>
          <a:p>
            <a:pPr lvl="0"/>
            <a:endParaRPr dirty="0"/>
          </a:p>
          <a:p>
            <a:pPr lvl="0"/>
            <a:r>
              <a:rPr dirty="0"/>
              <a:t>Why does the fundamental structure matter? First, we consider whose money </a:t>
            </a:r>
            <a:endParaRPr dirty="0"/>
          </a:p>
          <a:p>
            <a:pPr lvl="0"/>
            <a:r>
              <a:rPr dirty="0"/>
              <a:t>is being invested and how much of it. Most angels only invest relatively modest </a:t>
            </a:r>
            <a:endParaRPr dirty="0"/>
          </a:p>
          <a:p>
            <a:pPr lvl="0"/>
            <a:r>
              <a:rPr dirty="0"/>
              <a:t>amounts, limited by how much wealth they have and how much they are willing </a:t>
            </a:r>
            <a:endParaRPr dirty="0"/>
          </a:p>
          <a:p>
            <a:pPr lvl="0"/>
            <a:r>
              <a:rPr dirty="0"/>
              <a:t>to risk. By contrast, VCs can have access to much larger sums of money, depending </a:t>
            </a:r>
            <a:endParaRPr dirty="0"/>
          </a:p>
          <a:p>
            <a:pPr lvl="0"/>
            <a:r>
              <a:rPr dirty="0"/>
              <a:t>on the size of the fund (which can range between $50M and over $1B). Second, we </a:t>
            </a:r>
            <a:endParaRPr dirty="0"/>
          </a:p>
          <a:p>
            <a:pPr lvl="0"/>
            <a:r>
              <a:rPr dirty="0"/>
              <a:t>consider who makes the key decisions. Angel investors make their own decisions, </a:t>
            </a:r>
            <a:endParaRPr dirty="0"/>
          </a:p>
          <a:p>
            <a:pPr lvl="0"/>
            <a:r>
              <a:rPr dirty="0"/>
              <a:t>whereas VCs take decisions by investment committees that are governed by partner_x0002_ship rules and may be subject to oversight by the limited partners. Clearly, we would </a:t>
            </a:r>
            <a:endParaRPr dirty="0"/>
          </a:p>
          <a:p>
            <a:pPr lvl="0"/>
            <a:r>
              <a:rPr dirty="0"/>
              <a:t>expect different investments to come out of these different investor structures. In </a:t>
            </a:r>
            <a:endParaRPr dirty="0"/>
          </a:p>
          <a:p>
            <a:pPr lvl="0"/>
            <a:r>
              <a:rPr dirty="0"/>
              <a:t>fact, the same individual may adopt different investment styles when acting as a VC </a:t>
            </a:r>
            <a:endParaRPr dirty="0"/>
          </a:p>
          <a:p>
            <a:pPr lvl="0"/>
            <a:r>
              <a:rPr dirty="0"/>
              <a:t>versus investing privately as an angel investor.</a:t>
            </a:r>
            <a:endParaRPr dirty="0"/>
          </a:p>
          <a:p>
            <a:pPr lvl="0"/>
            <a:endParaRPr dirty="0"/>
          </a:p>
          <a:p>
            <a:pPr lvl="0"/>
            <a:r>
              <a:rPr dirty="0"/>
              <a:t>不确定性 (Uncertainty)主要 指不能 判断特定结 果发 生的可能 性 (Weick，1995)，风险是 不确定性 的一种 类型 ，其未来 可能发 生的事件 的概 率被认 为是 已知 的 (Knight，1921)。</a:t>
            </a:r>
            <a:endParaRPr dirty="0"/>
          </a:p>
          <a:p>
            <a:pPr lvl="0"/>
            <a:r>
              <a:rPr dirty="0"/>
              <a:t>Knight，F．H．，192l，Risk，Uncertainty and P， t，HoughtonMiflinCompany．</a:t>
            </a:r>
            <a:endParaRPr dirty="0"/>
          </a:p>
          <a:p>
            <a:pPr lvl="0"/>
            <a:r>
              <a:rPr dirty="0"/>
              <a:t>Weick，K．E．，1995，Sensemaking in Organizations，SagePublications．</a:t>
            </a:r>
            <a:endParaRPr dirty="0"/>
          </a:p>
        </p:txBody>
      </p:sp>
      <p:sp>
        <p:nvSpPr>
          <p:cNvPr id="5939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p:sp>
      <p:sp>
        <p:nvSpPr>
          <p:cNvPr id="57347" name="Notes Placeholder 2"/>
          <p:cNvSpPr>
            <a:spLocks noGrp="1"/>
          </p:cNvSpPr>
          <p:nvPr>
            <p:ph type="body" idx="1"/>
          </p:nvPr>
        </p:nvSpPr>
        <p:spPr/>
        <p:txBody>
          <a:bodyPr wrap="square" lIns="91440" tIns="45720" rIns="91440" bIns="45720" anchor="t"/>
          <a:lstStyle/>
          <a:p>
            <a:pPr lvl="0"/>
            <a:r>
              <a:rPr lang="en-US" altLang="zh-CN" sz="1200" b="0" i="0" kern="1200" dirty="0">
                <a:solidFill>
                  <a:schemeClr val="tx1"/>
                </a:solidFill>
                <a:effectLst/>
                <a:latin typeface="Times New Roman" panose="02020603050405020304" pitchFamily="18" charset="0"/>
                <a:ea typeface="+mn-ea"/>
                <a:cs typeface="+mn-cs"/>
              </a:rPr>
              <a:t>Finance sources such as boot-strap finance, bricolage, and crowd-funding are frequently</a:t>
            </a:r>
            <a:br>
              <a:rPr lang="en-US" altLang="zh-CN" sz="1200" b="0" i="0" kern="1200" dirty="0">
                <a:solidFill>
                  <a:schemeClr val="tx1"/>
                </a:solidFill>
                <a:effectLst/>
                <a:latin typeface="Times New Roman" panose="02020603050405020304" pitchFamily="18" charset="0"/>
                <a:ea typeface="+mn-ea"/>
                <a:cs typeface="+mn-cs"/>
              </a:rPr>
            </a:br>
            <a:r>
              <a:rPr lang="en-US" altLang="zh-CN" sz="1200" b="0" i="0" kern="1200" dirty="0">
                <a:solidFill>
                  <a:schemeClr val="tx1"/>
                </a:solidFill>
                <a:effectLst/>
                <a:latin typeface="Times New Roman" panose="02020603050405020304" pitchFamily="18" charset="0"/>
                <a:ea typeface="+mn-ea"/>
                <a:cs typeface="+mn-cs"/>
              </a:rPr>
              <a:t>used to start businesses.</a:t>
            </a:r>
            <a:r>
              <a:rPr lang="en-US" altLang="zh-CN" dirty="0"/>
              <a:t> </a:t>
            </a:r>
            <a:br>
              <a:rPr lang="en-US" altLang="zh-CN" dirty="0"/>
            </a:br>
            <a:endParaRPr dirty="0"/>
          </a:p>
        </p:txBody>
      </p:sp>
      <p:sp>
        <p:nvSpPr>
          <p:cNvPr id="5734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a:solidFill>
              <a:srgbClr val="000000">
                <a:alpha val="100000"/>
              </a:srgbClr>
            </a:solidFill>
            <a:miter lim="800000"/>
          </a:ln>
        </p:spPr>
      </p:sp>
      <p:sp>
        <p:nvSpPr>
          <p:cNvPr id="38915" name="Notes Placeholder 2"/>
          <p:cNvSpPr>
            <a:spLocks noGrp="1"/>
          </p:cNvSpPr>
          <p:nvPr>
            <p:ph type="body" idx="1"/>
          </p:nvPr>
        </p:nvSpPr>
        <p:spPr/>
        <p:txBody>
          <a:bodyPr wrap="square" lIns="91440" tIns="45720" rIns="91440" bIns="45720" anchor="t"/>
          <a:lstStyle/>
          <a:p>
            <a:pPr lvl="0"/>
            <a:r>
              <a:rPr lang="en-US" altLang="zh-CN" dirty="0"/>
              <a:t>These are all elements of the entrepreneurial process</a:t>
            </a:r>
            <a:endParaRPr lang="en-US" altLang="zh-CN" dirty="0"/>
          </a:p>
          <a:p>
            <a:pPr lvl="0"/>
            <a:endParaRPr lang="en-US" altLang="zh-CN" dirty="0"/>
          </a:p>
        </p:txBody>
      </p:sp>
      <p:sp>
        <p:nvSpPr>
          <p:cNvPr id="3891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chemeClr val="tx1"/>
                </a:solidFill>
                <a:latin typeface="Calibri" panose="020F0502020204030204" pitchFamily="34" charset="0"/>
              </a:rPr>
            </a:fld>
            <a:endParaRPr lang="en-US" sz="1200" i="1" dirty="0">
              <a:solidFill>
                <a:schemeClr val="tx1"/>
              </a:solidFill>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p:sp>
      <p:sp>
        <p:nvSpPr>
          <p:cNvPr id="58371" name="Notes Placeholder 2"/>
          <p:cNvSpPr>
            <a:spLocks noGrp="1"/>
          </p:cNvSpPr>
          <p:nvPr>
            <p:ph type="body" idx="1"/>
          </p:nvPr>
        </p:nvSpPr>
        <p:spPr/>
        <p:txBody>
          <a:bodyPr wrap="square" lIns="91440" tIns="45720" rIns="91440" bIns="45720" anchor="t"/>
          <a:lstStyle/>
          <a:p>
            <a:pPr lvl="0"/>
            <a:r>
              <a:rPr lang="en-US" altLang="zh-CN" b="1" dirty="0"/>
              <a:t>Figure 1-5 – Stages of New Venture Development</a:t>
            </a:r>
            <a:r>
              <a:rPr lang="en-US" altLang="zh-CN" dirty="0"/>
              <a:t> </a:t>
            </a:r>
            <a:endParaRPr lang="en-US" altLang="zh-CN" dirty="0"/>
          </a:p>
          <a:p>
            <a:pPr lvl="0"/>
            <a:r>
              <a:rPr lang="en-US" altLang="zh-CN" dirty="0"/>
              <a:t>The figure reflects five stages that are typical of new venture development. During the development stage, the venture generates no revenues, net income is negative, and cash flow is negative. Start-up begins when the firm acquires the facilities, equipment, and employees required to produce the product. During early growth, revenue is growing, but both net income and cash flow available to investors are negative. Rapid growth is the last stage during which external financing is required. During exit, the rate of growth declines to the point where cash flow available to investors is positive.</a:t>
            </a:r>
            <a:endParaRPr lang="en-US" altLang="zh-CN" dirty="0"/>
          </a:p>
          <a:p>
            <a:pPr lvl="0"/>
            <a:endParaRPr lang="en-US" altLang="zh-CN" dirty="0"/>
          </a:p>
        </p:txBody>
      </p:sp>
      <p:sp>
        <p:nvSpPr>
          <p:cNvPr id="5837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https://www.mckinsey.com.cn/%E9%80%8F%E8%A7%86%E4%B8%AD%E5%9B%BD%E5%88%9B%E6%8A%95%E7%94%9F%E6%80%81%EF%BC%8C%E6%8A%93%E4%BD%8F%E5%8D%81%E5%B9%B4%E9%BB%84%E9%87%91%E6%9C%9F/</a:t>
            </a:r>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r>
              <a:rPr lang="zh-CN" altLang="en-US"/>
              <a:t>The Department has experimented with a variety of fund models commonly </a:t>
            </a:r>
            <a:endParaRPr lang="zh-CN" altLang="en-US"/>
          </a:p>
          <a:p>
            <a:r>
              <a:rPr lang="zh-CN" altLang="en-US"/>
              <a:t>used in the venture capital industry. The Regional Venture Capital Funds, Enterprise </a:t>
            </a:r>
            <a:endParaRPr lang="zh-CN" altLang="en-US"/>
          </a:p>
          <a:p>
            <a:r>
              <a:rPr lang="zh-CN" altLang="en-US"/>
              <a:t>Capital Funds and the Bridges Funds are based on a model of direct investment by </a:t>
            </a:r>
            <a:endParaRPr lang="zh-CN" altLang="en-US"/>
          </a:p>
          <a:p>
            <a:r>
              <a:rPr lang="zh-CN" altLang="en-US"/>
              <a:t>the fund in the underlying businesses. Early Growth Funds, an element of the new </a:t>
            </a:r>
            <a:endParaRPr lang="zh-CN" altLang="en-US"/>
          </a:p>
          <a:p>
            <a:r>
              <a:rPr lang="zh-CN" altLang="en-US"/>
              <a:t>Capital for Enterprise Fund and the Aspire Fund, are based on a co-investment model. </a:t>
            </a:r>
            <a:endParaRPr lang="zh-CN" altLang="en-US"/>
          </a:p>
          <a:p>
            <a:r>
              <a:rPr lang="zh-CN" altLang="en-US"/>
              <a:t>The co-investment model relies on investors finding potential businesses in which to </a:t>
            </a:r>
            <a:endParaRPr lang="zh-CN" altLang="en-US"/>
          </a:p>
          <a:p>
            <a:r>
              <a:rPr lang="zh-CN" altLang="en-US"/>
              <a:t>invest and presenting these to the fund manager. The fund manager takes a decision </a:t>
            </a:r>
            <a:endParaRPr lang="zh-CN" altLang="en-US"/>
          </a:p>
          <a:p>
            <a:r>
              <a:rPr lang="zh-CN" altLang="en-US"/>
              <a:t>on whether to invest alongside the private investor based on an evaluation of the latter’s </a:t>
            </a:r>
            <a:endParaRPr lang="zh-CN" altLang="en-US"/>
          </a:p>
          <a:p>
            <a:r>
              <a:rPr lang="zh-CN" altLang="en-US"/>
              <a:t>investment track record and the strength of their due diligence work, rather than on a </a:t>
            </a:r>
            <a:endParaRPr lang="zh-CN" altLang="en-US"/>
          </a:p>
          <a:p>
            <a:r>
              <a:rPr lang="zh-CN" altLang="en-US"/>
              <a:t>direct evaluation of the underlying business. The UK High Technology Fund and the </a:t>
            </a:r>
            <a:endParaRPr lang="zh-CN" altLang="en-US"/>
          </a:p>
          <a:p>
            <a:r>
              <a:rPr lang="zh-CN" altLang="en-US"/>
              <a:t>other element of the Capital for Enterprise Fund are based on a fund-of-funds model </a:t>
            </a:r>
            <a:endParaRPr lang="zh-CN" altLang="en-US"/>
          </a:p>
          <a:p>
            <a:r>
              <a:rPr lang="zh-CN" altLang="en-US"/>
              <a:t>which allows the Government to invest in a number of underlying venture capital funds </a:t>
            </a:r>
            <a:endParaRPr lang="zh-CN" altLang="en-US"/>
          </a:p>
          <a:p>
            <a:r>
              <a:rPr lang="zh-CN" altLang="en-US"/>
              <a:t>thereby increasing the diversification of investments.</a:t>
            </a:r>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
        <p:nvSpPr>
          <p:cNvPr id="655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anose="020B0604020202020204" pitchFamily="34" charset="0"/>
              </a:defRPr>
            </a:lvl1pPr>
            <a:lvl2pPr marL="742950" indent="-285750" eaLnBrk="0" hangingPunct="0">
              <a:defRPr sz="2400">
                <a:solidFill>
                  <a:srgbClr val="000099"/>
                </a:solidFill>
                <a:latin typeface="Arial" panose="020B0604020202020204" pitchFamily="34" charset="0"/>
              </a:defRPr>
            </a:lvl2pPr>
            <a:lvl3pPr marL="1143000" indent="-228600" eaLnBrk="0" hangingPunct="0">
              <a:defRPr sz="2400">
                <a:solidFill>
                  <a:srgbClr val="000099"/>
                </a:solidFill>
                <a:latin typeface="Arial" panose="020B0604020202020204" pitchFamily="34" charset="0"/>
              </a:defRPr>
            </a:lvl3pPr>
            <a:lvl4pPr marL="1600200" indent="-228600" eaLnBrk="0" hangingPunct="0">
              <a:defRPr sz="2400">
                <a:solidFill>
                  <a:srgbClr val="000099"/>
                </a:solidFill>
                <a:latin typeface="Arial" panose="020B0604020202020204" pitchFamily="34" charset="0"/>
              </a:defRPr>
            </a:lvl4pPr>
            <a:lvl5pPr marL="2057400" indent="-228600" eaLnBrk="0" hangingPunct="0">
              <a:defRPr sz="2400">
                <a:solidFill>
                  <a:srgbClr val="000099"/>
                </a:solidFill>
                <a:latin typeface="Arial" panose="020B0604020202020204" pitchFamily="34" charset="0"/>
              </a:defRPr>
            </a:lvl5pPr>
            <a:lvl6pPr marL="2514600" indent="-228600" eaLnBrk="0" fontAlgn="base" hangingPunct="0">
              <a:spcBef>
                <a:spcPct val="0"/>
              </a:spcBef>
              <a:spcAft>
                <a:spcPct val="0"/>
              </a:spcAft>
              <a:defRPr sz="2400">
                <a:solidFill>
                  <a:srgbClr val="000099"/>
                </a:solidFill>
                <a:latin typeface="Arial" panose="020B0604020202020204" pitchFamily="34" charset="0"/>
              </a:defRPr>
            </a:lvl6pPr>
            <a:lvl7pPr marL="2971800" indent="-228600" eaLnBrk="0" fontAlgn="base" hangingPunct="0">
              <a:spcBef>
                <a:spcPct val="0"/>
              </a:spcBef>
              <a:spcAft>
                <a:spcPct val="0"/>
              </a:spcAft>
              <a:defRPr sz="2400">
                <a:solidFill>
                  <a:srgbClr val="000099"/>
                </a:solidFill>
                <a:latin typeface="Arial" panose="020B0604020202020204" pitchFamily="34" charset="0"/>
              </a:defRPr>
            </a:lvl7pPr>
            <a:lvl8pPr marL="3429000" indent="-228600" eaLnBrk="0" fontAlgn="base" hangingPunct="0">
              <a:spcBef>
                <a:spcPct val="0"/>
              </a:spcBef>
              <a:spcAft>
                <a:spcPct val="0"/>
              </a:spcAft>
              <a:defRPr sz="2400">
                <a:solidFill>
                  <a:srgbClr val="000099"/>
                </a:solidFill>
                <a:latin typeface="Arial" panose="020B0604020202020204" pitchFamily="34" charset="0"/>
              </a:defRPr>
            </a:lvl8pPr>
            <a:lvl9pPr marL="3886200" indent="-228600" eaLnBrk="0" fontAlgn="base" hangingPunct="0">
              <a:spcBef>
                <a:spcPct val="0"/>
              </a:spcBef>
              <a:spcAft>
                <a:spcPct val="0"/>
              </a:spcAft>
              <a:defRPr sz="2400">
                <a:solidFill>
                  <a:srgbClr val="000099"/>
                </a:solidFill>
                <a:latin typeface="Arial" panose="020B0604020202020204" pitchFamily="34" charset="0"/>
              </a:defRPr>
            </a:lvl9pPr>
          </a:lstStyle>
          <a:p>
            <a:pPr eaLnBrk="1" hangingPunct="1"/>
            <a:fld id="{8E91247F-5039-4A35-A683-1C2274F49B52}" type="slidenum">
              <a:rPr lang="en-US" altLang="zh-CN" sz="1200">
                <a:solidFill>
                  <a:srgbClr val="FFFFFF"/>
                </a:solidFill>
              </a:rPr>
            </a:fld>
            <a:endParaRPr lang="en-US" altLang="zh-CN" sz="1200">
              <a:solidFill>
                <a:srgbClr val="FFFFFF"/>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p:txBody>
          <a:bodyPr wrap="square" lIns="91440" tIns="45720" rIns="91440" bIns="45720" anchor="t"/>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b="1" dirty="0"/>
              <a:t>What Is a Serial Entrepreneur?</a:t>
            </a:r>
            <a:endParaRPr lang="en-US" altLang="zh-CN" b="1" dirty="0"/>
          </a:p>
          <a:p>
            <a:pPr lvl="0"/>
            <a:endParaRPr dirty="0"/>
          </a:p>
        </p:txBody>
      </p:sp>
      <p:sp>
        <p:nvSpPr>
          <p:cNvPr id="4506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p:sp>
      <p:sp>
        <p:nvSpPr>
          <p:cNvPr id="46083" name="Notes Placeholder 2"/>
          <p:cNvSpPr>
            <a:spLocks noGrp="1"/>
          </p:cNvSpPr>
          <p:nvPr>
            <p:ph type="body" idx="1"/>
          </p:nvPr>
        </p:nvSpPr>
        <p:spPr/>
        <p:txBody>
          <a:bodyPr wrap="square" lIns="91440" tIns="45720" rIns="91440" bIns="45720" anchor="t"/>
          <a:lstStyle/>
          <a:p>
            <a:pPr lvl="0"/>
            <a:endParaRPr dirty="0"/>
          </a:p>
        </p:txBody>
      </p:sp>
      <p:sp>
        <p:nvSpPr>
          <p:cNvPr id="4608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p:sp>
      <p:sp>
        <p:nvSpPr>
          <p:cNvPr id="47107" name="Notes Placeholder 2"/>
          <p:cNvSpPr>
            <a:spLocks noGrp="1"/>
          </p:cNvSpPr>
          <p:nvPr>
            <p:ph type="body" idx="1"/>
          </p:nvPr>
        </p:nvSpPr>
        <p:spPr/>
        <p:txBody>
          <a:bodyPr wrap="square" lIns="91440" tIns="45720" rIns="91440" bIns="45720" anchor="t"/>
          <a:lstStyle/>
          <a:p>
            <a:pPr lvl="0"/>
            <a:endParaRPr dirty="0"/>
          </a:p>
        </p:txBody>
      </p:sp>
      <p:sp>
        <p:nvSpPr>
          <p:cNvPr id="4710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p:sp>
      <p:sp>
        <p:nvSpPr>
          <p:cNvPr id="49155" name="Notes Placeholder 2"/>
          <p:cNvSpPr>
            <a:spLocks noGrp="1"/>
          </p:cNvSpPr>
          <p:nvPr>
            <p:ph type="body" idx="1"/>
          </p:nvPr>
        </p:nvSpPr>
        <p:spPr/>
        <p:txBody>
          <a:bodyPr wrap="square" lIns="91440" tIns="45720" rIns="91440" bIns="45720" anchor="t"/>
          <a:lstStyle/>
          <a:p>
            <a:pPr lvl="0"/>
            <a:endParaRPr dirty="0"/>
          </a:p>
        </p:txBody>
      </p:sp>
      <p:sp>
        <p:nvSpPr>
          <p:cNvPr id="4915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p:sp>
      <p:sp>
        <p:nvSpPr>
          <p:cNvPr id="50179" name="Notes Placeholder 2"/>
          <p:cNvSpPr>
            <a:spLocks noGrp="1"/>
          </p:cNvSpPr>
          <p:nvPr>
            <p:ph type="body" idx="1"/>
          </p:nvPr>
        </p:nvSpPr>
        <p:spPr/>
        <p:txBody>
          <a:bodyPr wrap="square" lIns="91440" tIns="45720" rIns="91440" bIns="45720" anchor="t"/>
          <a:lstStyle/>
          <a:p>
            <a:pPr lvl="0"/>
            <a:endParaRPr dirty="0"/>
          </a:p>
        </p:txBody>
      </p:sp>
      <p:sp>
        <p:nvSpPr>
          <p:cNvPr id="5018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75000"/>
              </a:spcBef>
              <a:spcAft>
                <a:spcPct val="45000"/>
              </a:spcAft>
              <a:buClr>
                <a:srgbClr val="CC0000"/>
              </a:buClr>
            </a:pPr>
            <a:fld id="{9A0DB2DC-4C9A-4742-B13C-FB6460FD3503}" type="slidenum">
              <a:rPr lang="en-US" sz="1200" i="1" dirty="0">
                <a:solidFill>
                  <a:srgbClr val="FFFFFF"/>
                </a:solidFill>
              </a:rPr>
            </a:fld>
            <a:endParaRPr lang="en-US" sz="1200" i="1" dirty="0">
              <a:solidFill>
                <a:srgbClr val="FFFFFF"/>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1-</a:t>
            </a:r>
            <a:fld id="{A63776B5-6CF2-4F45-AABF-010A33885D33}" type="slidenum">
              <a:rPr kumimoji="0" lang="zh-CN" altLang="en-US" sz="1600" b="0" i="0" u="none" strike="noStrike" kern="1200" cap="none" spc="0" normalizeH="0" baseline="0" noProof="1"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1-</a:t>
            </a:r>
            <a:fld id="{A63776B5-6CF2-4F45-AABF-010A33885D33}" type="slidenum">
              <a:rPr kumimoji="0" lang="zh-CN" altLang="en-US" sz="1600" b="0" i="0" u="none" strike="noStrike" kern="1200" cap="none" spc="0" normalizeH="0" baseline="0" noProof="1"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1-</a:t>
            </a:r>
            <a:fld id="{A63776B5-6CF2-4F45-AABF-010A33885D33}" type="slidenum">
              <a:rPr kumimoji="0" lang="zh-CN" altLang="en-US" sz="1600" b="0" i="0" u="none" strike="noStrike" kern="1200" cap="none" spc="0" normalizeH="0" baseline="0" noProof="1"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a:noFill/>
          <a:ln>
            <a:noFill/>
          </a:ln>
        </p:spPr>
        <p:txBody>
          <a:bodyPr>
            <a:normAutofit/>
          </a:bodyPr>
          <a:lstStyle>
            <a:lvl1pPr>
              <a:defRPr sz="3600">
                <a:solidFill>
                  <a:srgbClr val="C00000"/>
                </a:solidFill>
              </a:defRPr>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457200" y="1219200"/>
            <a:ext cx="8229600" cy="5257800"/>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Slide Number Placeholder 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en-US" altLang="zh-CN" sz="1400" strike="noStrike" noProof="1" dirty="0">
                <a:latin typeface="Calibri" panose="020F0502020204030204" pitchFamily="34" charset="0"/>
                <a:ea typeface="宋体" panose="02010600030101010101" pitchFamily="2" charset="-122"/>
                <a:cs typeface="+mn-cs"/>
              </a:rPr>
            </a:fld>
            <a:endParaRPr lang="en-US" altLang="zh-CN" sz="1400" strike="noStrike" noProof="1">
              <a:latin typeface="Calibri" panose="020F0502020204030204" pitchFamily="34" charset="0"/>
              <a:ea typeface="宋体" panose="02010600030101010101" pitchFamily="2" charset="-122"/>
            </a:endParaRPr>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a:t>Click to edit Master subtitle style</a:t>
            </a:r>
            <a:endParaRPr 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1-</a:t>
            </a:r>
            <a:fld id="{A63776B5-6CF2-4F45-AABF-010A33885D33}" type="slidenum">
              <a:rPr kumimoji="0" lang="zh-CN" altLang="en-US" sz="1600" b="0" i="0" u="none" strike="noStrike" kern="1200" cap="none" spc="0" normalizeH="0" baseline="0" noProof="1"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p:cSld name="标题和内容">
    <p:spTree>
      <p:nvGrpSpPr>
        <p:cNvPr id="1" name=""/>
        <p:cNvGrpSpPr/>
        <p:nvPr/>
      </p:nvGrpSpPr>
      <p:grpSpPr>
        <a:xfrm>
          <a:off x="0" y="0"/>
          <a:ext cx="0" cy="0"/>
          <a:chOff x="0" y="0"/>
          <a:chExt cx="0" cy="0"/>
        </a:xfrm>
      </p:grpSpPr>
      <p:pic>
        <p:nvPicPr>
          <p:cNvPr id="37" name="图片 23" descr="图片 23"/>
          <p:cNvPicPr>
            <a:picLocks noChangeAspect="1"/>
          </p:cNvPicPr>
          <p:nvPr/>
        </p:nvPicPr>
        <p:blipFill>
          <a:blip r:embed="rId2"/>
          <a:srcRect r="417"/>
          <a:stretch>
            <a:fillRect/>
          </a:stretch>
        </p:blipFill>
        <p:spPr>
          <a:xfrm>
            <a:off x="0" y="5121275"/>
            <a:ext cx="9144000" cy="1758950"/>
          </a:xfrm>
          <a:prstGeom prst="rect">
            <a:avLst/>
          </a:prstGeom>
          <a:ln w="12700">
            <a:miter lim="400000"/>
            <a:headEnd/>
            <a:tailEnd/>
          </a:ln>
        </p:spPr>
      </p:pic>
      <p:pic>
        <p:nvPicPr>
          <p:cNvPr id="38" name="图片 25" descr="图片 25"/>
          <p:cNvPicPr>
            <a:picLocks noChangeAspect="1"/>
          </p:cNvPicPr>
          <p:nvPr/>
        </p:nvPicPr>
        <p:blipFill>
          <a:blip r:embed="rId3"/>
          <a:stretch>
            <a:fillRect/>
          </a:stretch>
        </p:blipFill>
        <p:spPr>
          <a:xfrm>
            <a:off x="6771085" y="328613"/>
            <a:ext cx="2078832" cy="762001"/>
          </a:xfrm>
          <a:prstGeom prst="rect">
            <a:avLst/>
          </a:prstGeom>
          <a:ln w="12700">
            <a:miter lim="400000"/>
            <a:headEnd/>
            <a:tailEnd/>
          </a:ln>
        </p:spPr>
      </p:pic>
      <p:sp>
        <p:nvSpPr>
          <p:cNvPr id="39" name="标题文本"/>
          <p:cNvSpPr txBox="1">
            <a:spLocks noGrp="1"/>
          </p:cNvSpPr>
          <p:nvPr>
            <p:ph type="title" hasCustomPrompt="1"/>
          </p:nvPr>
        </p:nvSpPr>
        <p:spPr>
          <a:xfrm>
            <a:off x="262447" y="306608"/>
            <a:ext cx="6162215" cy="759736"/>
          </a:xfrm>
          <a:prstGeom prst="rect">
            <a:avLst/>
          </a:prstGeom>
          <a:solidFill>
            <a:schemeClr val="accent6"/>
          </a:solidFill>
          <a:ln w="19050">
            <a:solidFill>
              <a:srgbClr val="FF0000"/>
            </a:solidFill>
            <a:round/>
          </a:ln>
          <a:effectLst>
            <a:outerShdw blurRad="50800" dist="38100" dir="8100000" rotWithShape="0">
              <a:srgbClr val="000000">
                <a:alpha val="40000"/>
              </a:srgbClr>
            </a:outerShdw>
          </a:effectLst>
        </p:spPr>
        <p:txBody>
          <a:bodyPr/>
          <a:lstStyle>
            <a:lvl1pPr algn="l">
              <a:defRPr sz="2100" b="0">
                <a:latin typeface="Heiti SC Medium"/>
                <a:ea typeface="Heiti SC Medium"/>
                <a:cs typeface="Heiti SC Medium"/>
                <a:sym typeface="Heiti SC Medium"/>
              </a:defRPr>
            </a:lvl1pPr>
          </a:lstStyle>
          <a:p>
            <a:r>
              <a:t>标题文本</a:t>
            </a:r>
          </a:p>
        </p:txBody>
      </p:sp>
      <p:sp>
        <p:nvSpPr>
          <p:cNvPr id="40" name="正文级别 1…"/>
          <p:cNvSpPr txBox="1">
            <a:spLocks noGrp="1"/>
          </p:cNvSpPr>
          <p:nvPr>
            <p:ph type="body" idx="1" hasCustomPrompt="1"/>
          </p:nvPr>
        </p:nvSpPr>
        <p:spPr>
          <a:xfrm>
            <a:off x="628650" y="1616867"/>
            <a:ext cx="7886700" cy="4351340"/>
          </a:xfrm>
          <a:prstGeom prst="rect">
            <a:avLst/>
          </a:prstGeom>
        </p:spPr>
        <p:txBody>
          <a:bodyPr/>
          <a:lstStyle/>
          <a:p>
            <a:r>
              <a:t>编辑母版文本样式</a:t>
            </a:r>
          </a:p>
          <a:p>
            <a:pPr lvl="1"/>
          </a:p>
          <a:p>
            <a:pPr lvl="2"/>
          </a:p>
          <a:p>
            <a:pPr lvl="3"/>
          </a:p>
          <a:p>
            <a:pPr lvl="4"/>
          </a:p>
        </p:txBody>
      </p:sp>
      <p:sp>
        <p:nvSpPr>
          <p:cNvPr id="41" name="幻灯片编号"/>
          <p:cNvSpPr txBox="1">
            <a:spLocks noGrp="1"/>
          </p:cNvSpPr>
          <p:nvPr>
            <p:ph type="sldNum" sz="quarter" idx="2"/>
          </p:nvPr>
        </p:nvSpPr>
        <p:spPr>
          <a:xfrm>
            <a:off x="8310111" y="6404294"/>
            <a:ext cx="205239" cy="269237"/>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p:cSld name="节标题">
    <p:bg>
      <p:bgPr>
        <a:gradFill flip="none" rotWithShape="1">
          <a:gsLst>
            <a:gs pos="0">
              <a:srgbClr val="D74034"/>
            </a:gs>
            <a:gs pos="30000">
              <a:srgbClr val="C00000"/>
            </a:gs>
            <a:gs pos="100000">
              <a:srgbClr val="7F0020"/>
            </a:gs>
          </a:gsLst>
          <a:lin ang="5400000" scaled="0"/>
        </a:gradFill>
        <a:effectLst/>
      </p:bgPr>
    </p:bg>
    <p:spTree>
      <p:nvGrpSpPr>
        <p:cNvPr id="1" name=""/>
        <p:cNvGrpSpPr/>
        <p:nvPr/>
      </p:nvGrpSpPr>
      <p:grpSpPr>
        <a:xfrm>
          <a:off x="0" y="0"/>
          <a:ext cx="0" cy="0"/>
          <a:chOff x="0" y="0"/>
          <a:chExt cx="0" cy="0"/>
        </a:xfrm>
      </p:grpSpPr>
      <p:pic>
        <p:nvPicPr>
          <p:cNvPr id="48" name="图片 6" descr="图片 6"/>
          <p:cNvPicPr>
            <a:picLocks noChangeAspect="1"/>
          </p:cNvPicPr>
          <p:nvPr/>
        </p:nvPicPr>
        <p:blipFill>
          <a:blip r:embed="rId2"/>
          <a:srcRect r="313"/>
          <a:stretch>
            <a:fillRect/>
          </a:stretch>
        </p:blipFill>
        <p:spPr>
          <a:xfrm>
            <a:off x="-1" y="5068887"/>
            <a:ext cx="9144002" cy="1798638"/>
          </a:xfrm>
          <a:prstGeom prst="rect">
            <a:avLst/>
          </a:prstGeom>
          <a:ln w="12700">
            <a:miter lim="400000"/>
            <a:headEnd/>
            <a:tailEnd/>
          </a:ln>
        </p:spPr>
      </p:pic>
      <p:pic>
        <p:nvPicPr>
          <p:cNvPr id="49" name="图片 9" descr="图片 9"/>
          <p:cNvPicPr>
            <a:picLocks noChangeAspect="1"/>
          </p:cNvPicPr>
          <p:nvPr/>
        </p:nvPicPr>
        <p:blipFill>
          <a:blip r:embed="rId3"/>
          <a:stretch>
            <a:fillRect/>
          </a:stretch>
        </p:blipFill>
        <p:spPr>
          <a:xfrm>
            <a:off x="6771085" y="328613"/>
            <a:ext cx="2078832" cy="762001"/>
          </a:xfrm>
          <a:prstGeom prst="rect">
            <a:avLst/>
          </a:prstGeom>
          <a:ln w="12700">
            <a:miter lim="400000"/>
            <a:headEnd/>
            <a:tailEnd/>
          </a:ln>
        </p:spPr>
      </p:pic>
      <p:sp>
        <p:nvSpPr>
          <p:cNvPr id="50" name="标题文本"/>
          <p:cNvSpPr txBox="1">
            <a:spLocks noGrp="1"/>
          </p:cNvSpPr>
          <p:nvPr>
            <p:ph type="title" hasCustomPrompt="1"/>
          </p:nvPr>
        </p:nvSpPr>
        <p:spPr>
          <a:xfrm>
            <a:off x="628650" y="2780992"/>
            <a:ext cx="7886700" cy="1296018"/>
          </a:xfrm>
          <a:prstGeom prst="rect">
            <a:avLst/>
          </a:prstGeom>
          <a:effectLst/>
        </p:spPr>
        <p:txBody>
          <a:bodyPr anchor="b"/>
          <a:lstStyle>
            <a:lvl1pPr algn="l">
              <a:defRPr sz="5100" b="0">
                <a:latin typeface="Heiti SC Medium"/>
                <a:ea typeface="Heiti SC Medium"/>
                <a:cs typeface="Heiti SC Medium"/>
                <a:sym typeface="Heiti SC Medium"/>
              </a:defRPr>
            </a:lvl1pPr>
          </a:lstStyle>
          <a:p>
            <a:r>
              <a:t>标题文本</a:t>
            </a:r>
          </a:p>
        </p:txBody>
      </p:sp>
      <p:sp>
        <p:nvSpPr>
          <p:cNvPr id="51" name="正文级别 1…"/>
          <p:cNvSpPr txBox="1">
            <a:spLocks noGrp="1"/>
          </p:cNvSpPr>
          <p:nvPr>
            <p:ph type="body" sz="quarter" idx="1" hasCustomPrompt="1"/>
          </p:nvPr>
        </p:nvSpPr>
        <p:spPr>
          <a:xfrm>
            <a:off x="623888" y="4589462"/>
            <a:ext cx="7886700" cy="1500190"/>
          </a:xfrm>
          <a:prstGeom prst="rect">
            <a:avLst/>
          </a:prstGeom>
        </p:spPr>
        <p:txBody>
          <a:bodyPr/>
          <a:lstStyle>
            <a:lvl1pPr marL="0" indent="0">
              <a:buSzTx/>
              <a:buFontTx/>
              <a:buNone/>
              <a:defRPr sz="1800">
                <a:solidFill>
                  <a:srgbClr val="888888"/>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indent="0">
              <a:buSzTx/>
              <a:buFontTx/>
              <a:buNone/>
              <a:defRPr sz="1800">
                <a:solidFill>
                  <a:srgbClr val="888888"/>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indent="0">
              <a:buSzTx/>
              <a:buFontTx/>
              <a:buNone/>
              <a:defRPr sz="1800">
                <a:solidFill>
                  <a:srgbClr val="888888"/>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indent="0">
              <a:buSzTx/>
              <a:buFontTx/>
              <a:buNone/>
              <a:defRPr sz="1800">
                <a:solidFill>
                  <a:srgbClr val="888888"/>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indent="0">
              <a:buSzTx/>
              <a:buFontTx/>
              <a:buNone/>
              <a:defRPr sz="1800">
                <a:solidFill>
                  <a:srgbClr val="888888"/>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编辑母版文本样式</a:t>
            </a:r>
          </a:p>
          <a:p>
            <a:pPr lvl="1"/>
          </a:p>
          <a:p>
            <a:pPr lvl="2"/>
          </a:p>
          <a:p>
            <a:pPr lvl="3"/>
          </a:p>
          <a:p>
            <a:pPr lvl="4"/>
          </a:p>
        </p:txBody>
      </p:sp>
      <p:sp>
        <p:nvSpPr>
          <p:cNvPr id="52" name="幻灯片编号"/>
          <p:cNvSpPr txBox="1">
            <a:spLocks noGrp="1"/>
          </p:cNvSpPr>
          <p:nvPr>
            <p:ph type="sldNum" sz="quarter" idx="2"/>
          </p:nvPr>
        </p:nvSpPr>
        <p:spPr>
          <a:xfrm>
            <a:off x="8310111" y="6404294"/>
            <a:ext cx="205239" cy="269237"/>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600201"/>
            <a:ext cx="8229600" cy="4525963"/>
          </a:xfrm>
        </p:spPr>
        <p:txBody>
          <a:bodyPr/>
          <a:lstStyle/>
          <a:p>
            <a:pPr lvl="0"/>
            <a:endParaRPr 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331267" y="6217853"/>
            <a:ext cx="221933" cy="276995"/>
          </a:xfrm>
        </p:spPr>
        <p:txBody>
          <a:bodyPr/>
          <a:lstStyle>
            <a:lvl1pPr>
              <a:defRPr/>
            </a:lvl1pPr>
          </a:lstStyle>
          <a:p>
            <a:fld id="{4F9EF287-C3D6-4F57-9507-F6C551C11FF6}" type="slidenum">
              <a:rPr lang="en-US" altLang="zh-CN"/>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1-</a:t>
            </a:r>
            <a:fld id="{A63776B5-6CF2-4F45-AABF-010A33885D33}" type="slidenum">
              <a:rPr kumimoji="0" lang="zh-CN" altLang="en-US" sz="1600" b="0" i="0" u="none" strike="noStrike" kern="1200" cap="none" spc="0" normalizeH="0" baseline="0" noProof="1"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1-</a:t>
            </a:r>
            <a:fld id="{A63776B5-6CF2-4F45-AABF-010A33885D33}" type="slidenum">
              <a:rPr kumimoji="0" lang="zh-CN" altLang="en-US" sz="1600" b="0" i="0" u="none" strike="noStrike" kern="1200" cap="none" spc="0" normalizeH="0" baseline="0" noProof="1"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1-</a:t>
            </a:r>
            <a:fld id="{A63776B5-6CF2-4F45-AABF-010A33885D33}" type="slidenum">
              <a:rPr kumimoji="0" lang="zh-CN" altLang="en-US" sz="1600" b="0" i="0" u="none" strike="noStrike" kern="1200" cap="none" spc="0" normalizeH="0" baseline="0" noProof="1"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1-</a:t>
            </a:r>
            <a:fld id="{A63776B5-6CF2-4F45-AABF-010A33885D33}" type="slidenum">
              <a:rPr kumimoji="0" lang="zh-CN" altLang="en-US" sz="1600" b="0" i="0" u="none" strike="noStrike" kern="1200" cap="none" spc="0" normalizeH="0" baseline="0" noProof="1"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1-</a:t>
            </a:r>
            <a:fld id="{A63776B5-6CF2-4F45-AABF-010A33885D33}" type="slidenum">
              <a:rPr kumimoji="0" lang="zh-CN" altLang="en-US" sz="1600" b="0" i="0" u="none" strike="noStrike" kern="1200" cap="none" spc="0" normalizeH="0" baseline="0" noProof="1"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1-</a:t>
            </a:r>
            <a:fld id="{A63776B5-6CF2-4F45-AABF-010A33885D33}" type="slidenum">
              <a:rPr kumimoji="0" lang="zh-CN" altLang="en-US" sz="1600" b="0" i="0" u="none" strike="noStrike" kern="1200" cap="none" spc="0" normalizeH="0" baseline="0" noProof="1"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1-</a:t>
            </a:r>
            <a:fld id="{A63776B5-6CF2-4F45-AABF-010A33885D33}" type="slidenum">
              <a:rPr kumimoji="0" lang="zh-CN" altLang="en-US" sz="1600" b="0" i="0" u="none" strike="noStrike" kern="1200" cap="none" spc="0" normalizeH="0" baseline="0" noProof="1"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image" Target="../media/image1.jpeg"/><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D9"/>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7" name="Rectangle 3"/>
          <p:cNvSpPr>
            <a:spLocks noGrp="1"/>
          </p:cNvSpPr>
          <p:nvPr>
            <p:ph type="body"/>
          </p:nvPr>
        </p:nvSpPr>
        <p:spPr>
          <a:xfrm>
            <a:off x="685800" y="1981200"/>
            <a:ext cx="7772400" cy="41148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eaLnBrk="0" hangingPunct="0">
              <a:buFontTx/>
              <a:buNone/>
              <a:defRPr sz="140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0" hangingPunct="0">
              <a:buFontTx/>
              <a:buNone/>
              <a:defRPr sz="1400">
                <a:latin typeface="Times New Roman" panose="02020603050405020304" pitchFamily="18" charset="0"/>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7239000" y="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 typeface="Arial" panose="020B0604020202020204" pitchFamily="34" charset="0"/>
              <a:buNone/>
              <a:defRPr sz="1600" noProof="1">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1-</a:t>
            </a:r>
            <a:fld id="{A63776B5-6CF2-4F45-AABF-010A33885D33}" type="slidenum">
              <a:rPr kumimoji="0" lang="zh-CN" altLang="en-US" sz="1600" b="0" i="0" u="none" strike="noStrike" kern="1200" cap="none" spc="0" normalizeH="0" baseline="0" noProof="1"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anchor="t" anchorCtr="0"/>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B5F4"/>
        </a:solidFill>
        <a:effectLst/>
      </p:bgPr>
    </p:bg>
    <p:spTree>
      <p:nvGrpSpPr>
        <p:cNvPr id="1" name=""/>
        <p:cNvGrpSpPr/>
        <p:nvPr/>
      </p:nvGrpSpPr>
      <p:grpSpPr>
        <a:xfrm>
          <a:off x="0" y="0"/>
          <a:ext cx="0" cy="0"/>
          <a:chOff x="0" y="0"/>
          <a:chExt cx="0" cy="0"/>
        </a:xfrm>
      </p:grpSpPr>
      <p:sp>
        <p:nvSpPr>
          <p:cNvPr id="8194" name="灯片编号占位符 3"/>
          <p:cNvSpPr txBox="1">
            <a:spLocks noGrp="1"/>
          </p:cNvSpPr>
          <p:nvPr>
            <p:ph type="sldNum" sz="quarter" idx="12"/>
          </p:nvPr>
        </p:nvSpPr>
        <p:spPr/>
        <p:txBody>
          <a:bodyPr/>
          <a:lstStyle/>
          <a:p>
            <a:pPr marL="0" indent="0" algn="r">
              <a:spcBef>
                <a:spcPct val="0"/>
              </a:spcBef>
              <a:buNone/>
            </a:pPr>
            <a:r>
              <a:rPr lang="en-US" altLang="en-US" sz="1600" dirty="0">
                <a:ea typeface="宋体" panose="02010600030101010101" pitchFamily="2" charset="-122"/>
              </a:rPr>
              <a:t>1-</a:t>
            </a:r>
            <a:fld id="{9A0DB2DC-4C9A-4742-B13C-FB6460FD3503}" type="slidenum">
              <a:rPr lang="en-US" altLang="en-US" sz="1600" dirty="0">
                <a:ea typeface="宋体" panose="02010600030101010101" pitchFamily="2" charset="-122"/>
              </a:rPr>
            </a:fld>
            <a:endParaRPr lang="en-US" altLang="en-US" sz="1600" dirty="0">
              <a:ea typeface="宋体" panose="02010600030101010101" pitchFamily="2" charset="-122"/>
            </a:endParaRPr>
          </a:p>
        </p:txBody>
      </p:sp>
      <p:sp>
        <p:nvSpPr>
          <p:cNvPr id="8195" name="Rectangle 3075"/>
          <p:cNvSpPr/>
          <p:nvPr/>
        </p:nvSpPr>
        <p:spPr>
          <a:xfrm>
            <a:off x="8763000" y="0"/>
            <a:ext cx="381000" cy="381000"/>
          </a:xfrm>
          <a:prstGeom prst="rect">
            <a:avLst/>
          </a:prstGeom>
          <a:solidFill>
            <a:srgbClr val="9DBEFF"/>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800" dirty="0">
              <a:ea typeface="宋体" panose="02010600030101010101" pitchFamily="2" charset="-122"/>
            </a:endParaRPr>
          </a:p>
        </p:txBody>
      </p:sp>
      <p:sp>
        <p:nvSpPr>
          <p:cNvPr id="8196" name="Text Box 3076"/>
          <p:cNvSpPr txBox="1"/>
          <p:nvPr/>
        </p:nvSpPr>
        <p:spPr>
          <a:xfrm>
            <a:off x="466408" y="4776947"/>
            <a:ext cx="7924800" cy="922020"/>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50000"/>
              </a:spcBef>
              <a:buNone/>
            </a:pPr>
            <a:endParaRPr lang="en-US" altLang="zh-CN" sz="5400" dirty="0">
              <a:solidFill>
                <a:srgbClr val="A50021"/>
              </a:solidFill>
              <a:ea typeface="宋体" panose="02010600030101010101" pitchFamily="2" charset="-122"/>
            </a:endParaRPr>
          </a:p>
        </p:txBody>
      </p:sp>
      <p:sp>
        <p:nvSpPr>
          <p:cNvPr id="8197" name="Text Box 3084"/>
          <p:cNvSpPr txBox="1"/>
          <p:nvPr/>
        </p:nvSpPr>
        <p:spPr>
          <a:xfrm>
            <a:off x="585788" y="322263"/>
            <a:ext cx="6556375" cy="21698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50000"/>
              </a:spcBef>
              <a:buNone/>
            </a:pPr>
            <a:r>
              <a:rPr lang="en-US" altLang="zh-CN" sz="5400" dirty="0">
                <a:ea typeface="宋体" panose="02010600030101010101" pitchFamily="2" charset="-122"/>
              </a:rPr>
              <a:t>Chapter 1 </a:t>
            </a:r>
            <a:endParaRPr lang="en-US" altLang="zh-CN" sz="5400" dirty="0">
              <a:ea typeface="宋体" panose="02010600030101010101" pitchFamily="2" charset="-122"/>
            </a:endParaRPr>
          </a:p>
          <a:p>
            <a:pPr marL="0" lvl="0" indent="0">
              <a:spcBef>
                <a:spcPct val="50000"/>
              </a:spcBef>
              <a:buNone/>
            </a:pPr>
            <a:r>
              <a:rPr lang="en-US" altLang="zh-CN" sz="5400" dirty="0">
                <a:solidFill>
                  <a:srgbClr val="FF0000"/>
                </a:solidFill>
                <a:ea typeface="宋体" panose="02010600030101010101" pitchFamily="2" charset="-122"/>
              </a:rPr>
              <a:t>New Venture Finance</a:t>
            </a:r>
            <a:endParaRPr lang="en-US" altLang="zh-CN" sz="5400" dirty="0">
              <a:solidFill>
                <a:srgbClr val="FF0000"/>
              </a:solidFill>
              <a:ea typeface="宋体" panose="02010600030101010101" pitchFamily="2" charset="-122"/>
            </a:endParaRPr>
          </a:p>
        </p:txBody>
      </p:sp>
      <p:grpSp>
        <p:nvGrpSpPr>
          <p:cNvPr id="8198" name="Group 3226"/>
          <p:cNvGrpSpPr/>
          <p:nvPr/>
        </p:nvGrpSpPr>
        <p:grpSpPr>
          <a:xfrm>
            <a:off x="7262813" y="-9525"/>
            <a:ext cx="1671637" cy="3413125"/>
            <a:chOff x="2344" y="927"/>
            <a:chExt cx="1053" cy="2150"/>
          </a:xfrm>
        </p:grpSpPr>
        <p:sp>
          <p:nvSpPr>
            <p:cNvPr id="8199" name="Freeform 3086"/>
            <p:cNvSpPr/>
            <p:nvPr/>
          </p:nvSpPr>
          <p:spPr>
            <a:xfrm>
              <a:off x="2703" y="1964"/>
              <a:ext cx="216" cy="107"/>
            </a:xfrm>
            <a:custGeom>
              <a:avLst/>
              <a:gdLst>
                <a:gd name="txL" fmla="*/ 0 w 432"/>
                <a:gd name="txT" fmla="*/ 0 h 213"/>
                <a:gd name="txR" fmla="*/ 432 w 432"/>
                <a:gd name="txB" fmla="*/ 213 h 213"/>
              </a:gdLst>
              <a:ahLst/>
              <a:cxnLst>
                <a:cxn ang="0">
                  <a:pos x="1" y="1"/>
                </a:cxn>
                <a:cxn ang="0">
                  <a:pos x="1" y="1"/>
                </a:cxn>
                <a:cxn ang="0">
                  <a:pos x="1" y="1"/>
                </a:cxn>
                <a:cxn ang="0">
                  <a:pos x="1" y="1"/>
                </a:cxn>
                <a:cxn ang="0">
                  <a:pos x="1" y="1"/>
                </a:cxn>
                <a:cxn ang="0">
                  <a:pos x="1" y="0"/>
                </a:cxn>
                <a:cxn ang="0">
                  <a:pos x="0" y="1"/>
                </a:cxn>
                <a:cxn ang="0">
                  <a:pos x="1" y="1"/>
                </a:cxn>
              </a:cxnLst>
              <a:rect l="txL" t="txT" r="txR" b="txB"/>
              <a:pathLst>
                <a:path w="432" h="213">
                  <a:moveTo>
                    <a:pt x="14" y="110"/>
                  </a:moveTo>
                  <a:lnTo>
                    <a:pt x="14" y="145"/>
                  </a:lnTo>
                  <a:lnTo>
                    <a:pt x="284" y="213"/>
                  </a:lnTo>
                  <a:lnTo>
                    <a:pt x="432" y="154"/>
                  </a:lnTo>
                  <a:lnTo>
                    <a:pt x="419" y="72"/>
                  </a:lnTo>
                  <a:lnTo>
                    <a:pt x="248" y="0"/>
                  </a:lnTo>
                  <a:lnTo>
                    <a:pt x="0" y="78"/>
                  </a:lnTo>
                  <a:lnTo>
                    <a:pt x="14" y="110"/>
                  </a:lnTo>
                  <a:close/>
                </a:path>
              </a:pathLst>
            </a:custGeom>
            <a:solidFill>
              <a:srgbClr val="F58578">
                <a:alpha val="50195"/>
              </a:srgbClr>
            </a:solidFill>
            <a:ln w="9525">
              <a:noFill/>
            </a:ln>
          </p:spPr>
          <p:txBody>
            <a:bodyPr/>
            <a:lstStyle/>
            <a:p>
              <a:endParaRPr lang="zh-CN" altLang="en-US"/>
            </a:p>
          </p:txBody>
        </p:sp>
        <p:sp>
          <p:nvSpPr>
            <p:cNvPr id="8200" name="Freeform 3087"/>
            <p:cNvSpPr/>
            <p:nvPr/>
          </p:nvSpPr>
          <p:spPr>
            <a:xfrm>
              <a:off x="2819" y="2213"/>
              <a:ext cx="102" cy="313"/>
            </a:xfrm>
            <a:custGeom>
              <a:avLst/>
              <a:gdLst>
                <a:gd name="txL" fmla="*/ 0 w 204"/>
                <a:gd name="txT" fmla="*/ 0 h 626"/>
                <a:gd name="txR" fmla="*/ 204 w 204"/>
                <a:gd name="txB" fmla="*/ 626 h 626"/>
              </a:gdLst>
              <a:ahLst/>
              <a:cxnLst>
                <a:cxn ang="0">
                  <a:pos x="0" y="0"/>
                </a:cxn>
                <a:cxn ang="0">
                  <a:pos x="1" y="1"/>
                </a:cxn>
                <a:cxn ang="0">
                  <a:pos x="1" y="1"/>
                </a:cxn>
                <a:cxn ang="0">
                  <a:pos x="1" y="1"/>
                </a:cxn>
                <a:cxn ang="0">
                  <a:pos x="1" y="1"/>
                </a:cxn>
                <a:cxn ang="0">
                  <a:pos x="1" y="1"/>
                </a:cxn>
                <a:cxn ang="0">
                  <a:pos x="1" y="1"/>
                </a:cxn>
                <a:cxn ang="0">
                  <a:pos x="0" y="0"/>
                </a:cxn>
              </a:cxnLst>
              <a:rect l="txL" t="txT" r="txR" b="txB"/>
              <a:pathLst>
                <a:path w="204" h="626">
                  <a:moveTo>
                    <a:pt x="0" y="0"/>
                  </a:moveTo>
                  <a:lnTo>
                    <a:pt x="4" y="460"/>
                  </a:lnTo>
                  <a:lnTo>
                    <a:pt x="90" y="626"/>
                  </a:lnTo>
                  <a:lnTo>
                    <a:pt x="204" y="542"/>
                  </a:lnTo>
                  <a:lnTo>
                    <a:pt x="190" y="453"/>
                  </a:lnTo>
                  <a:lnTo>
                    <a:pt x="55" y="485"/>
                  </a:lnTo>
                  <a:lnTo>
                    <a:pt x="46" y="21"/>
                  </a:lnTo>
                  <a:lnTo>
                    <a:pt x="0" y="0"/>
                  </a:lnTo>
                  <a:close/>
                </a:path>
              </a:pathLst>
            </a:custGeom>
            <a:solidFill>
              <a:srgbClr val="F58578">
                <a:alpha val="50195"/>
              </a:srgbClr>
            </a:solidFill>
            <a:ln w="9525">
              <a:noFill/>
            </a:ln>
          </p:spPr>
          <p:txBody>
            <a:bodyPr/>
            <a:lstStyle/>
            <a:p>
              <a:endParaRPr lang="zh-CN" altLang="en-US"/>
            </a:p>
          </p:txBody>
        </p:sp>
        <p:sp>
          <p:nvSpPr>
            <p:cNvPr id="8201" name="Freeform 3088"/>
            <p:cNvSpPr/>
            <p:nvPr/>
          </p:nvSpPr>
          <p:spPr>
            <a:xfrm>
              <a:off x="2832" y="956"/>
              <a:ext cx="49" cy="57"/>
            </a:xfrm>
            <a:custGeom>
              <a:avLst/>
              <a:gdLst>
                <a:gd name="txL" fmla="*/ 0 w 99"/>
                <a:gd name="txT" fmla="*/ 0 h 114"/>
                <a:gd name="txR" fmla="*/ 99 w 99"/>
                <a:gd name="txB" fmla="*/ 114 h 114"/>
              </a:gdLst>
              <a:ahLst/>
              <a:cxnLst>
                <a:cxn ang="0">
                  <a:pos x="0" y="0"/>
                </a:cxn>
                <a:cxn ang="0">
                  <a:pos x="0" y="1"/>
                </a:cxn>
                <a:cxn ang="0">
                  <a:pos x="0" y="1"/>
                </a:cxn>
                <a:cxn ang="0">
                  <a:pos x="0" y="1"/>
                </a:cxn>
                <a:cxn ang="0">
                  <a:pos x="0" y="0"/>
                </a:cxn>
              </a:cxnLst>
              <a:rect l="txL" t="txT" r="txR" b="txB"/>
              <a:pathLst>
                <a:path w="99" h="114">
                  <a:moveTo>
                    <a:pt x="0" y="0"/>
                  </a:moveTo>
                  <a:lnTo>
                    <a:pt x="93" y="80"/>
                  </a:lnTo>
                  <a:lnTo>
                    <a:pt x="99" y="114"/>
                  </a:lnTo>
                  <a:lnTo>
                    <a:pt x="13" y="71"/>
                  </a:lnTo>
                  <a:lnTo>
                    <a:pt x="0" y="0"/>
                  </a:lnTo>
                  <a:close/>
                </a:path>
              </a:pathLst>
            </a:custGeom>
            <a:solidFill>
              <a:srgbClr val="FF0000">
                <a:alpha val="50195"/>
              </a:srgbClr>
            </a:solidFill>
            <a:ln w="9525">
              <a:noFill/>
            </a:ln>
          </p:spPr>
          <p:txBody>
            <a:bodyPr/>
            <a:lstStyle/>
            <a:p>
              <a:endParaRPr lang="zh-CN" altLang="en-US"/>
            </a:p>
          </p:txBody>
        </p:sp>
        <p:sp>
          <p:nvSpPr>
            <p:cNvPr id="8202" name="Freeform 3089"/>
            <p:cNvSpPr/>
            <p:nvPr/>
          </p:nvSpPr>
          <p:spPr>
            <a:xfrm>
              <a:off x="2472" y="2016"/>
              <a:ext cx="236" cy="129"/>
            </a:xfrm>
            <a:custGeom>
              <a:avLst/>
              <a:gdLst>
                <a:gd name="txL" fmla="*/ 0 w 471"/>
                <a:gd name="txT" fmla="*/ 0 h 256"/>
                <a:gd name="txR" fmla="*/ 471 w 471"/>
                <a:gd name="txB" fmla="*/ 256 h 256"/>
              </a:gdLst>
              <a:ahLst/>
              <a:cxnLst>
                <a:cxn ang="0">
                  <a:pos x="0" y="1"/>
                </a:cxn>
                <a:cxn ang="0">
                  <a:pos x="1" y="1"/>
                </a:cxn>
                <a:cxn ang="0">
                  <a:pos x="1" y="1"/>
                </a:cxn>
                <a:cxn ang="0">
                  <a:pos x="1" y="1"/>
                </a:cxn>
                <a:cxn ang="0">
                  <a:pos x="1" y="1"/>
                </a:cxn>
                <a:cxn ang="0">
                  <a:pos x="1" y="1"/>
                </a:cxn>
                <a:cxn ang="0">
                  <a:pos x="1" y="1"/>
                </a:cxn>
                <a:cxn ang="0">
                  <a:pos x="1" y="1"/>
                </a:cxn>
                <a:cxn ang="0">
                  <a:pos x="1" y="0"/>
                </a:cxn>
                <a:cxn ang="0">
                  <a:pos x="0" y="1"/>
                </a:cxn>
              </a:cxnLst>
              <a:rect l="txL" t="txT" r="txR" b="txB"/>
              <a:pathLst>
                <a:path w="471" h="256">
                  <a:moveTo>
                    <a:pt x="0" y="218"/>
                  </a:moveTo>
                  <a:lnTo>
                    <a:pt x="142" y="228"/>
                  </a:lnTo>
                  <a:lnTo>
                    <a:pt x="262" y="230"/>
                  </a:lnTo>
                  <a:lnTo>
                    <a:pt x="365" y="237"/>
                  </a:lnTo>
                  <a:lnTo>
                    <a:pt x="471" y="256"/>
                  </a:lnTo>
                  <a:lnTo>
                    <a:pt x="433" y="159"/>
                  </a:lnTo>
                  <a:lnTo>
                    <a:pt x="290" y="157"/>
                  </a:lnTo>
                  <a:lnTo>
                    <a:pt x="121" y="9"/>
                  </a:lnTo>
                  <a:lnTo>
                    <a:pt x="72" y="0"/>
                  </a:lnTo>
                  <a:lnTo>
                    <a:pt x="0" y="218"/>
                  </a:lnTo>
                  <a:close/>
                </a:path>
              </a:pathLst>
            </a:custGeom>
            <a:solidFill>
              <a:srgbClr val="E59865">
                <a:alpha val="50195"/>
              </a:srgbClr>
            </a:solidFill>
            <a:ln w="9525">
              <a:noFill/>
            </a:ln>
          </p:spPr>
          <p:txBody>
            <a:bodyPr/>
            <a:lstStyle/>
            <a:p>
              <a:endParaRPr lang="zh-CN" altLang="en-US"/>
            </a:p>
          </p:txBody>
        </p:sp>
        <p:sp>
          <p:nvSpPr>
            <p:cNvPr id="8203" name="Freeform 3090"/>
            <p:cNvSpPr/>
            <p:nvPr/>
          </p:nvSpPr>
          <p:spPr>
            <a:xfrm>
              <a:off x="3014" y="2204"/>
              <a:ext cx="65" cy="159"/>
            </a:xfrm>
            <a:custGeom>
              <a:avLst/>
              <a:gdLst>
                <a:gd name="txL" fmla="*/ 0 w 129"/>
                <a:gd name="txT" fmla="*/ 0 h 319"/>
                <a:gd name="txR" fmla="*/ 129 w 129"/>
                <a:gd name="txB" fmla="*/ 319 h 319"/>
              </a:gdLst>
              <a:ahLst/>
              <a:cxnLst>
                <a:cxn ang="0">
                  <a:pos x="1" y="0"/>
                </a:cxn>
                <a:cxn ang="0">
                  <a:pos x="1" y="0"/>
                </a:cxn>
                <a:cxn ang="0">
                  <a:pos x="0" y="0"/>
                </a:cxn>
                <a:cxn ang="0">
                  <a:pos x="1" y="0"/>
                </a:cxn>
                <a:cxn ang="0">
                  <a:pos x="1" y="0"/>
                </a:cxn>
                <a:cxn ang="0">
                  <a:pos x="1" y="0"/>
                </a:cxn>
                <a:cxn ang="0">
                  <a:pos x="1" y="0"/>
                </a:cxn>
                <a:cxn ang="0">
                  <a:pos x="1" y="0"/>
                </a:cxn>
                <a:cxn ang="0">
                  <a:pos x="1" y="0"/>
                </a:cxn>
              </a:cxnLst>
              <a:rect l="txL" t="txT" r="txR" b="txB"/>
              <a:pathLst>
                <a:path w="129" h="319">
                  <a:moveTo>
                    <a:pt x="91" y="36"/>
                  </a:moveTo>
                  <a:lnTo>
                    <a:pt x="17" y="126"/>
                  </a:lnTo>
                  <a:lnTo>
                    <a:pt x="0" y="190"/>
                  </a:lnTo>
                  <a:lnTo>
                    <a:pt x="13" y="319"/>
                  </a:lnTo>
                  <a:lnTo>
                    <a:pt x="63" y="274"/>
                  </a:lnTo>
                  <a:lnTo>
                    <a:pt x="112" y="194"/>
                  </a:lnTo>
                  <a:lnTo>
                    <a:pt x="129" y="139"/>
                  </a:lnTo>
                  <a:lnTo>
                    <a:pt x="110" y="0"/>
                  </a:lnTo>
                  <a:lnTo>
                    <a:pt x="91" y="36"/>
                  </a:lnTo>
                  <a:close/>
                </a:path>
              </a:pathLst>
            </a:custGeom>
            <a:solidFill>
              <a:srgbClr val="FAB8A6">
                <a:alpha val="50195"/>
              </a:srgbClr>
            </a:solidFill>
            <a:ln w="9525">
              <a:noFill/>
            </a:ln>
          </p:spPr>
          <p:txBody>
            <a:bodyPr/>
            <a:lstStyle/>
            <a:p>
              <a:endParaRPr lang="zh-CN" altLang="en-US"/>
            </a:p>
          </p:txBody>
        </p:sp>
        <p:sp>
          <p:nvSpPr>
            <p:cNvPr id="8204" name="Freeform 3091"/>
            <p:cNvSpPr/>
            <p:nvPr/>
          </p:nvSpPr>
          <p:spPr>
            <a:xfrm>
              <a:off x="2709" y="2463"/>
              <a:ext cx="140" cy="89"/>
            </a:xfrm>
            <a:custGeom>
              <a:avLst/>
              <a:gdLst>
                <a:gd name="txL" fmla="*/ 0 w 279"/>
                <a:gd name="txT" fmla="*/ 0 h 179"/>
                <a:gd name="txR" fmla="*/ 279 w 279"/>
                <a:gd name="txB" fmla="*/ 179 h 179"/>
              </a:gdLst>
              <a:ahLst/>
              <a:cxnLst>
                <a:cxn ang="0">
                  <a:pos x="0" y="0"/>
                </a:cxn>
                <a:cxn ang="0">
                  <a:pos x="1" y="0"/>
                </a:cxn>
                <a:cxn ang="0">
                  <a:pos x="1" y="0"/>
                </a:cxn>
                <a:cxn ang="0">
                  <a:pos x="1" y="0"/>
                </a:cxn>
                <a:cxn ang="0">
                  <a:pos x="1" y="0"/>
                </a:cxn>
                <a:cxn ang="0">
                  <a:pos x="1" y="0"/>
                </a:cxn>
                <a:cxn ang="0">
                  <a:pos x="1" y="0"/>
                </a:cxn>
                <a:cxn ang="0">
                  <a:pos x="1" y="0"/>
                </a:cxn>
                <a:cxn ang="0">
                  <a:pos x="1" y="0"/>
                </a:cxn>
                <a:cxn ang="0">
                  <a:pos x="1" y="0"/>
                </a:cxn>
                <a:cxn ang="0">
                  <a:pos x="0" y="0"/>
                </a:cxn>
              </a:cxnLst>
              <a:rect l="txL" t="txT" r="txR" b="txB"/>
              <a:pathLst>
                <a:path w="279" h="179">
                  <a:moveTo>
                    <a:pt x="0" y="0"/>
                  </a:moveTo>
                  <a:lnTo>
                    <a:pt x="4" y="63"/>
                  </a:lnTo>
                  <a:lnTo>
                    <a:pt x="21" y="177"/>
                  </a:lnTo>
                  <a:lnTo>
                    <a:pt x="116" y="179"/>
                  </a:lnTo>
                  <a:lnTo>
                    <a:pt x="279" y="108"/>
                  </a:lnTo>
                  <a:lnTo>
                    <a:pt x="237" y="38"/>
                  </a:lnTo>
                  <a:lnTo>
                    <a:pt x="226" y="2"/>
                  </a:lnTo>
                  <a:lnTo>
                    <a:pt x="139" y="10"/>
                  </a:lnTo>
                  <a:lnTo>
                    <a:pt x="63" y="21"/>
                  </a:lnTo>
                  <a:lnTo>
                    <a:pt x="21" y="29"/>
                  </a:lnTo>
                  <a:lnTo>
                    <a:pt x="0" y="0"/>
                  </a:lnTo>
                  <a:close/>
                </a:path>
              </a:pathLst>
            </a:custGeom>
            <a:solidFill>
              <a:srgbClr val="FAB8A6">
                <a:alpha val="50195"/>
              </a:srgbClr>
            </a:solidFill>
            <a:ln w="9525">
              <a:noFill/>
            </a:ln>
          </p:spPr>
          <p:txBody>
            <a:bodyPr/>
            <a:lstStyle/>
            <a:p>
              <a:endParaRPr lang="zh-CN" altLang="en-US"/>
            </a:p>
          </p:txBody>
        </p:sp>
        <p:sp>
          <p:nvSpPr>
            <p:cNvPr id="8205" name="Freeform 3092"/>
            <p:cNvSpPr/>
            <p:nvPr/>
          </p:nvSpPr>
          <p:spPr>
            <a:xfrm>
              <a:off x="2533" y="2533"/>
              <a:ext cx="108" cy="144"/>
            </a:xfrm>
            <a:custGeom>
              <a:avLst/>
              <a:gdLst>
                <a:gd name="txL" fmla="*/ 0 w 217"/>
                <a:gd name="txT" fmla="*/ 0 h 287"/>
                <a:gd name="txR" fmla="*/ 217 w 217"/>
                <a:gd name="txB" fmla="*/ 287 h 287"/>
              </a:gdLst>
              <a:ahLst/>
              <a:cxnLst>
                <a:cxn ang="0">
                  <a:pos x="0" y="1"/>
                </a:cxn>
                <a:cxn ang="0">
                  <a:pos x="0" y="1"/>
                </a:cxn>
                <a:cxn ang="0">
                  <a:pos x="0" y="1"/>
                </a:cxn>
                <a:cxn ang="0">
                  <a:pos x="0" y="1"/>
                </a:cxn>
                <a:cxn ang="0">
                  <a:pos x="0" y="1"/>
                </a:cxn>
                <a:cxn ang="0">
                  <a:pos x="0" y="1"/>
                </a:cxn>
                <a:cxn ang="0">
                  <a:pos x="0" y="0"/>
                </a:cxn>
                <a:cxn ang="0">
                  <a:pos x="0" y="1"/>
                </a:cxn>
                <a:cxn ang="0">
                  <a:pos x="0" y="1"/>
                </a:cxn>
              </a:cxnLst>
              <a:rect l="txL" t="txT" r="txR" b="txB"/>
              <a:pathLst>
                <a:path w="217" h="287">
                  <a:moveTo>
                    <a:pt x="0" y="135"/>
                  </a:moveTo>
                  <a:lnTo>
                    <a:pt x="12" y="260"/>
                  </a:lnTo>
                  <a:lnTo>
                    <a:pt x="63" y="287"/>
                  </a:lnTo>
                  <a:lnTo>
                    <a:pt x="128" y="241"/>
                  </a:lnTo>
                  <a:lnTo>
                    <a:pt x="118" y="112"/>
                  </a:lnTo>
                  <a:lnTo>
                    <a:pt x="217" y="61"/>
                  </a:lnTo>
                  <a:lnTo>
                    <a:pt x="217" y="0"/>
                  </a:lnTo>
                  <a:lnTo>
                    <a:pt x="76" y="97"/>
                  </a:lnTo>
                  <a:lnTo>
                    <a:pt x="0" y="135"/>
                  </a:lnTo>
                  <a:close/>
                </a:path>
              </a:pathLst>
            </a:custGeom>
            <a:solidFill>
              <a:srgbClr val="FAB8A6">
                <a:alpha val="50195"/>
              </a:srgbClr>
            </a:solidFill>
            <a:ln w="9525">
              <a:noFill/>
            </a:ln>
          </p:spPr>
          <p:txBody>
            <a:bodyPr/>
            <a:lstStyle/>
            <a:p>
              <a:endParaRPr lang="zh-CN" altLang="en-US"/>
            </a:p>
          </p:txBody>
        </p:sp>
        <p:sp>
          <p:nvSpPr>
            <p:cNvPr id="8206" name="Freeform 3093"/>
            <p:cNvSpPr/>
            <p:nvPr/>
          </p:nvSpPr>
          <p:spPr>
            <a:xfrm>
              <a:off x="2344" y="2662"/>
              <a:ext cx="87" cy="58"/>
            </a:xfrm>
            <a:custGeom>
              <a:avLst/>
              <a:gdLst>
                <a:gd name="txL" fmla="*/ 0 w 175"/>
                <a:gd name="txT" fmla="*/ 0 h 116"/>
                <a:gd name="txR" fmla="*/ 175 w 175"/>
                <a:gd name="txB" fmla="*/ 116 h 116"/>
              </a:gdLst>
              <a:ahLst/>
              <a:cxnLst>
                <a:cxn ang="0">
                  <a:pos x="0" y="0"/>
                </a:cxn>
                <a:cxn ang="0">
                  <a:pos x="0" y="1"/>
                </a:cxn>
                <a:cxn ang="0">
                  <a:pos x="0" y="1"/>
                </a:cxn>
                <a:cxn ang="0">
                  <a:pos x="0" y="1"/>
                </a:cxn>
                <a:cxn ang="0">
                  <a:pos x="0" y="1"/>
                </a:cxn>
                <a:cxn ang="0">
                  <a:pos x="0" y="1"/>
                </a:cxn>
                <a:cxn ang="0">
                  <a:pos x="0" y="0"/>
                </a:cxn>
              </a:cxnLst>
              <a:rect l="txL" t="txT" r="txR" b="txB"/>
              <a:pathLst>
                <a:path w="175" h="116">
                  <a:moveTo>
                    <a:pt x="0" y="0"/>
                  </a:moveTo>
                  <a:lnTo>
                    <a:pt x="53" y="33"/>
                  </a:lnTo>
                  <a:lnTo>
                    <a:pt x="162" y="27"/>
                  </a:lnTo>
                  <a:lnTo>
                    <a:pt x="175" y="82"/>
                  </a:lnTo>
                  <a:lnTo>
                    <a:pt x="127" y="116"/>
                  </a:lnTo>
                  <a:lnTo>
                    <a:pt x="0" y="78"/>
                  </a:lnTo>
                  <a:lnTo>
                    <a:pt x="0" y="0"/>
                  </a:lnTo>
                  <a:close/>
                </a:path>
              </a:pathLst>
            </a:custGeom>
            <a:solidFill>
              <a:srgbClr val="94524A">
                <a:alpha val="50195"/>
              </a:srgbClr>
            </a:solidFill>
            <a:ln w="9525">
              <a:noFill/>
            </a:ln>
          </p:spPr>
          <p:txBody>
            <a:bodyPr/>
            <a:lstStyle/>
            <a:p>
              <a:endParaRPr lang="zh-CN" altLang="en-US"/>
            </a:p>
          </p:txBody>
        </p:sp>
        <p:sp>
          <p:nvSpPr>
            <p:cNvPr id="8207" name="Freeform 3094"/>
            <p:cNvSpPr/>
            <p:nvPr/>
          </p:nvSpPr>
          <p:spPr>
            <a:xfrm>
              <a:off x="2414" y="2552"/>
              <a:ext cx="758" cy="379"/>
            </a:xfrm>
            <a:custGeom>
              <a:avLst/>
              <a:gdLst>
                <a:gd name="txL" fmla="*/ 0 w 1515"/>
                <a:gd name="txT" fmla="*/ 0 h 756"/>
                <a:gd name="txR" fmla="*/ 1515 w 1515"/>
                <a:gd name="txB" fmla="*/ 756 h 756"/>
              </a:gdLst>
              <a:ahLst/>
              <a:cxnLst>
                <a:cxn ang="0">
                  <a:pos x="1" y="1"/>
                </a:cxn>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txL" t="txT" r="txR" b="txB"/>
              <a:pathLst>
                <a:path w="1515" h="756">
                  <a:moveTo>
                    <a:pt x="19" y="376"/>
                  </a:moveTo>
                  <a:lnTo>
                    <a:pt x="32" y="450"/>
                  </a:lnTo>
                  <a:lnTo>
                    <a:pt x="9" y="534"/>
                  </a:lnTo>
                  <a:lnTo>
                    <a:pt x="0" y="614"/>
                  </a:lnTo>
                  <a:lnTo>
                    <a:pt x="34" y="756"/>
                  </a:lnTo>
                  <a:lnTo>
                    <a:pt x="644" y="711"/>
                  </a:lnTo>
                  <a:lnTo>
                    <a:pt x="1053" y="688"/>
                  </a:lnTo>
                  <a:lnTo>
                    <a:pt x="1218" y="688"/>
                  </a:lnTo>
                  <a:lnTo>
                    <a:pt x="1457" y="718"/>
                  </a:lnTo>
                  <a:lnTo>
                    <a:pt x="1488" y="627"/>
                  </a:lnTo>
                  <a:lnTo>
                    <a:pt x="1488" y="427"/>
                  </a:lnTo>
                  <a:lnTo>
                    <a:pt x="1515" y="279"/>
                  </a:lnTo>
                  <a:lnTo>
                    <a:pt x="1395" y="0"/>
                  </a:lnTo>
                  <a:lnTo>
                    <a:pt x="1366" y="83"/>
                  </a:lnTo>
                  <a:lnTo>
                    <a:pt x="1319" y="19"/>
                  </a:lnTo>
                  <a:lnTo>
                    <a:pt x="1245" y="23"/>
                  </a:lnTo>
                  <a:lnTo>
                    <a:pt x="1188" y="26"/>
                  </a:lnTo>
                  <a:lnTo>
                    <a:pt x="1142" y="148"/>
                  </a:lnTo>
                  <a:lnTo>
                    <a:pt x="1081" y="353"/>
                  </a:lnTo>
                  <a:lnTo>
                    <a:pt x="452" y="505"/>
                  </a:lnTo>
                  <a:lnTo>
                    <a:pt x="443" y="412"/>
                  </a:lnTo>
                  <a:lnTo>
                    <a:pt x="961" y="277"/>
                  </a:lnTo>
                  <a:lnTo>
                    <a:pt x="1072" y="216"/>
                  </a:lnTo>
                  <a:lnTo>
                    <a:pt x="1085" y="123"/>
                  </a:lnTo>
                  <a:lnTo>
                    <a:pt x="349" y="251"/>
                  </a:lnTo>
                  <a:lnTo>
                    <a:pt x="239" y="232"/>
                  </a:lnTo>
                  <a:lnTo>
                    <a:pt x="169" y="268"/>
                  </a:lnTo>
                  <a:lnTo>
                    <a:pt x="102" y="216"/>
                  </a:lnTo>
                  <a:lnTo>
                    <a:pt x="51" y="302"/>
                  </a:lnTo>
                  <a:lnTo>
                    <a:pt x="19" y="376"/>
                  </a:lnTo>
                  <a:close/>
                </a:path>
              </a:pathLst>
            </a:custGeom>
            <a:solidFill>
              <a:srgbClr val="C46B61">
                <a:alpha val="50195"/>
              </a:srgbClr>
            </a:solidFill>
            <a:ln w="9525">
              <a:noFill/>
            </a:ln>
          </p:spPr>
          <p:txBody>
            <a:bodyPr/>
            <a:lstStyle/>
            <a:p>
              <a:endParaRPr lang="zh-CN" altLang="en-US"/>
            </a:p>
          </p:txBody>
        </p:sp>
        <p:sp>
          <p:nvSpPr>
            <p:cNvPr id="8208" name="Freeform 3095"/>
            <p:cNvSpPr/>
            <p:nvPr/>
          </p:nvSpPr>
          <p:spPr>
            <a:xfrm>
              <a:off x="2358" y="2921"/>
              <a:ext cx="1003" cy="156"/>
            </a:xfrm>
            <a:custGeom>
              <a:avLst/>
              <a:gdLst>
                <a:gd name="txL" fmla="*/ 0 w 2005"/>
                <a:gd name="txT" fmla="*/ 0 h 312"/>
                <a:gd name="txR" fmla="*/ 2005 w 2005"/>
                <a:gd name="txB" fmla="*/ 312 h 312"/>
              </a:gdLst>
              <a:ahLst/>
              <a:cxnLst>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Lst>
              <a:rect l="txL" t="txT" r="txR" b="txB"/>
              <a:pathLst>
                <a:path w="2005" h="312">
                  <a:moveTo>
                    <a:pt x="159" y="61"/>
                  </a:moveTo>
                  <a:lnTo>
                    <a:pt x="0" y="95"/>
                  </a:lnTo>
                  <a:lnTo>
                    <a:pt x="214" y="114"/>
                  </a:lnTo>
                  <a:lnTo>
                    <a:pt x="340" y="169"/>
                  </a:lnTo>
                  <a:lnTo>
                    <a:pt x="229" y="166"/>
                  </a:lnTo>
                  <a:lnTo>
                    <a:pt x="345" y="196"/>
                  </a:lnTo>
                  <a:lnTo>
                    <a:pt x="467" y="202"/>
                  </a:lnTo>
                  <a:lnTo>
                    <a:pt x="625" y="221"/>
                  </a:lnTo>
                  <a:lnTo>
                    <a:pt x="689" y="200"/>
                  </a:lnTo>
                  <a:lnTo>
                    <a:pt x="746" y="228"/>
                  </a:lnTo>
                  <a:lnTo>
                    <a:pt x="638" y="253"/>
                  </a:lnTo>
                  <a:lnTo>
                    <a:pt x="845" y="263"/>
                  </a:lnTo>
                  <a:lnTo>
                    <a:pt x="961" y="299"/>
                  </a:lnTo>
                  <a:lnTo>
                    <a:pt x="1119" y="270"/>
                  </a:lnTo>
                  <a:lnTo>
                    <a:pt x="1225" y="302"/>
                  </a:lnTo>
                  <a:lnTo>
                    <a:pt x="1309" y="285"/>
                  </a:lnTo>
                  <a:lnTo>
                    <a:pt x="1370" y="312"/>
                  </a:lnTo>
                  <a:lnTo>
                    <a:pt x="1444" y="276"/>
                  </a:lnTo>
                  <a:lnTo>
                    <a:pt x="1562" y="276"/>
                  </a:lnTo>
                  <a:lnTo>
                    <a:pt x="1630" y="234"/>
                  </a:lnTo>
                  <a:lnTo>
                    <a:pt x="1809" y="244"/>
                  </a:lnTo>
                  <a:lnTo>
                    <a:pt x="1944" y="230"/>
                  </a:lnTo>
                  <a:lnTo>
                    <a:pt x="1864" y="206"/>
                  </a:lnTo>
                  <a:lnTo>
                    <a:pt x="2005" y="150"/>
                  </a:lnTo>
                  <a:lnTo>
                    <a:pt x="1794" y="147"/>
                  </a:lnTo>
                  <a:lnTo>
                    <a:pt x="1803" y="122"/>
                  </a:lnTo>
                  <a:lnTo>
                    <a:pt x="1651" y="114"/>
                  </a:lnTo>
                  <a:lnTo>
                    <a:pt x="1646" y="71"/>
                  </a:lnTo>
                  <a:lnTo>
                    <a:pt x="1511" y="61"/>
                  </a:lnTo>
                  <a:lnTo>
                    <a:pt x="1165" y="90"/>
                  </a:lnTo>
                  <a:lnTo>
                    <a:pt x="1072" y="103"/>
                  </a:lnTo>
                  <a:lnTo>
                    <a:pt x="881" y="84"/>
                  </a:lnTo>
                  <a:lnTo>
                    <a:pt x="760" y="48"/>
                  </a:lnTo>
                  <a:lnTo>
                    <a:pt x="672" y="57"/>
                  </a:lnTo>
                  <a:lnTo>
                    <a:pt x="509" y="0"/>
                  </a:lnTo>
                  <a:lnTo>
                    <a:pt x="340" y="2"/>
                  </a:lnTo>
                  <a:lnTo>
                    <a:pt x="249" y="21"/>
                  </a:lnTo>
                  <a:lnTo>
                    <a:pt x="159" y="61"/>
                  </a:lnTo>
                  <a:close/>
                </a:path>
              </a:pathLst>
            </a:custGeom>
            <a:solidFill>
              <a:srgbClr val="00CCFF">
                <a:alpha val="50195"/>
              </a:srgbClr>
            </a:solidFill>
            <a:ln w="9525">
              <a:noFill/>
            </a:ln>
          </p:spPr>
          <p:txBody>
            <a:bodyPr/>
            <a:lstStyle/>
            <a:p>
              <a:endParaRPr lang="zh-CN" altLang="en-US"/>
            </a:p>
          </p:txBody>
        </p:sp>
        <p:sp>
          <p:nvSpPr>
            <p:cNvPr id="8209" name="Freeform 3096"/>
            <p:cNvSpPr/>
            <p:nvPr/>
          </p:nvSpPr>
          <p:spPr>
            <a:xfrm>
              <a:off x="2844" y="2259"/>
              <a:ext cx="135" cy="202"/>
            </a:xfrm>
            <a:custGeom>
              <a:avLst/>
              <a:gdLst>
                <a:gd name="txL" fmla="*/ 0 w 270"/>
                <a:gd name="txT" fmla="*/ 0 h 405"/>
                <a:gd name="txR" fmla="*/ 270 w 270"/>
                <a:gd name="txB" fmla="*/ 405 h 405"/>
              </a:gdLst>
              <a:ahLst/>
              <a:cxnLst>
                <a:cxn ang="0">
                  <a:pos x="0" y="0"/>
                </a:cxn>
                <a:cxn ang="0">
                  <a:pos x="1" y="0"/>
                </a:cxn>
                <a:cxn ang="0">
                  <a:pos x="1" y="0"/>
                </a:cxn>
                <a:cxn ang="0">
                  <a:pos x="1" y="0"/>
                </a:cxn>
                <a:cxn ang="0">
                  <a:pos x="1" y="0"/>
                </a:cxn>
                <a:cxn ang="0">
                  <a:pos x="1" y="0"/>
                </a:cxn>
                <a:cxn ang="0">
                  <a:pos x="1" y="0"/>
                </a:cxn>
                <a:cxn ang="0">
                  <a:pos x="1" y="0"/>
                </a:cxn>
                <a:cxn ang="0">
                  <a:pos x="1" y="0"/>
                </a:cxn>
                <a:cxn ang="0">
                  <a:pos x="1" y="0"/>
                </a:cxn>
                <a:cxn ang="0">
                  <a:pos x="0" y="0"/>
                </a:cxn>
              </a:cxnLst>
              <a:rect l="txL" t="txT" r="txR" b="txB"/>
              <a:pathLst>
                <a:path w="270" h="405">
                  <a:moveTo>
                    <a:pt x="0" y="0"/>
                  </a:moveTo>
                  <a:lnTo>
                    <a:pt x="7" y="392"/>
                  </a:lnTo>
                  <a:lnTo>
                    <a:pt x="93" y="405"/>
                  </a:lnTo>
                  <a:lnTo>
                    <a:pt x="97" y="253"/>
                  </a:lnTo>
                  <a:lnTo>
                    <a:pt x="91" y="192"/>
                  </a:lnTo>
                  <a:lnTo>
                    <a:pt x="142" y="132"/>
                  </a:lnTo>
                  <a:lnTo>
                    <a:pt x="186" y="213"/>
                  </a:lnTo>
                  <a:lnTo>
                    <a:pt x="222" y="154"/>
                  </a:lnTo>
                  <a:lnTo>
                    <a:pt x="270" y="202"/>
                  </a:lnTo>
                  <a:lnTo>
                    <a:pt x="232" y="76"/>
                  </a:lnTo>
                  <a:lnTo>
                    <a:pt x="0" y="0"/>
                  </a:lnTo>
                  <a:close/>
                </a:path>
              </a:pathLst>
            </a:custGeom>
            <a:solidFill>
              <a:srgbClr val="E59865">
                <a:alpha val="50195"/>
              </a:srgbClr>
            </a:solidFill>
            <a:ln w="9525">
              <a:noFill/>
            </a:ln>
          </p:spPr>
          <p:txBody>
            <a:bodyPr/>
            <a:lstStyle/>
            <a:p>
              <a:endParaRPr lang="zh-CN" altLang="en-US"/>
            </a:p>
          </p:txBody>
        </p:sp>
        <p:sp>
          <p:nvSpPr>
            <p:cNvPr id="8210" name="Freeform 3097"/>
            <p:cNvSpPr/>
            <p:nvPr/>
          </p:nvSpPr>
          <p:spPr>
            <a:xfrm>
              <a:off x="2722" y="2233"/>
              <a:ext cx="103" cy="198"/>
            </a:xfrm>
            <a:custGeom>
              <a:avLst/>
              <a:gdLst>
                <a:gd name="txL" fmla="*/ 0 w 206"/>
                <a:gd name="txT" fmla="*/ 0 h 395"/>
                <a:gd name="txR" fmla="*/ 206 w 206"/>
                <a:gd name="txB" fmla="*/ 395 h 395"/>
              </a:gdLst>
              <a:ahLst/>
              <a:cxnLst>
                <a:cxn ang="0">
                  <a:pos x="1" y="1"/>
                </a:cxn>
                <a:cxn ang="0">
                  <a:pos x="1" y="1"/>
                </a:cxn>
                <a:cxn ang="0">
                  <a:pos x="1" y="1"/>
                </a:cxn>
                <a:cxn ang="0">
                  <a:pos x="1" y="1"/>
                </a:cxn>
                <a:cxn ang="0">
                  <a:pos x="0" y="0"/>
                </a:cxn>
                <a:cxn ang="0">
                  <a:pos x="1" y="1"/>
                </a:cxn>
              </a:cxnLst>
              <a:rect l="txL" t="txT" r="txR" b="txB"/>
              <a:pathLst>
                <a:path w="206" h="395">
                  <a:moveTo>
                    <a:pt x="4" y="29"/>
                  </a:moveTo>
                  <a:lnTo>
                    <a:pt x="103" y="215"/>
                  </a:lnTo>
                  <a:lnTo>
                    <a:pt x="206" y="395"/>
                  </a:lnTo>
                  <a:lnTo>
                    <a:pt x="196" y="51"/>
                  </a:lnTo>
                  <a:lnTo>
                    <a:pt x="0" y="0"/>
                  </a:lnTo>
                  <a:lnTo>
                    <a:pt x="4" y="29"/>
                  </a:lnTo>
                  <a:close/>
                </a:path>
              </a:pathLst>
            </a:custGeom>
            <a:solidFill>
              <a:srgbClr val="F2B27F">
                <a:alpha val="50195"/>
              </a:srgbClr>
            </a:solidFill>
            <a:ln w="9525">
              <a:noFill/>
            </a:ln>
          </p:spPr>
          <p:txBody>
            <a:bodyPr/>
            <a:lstStyle/>
            <a:p>
              <a:endParaRPr lang="zh-CN" altLang="en-US"/>
            </a:p>
          </p:txBody>
        </p:sp>
        <p:sp>
          <p:nvSpPr>
            <p:cNvPr id="8211" name="Freeform 3098"/>
            <p:cNvSpPr/>
            <p:nvPr/>
          </p:nvSpPr>
          <p:spPr>
            <a:xfrm>
              <a:off x="2499" y="2230"/>
              <a:ext cx="284" cy="173"/>
            </a:xfrm>
            <a:custGeom>
              <a:avLst/>
              <a:gdLst>
                <a:gd name="txL" fmla="*/ 0 w 568"/>
                <a:gd name="txT" fmla="*/ 0 h 346"/>
                <a:gd name="txR" fmla="*/ 568 w 568"/>
                <a:gd name="txB" fmla="*/ 346 h 346"/>
              </a:gdLst>
              <a:ahLst/>
              <a:cxnLst>
                <a:cxn ang="0">
                  <a:pos x="0" y="1"/>
                </a:cxn>
                <a:cxn ang="0">
                  <a:pos x="1" y="1"/>
                </a:cxn>
                <a:cxn ang="0">
                  <a:pos x="1" y="1"/>
                </a:cxn>
                <a:cxn ang="0">
                  <a:pos x="1" y="1"/>
                </a:cxn>
                <a:cxn ang="0">
                  <a:pos x="1" y="1"/>
                </a:cxn>
                <a:cxn ang="0">
                  <a:pos x="1" y="1"/>
                </a:cxn>
                <a:cxn ang="0">
                  <a:pos x="1" y="1"/>
                </a:cxn>
                <a:cxn ang="0">
                  <a:pos x="1" y="0"/>
                </a:cxn>
                <a:cxn ang="0">
                  <a:pos x="1" y="1"/>
                </a:cxn>
                <a:cxn ang="0">
                  <a:pos x="0" y="1"/>
                </a:cxn>
              </a:cxnLst>
              <a:rect l="txL" t="txT" r="txR" b="txB"/>
              <a:pathLst>
                <a:path w="568" h="346">
                  <a:moveTo>
                    <a:pt x="0" y="52"/>
                  </a:moveTo>
                  <a:lnTo>
                    <a:pt x="4" y="194"/>
                  </a:lnTo>
                  <a:lnTo>
                    <a:pt x="169" y="190"/>
                  </a:lnTo>
                  <a:lnTo>
                    <a:pt x="340" y="215"/>
                  </a:lnTo>
                  <a:lnTo>
                    <a:pt x="420" y="242"/>
                  </a:lnTo>
                  <a:lnTo>
                    <a:pt x="479" y="304"/>
                  </a:lnTo>
                  <a:lnTo>
                    <a:pt x="568" y="346"/>
                  </a:lnTo>
                  <a:lnTo>
                    <a:pt x="389" y="0"/>
                  </a:lnTo>
                  <a:lnTo>
                    <a:pt x="264" y="8"/>
                  </a:lnTo>
                  <a:lnTo>
                    <a:pt x="0" y="52"/>
                  </a:lnTo>
                  <a:close/>
                </a:path>
              </a:pathLst>
            </a:custGeom>
            <a:solidFill>
              <a:srgbClr val="F2B27F">
                <a:alpha val="50195"/>
              </a:srgbClr>
            </a:solidFill>
            <a:ln w="9525">
              <a:noFill/>
            </a:ln>
          </p:spPr>
          <p:txBody>
            <a:bodyPr/>
            <a:lstStyle/>
            <a:p>
              <a:endParaRPr lang="zh-CN" altLang="en-US"/>
            </a:p>
          </p:txBody>
        </p:sp>
        <p:sp>
          <p:nvSpPr>
            <p:cNvPr id="8212" name="Freeform 3099"/>
            <p:cNvSpPr/>
            <p:nvPr/>
          </p:nvSpPr>
          <p:spPr>
            <a:xfrm>
              <a:off x="2395" y="2149"/>
              <a:ext cx="301" cy="88"/>
            </a:xfrm>
            <a:custGeom>
              <a:avLst/>
              <a:gdLst>
                <a:gd name="txL" fmla="*/ 0 w 600"/>
                <a:gd name="txT" fmla="*/ 0 h 175"/>
                <a:gd name="txR" fmla="*/ 600 w 600"/>
                <a:gd name="txB" fmla="*/ 175 h 175"/>
              </a:gdLst>
              <a:ahLst/>
              <a:cxnLst>
                <a:cxn ang="0">
                  <a:pos x="0" y="0"/>
                </a:cxn>
                <a:cxn ang="0">
                  <a:pos x="1" y="1"/>
                </a:cxn>
                <a:cxn ang="0">
                  <a:pos x="1" y="1"/>
                </a:cxn>
                <a:cxn ang="0">
                  <a:pos x="1" y="1"/>
                </a:cxn>
                <a:cxn ang="0">
                  <a:pos x="1" y="1"/>
                </a:cxn>
                <a:cxn ang="0">
                  <a:pos x="0" y="0"/>
                </a:cxn>
              </a:cxnLst>
              <a:rect l="txL" t="txT" r="txR" b="txB"/>
              <a:pathLst>
                <a:path w="600" h="175">
                  <a:moveTo>
                    <a:pt x="0" y="0"/>
                  </a:moveTo>
                  <a:lnTo>
                    <a:pt x="104" y="106"/>
                  </a:lnTo>
                  <a:lnTo>
                    <a:pt x="275" y="175"/>
                  </a:lnTo>
                  <a:lnTo>
                    <a:pt x="600" y="169"/>
                  </a:lnTo>
                  <a:lnTo>
                    <a:pt x="572" y="137"/>
                  </a:lnTo>
                  <a:lnTo>
                    <a:pt x="0" y="0"/>
                  </a:lnTo>
                  <a:close/>
                </a:path>
              </a:pathLst>
            </a:custGeom>
            <a:solidFill>
              <a:srgbClr val="FACC99">
                <a:alpha val="50195"/>
              </a:srgbClr>
            </a:solidFill>
            <a:ln w="9525">
              <a:noFill/>
            </a:ln>
          </p:spPr>
          <p:txBody>
            <a:bodyPr/>
            <a:lstStyle/>
            <a:p>
              <a:endParaRPr lang="zh-CN" altLang="en-US"/>
            </a:p>
          </p:txBody>
        </p:sp>
        <p:sp>
          <p:nvSpPr>
            <p:cNvPr id="8213" name="Freeform 3100"/>
            <p:cNvSpPr/>
            <p:nvPr/>
          </p:nvSpPr>
          <p:spPr>
            <a:xfrm>
              <a:off x="2931" y="1985"/>
              <a:ext cx="73" cy="156"/>
            </a:xfrm>
            <a:custGeom>
              <a:avLst/>
              <a:gdLst>
                <a:gd name="txL" fmla="*/ 0 w 144"/>
                <a:gd name="txT" fmla="*/ 0 h 312"/>
                <a:gd name="txR" fmla="*/ 144 w 144"/>
                <a:gd name="txB" fmla="*/ 312 h 312"/>
              </a:gdLst>
              <a:ahLst/>
              <a:cxnLst>
                <a:cxn ang="0">
                  <a:pos x="0" y="0"/>
                </a:cxn>
                <a:cxn ang="0">
                  <a:pos x="1" y="1"/>
                </a:cxn>
                <a:cxn ang="0">
                  <a:pos x="1" y="1"/>
                </a:cxn>
                <a:cxn ang="0">
                  <a:pos x="1" y="1"/>
                </a:cxn>
                <a:cxn ang="0">
                  <a:pos x="0" y="0"/>
                </a:cxn>
              </a:cxnLst>
              <a:rect l="txL" t="txT" r="txR" b="txB"/>
              <a:pathLst>
                <a:path w="144" h="312">
                  <a:moveTo>
                    <a:pt x="0" y="0"/>
                  </a:moveTo>
                  <a:lnTo>
                    <a:pt x="45" y="283"/>
                  </a:lnTo>
                  <a:lnTo>
                    <a:pt x="144" y="312"/>
                  </a:lnTo>
                  <a:lnTo>
                    <a:pt x="114" y="63"/>
                  </a:lnTo>
                  <a:lnTo>
                    <a:pt x="0" y="0"/>
                  </a:lnTo>
                  <a:close/>
                </a:path>
              </a:pathLst>
            </a:custGeom>
            <a:solidFill>
              <a:srgbClr val="E59865">
                <a:alpha val="50195"/>
              </a:srgbClr>
            </a:solidFill>
            <a:ln w="9525">
              <a:noFill/>
            </a:ln>
          </p:spPr>
          <p:txBody>
            <a:bodyPr/>
            <a:lstStyle/>
            <a:p>
              <a:endParaRPr lang="zh-CN" altLang="en-US"/>
            </a:p>
          </p:txBody>
        </p:sp>
        <p:sp>
          <p:nvSpPr>
            <p:cNvPr id="8214" name="Freeform 3101"/>
            <p:cNvSpPr/>
            <p:nvPr/>
          </p:nvSpPr>
          <p:spPr>
            <a:xfrm>
              <a:off x="2872" y="2049"/>
              <a:ext cx="72" cy="133"/>
            </a:xfrm>
            <a:custGeom>
              <a:avLst/>
              <a:gdLst>
                <a:gd name="txL" fmla="*/ 0 w 142"/>
                <a:gd name="txT" fmla="*/ 0 h 266"/>
                <a:gd name="txR" fmla="*/ 142 w 142"/>
                <a:gd name="txB" fmla="*/ 266 h 266"/>
              </a:gdLst>
              <a:ahLst/>
              <a:cxnLst>
                <a:cxn ang="0">
                  <a:pos x="0" y="1"/>
                </a:cxn>
                <a:cxn ang="0">
                  <a:pos x="1" y="1"/>
                </a:cxn>
                <a:cxn ang="0">
                  <a:pos x="1" y="1"/>
                </a:cxn>
                <a:cxn ang="0">
                  <a:pos x="1" y="0"/>
                </a:cxn>
                <a:cxn ang="0">
                  <a:pos x="0" y="1"/>
                </a:cxn>
              </a:cxnLst>
              <a:rect l="txL" t="txT" r="txR" b="txB"/>
              <a:pathLst>
                <a:path w="142" h="266">
                  <a:moveTo>
                    <a:pt x="0" y="12"/>
                  </a:moveTo>
                  <a:lnTo>
                    <a:pt x="28" y="147"/>
                  </a:lnTo>
                  <a:lnTo>
                    <a:pt x="142" y="266"/>
                  </a:lnTo>
                  <a:lnTo>
                    <a:pt x="97" y="0"/>
                  </a:lnTo>
                  <a:lnTo>
                    <a:pt x="0" y="12"/>
                  </a:lnTo>
                  <a:close/>
                </a:path>
              </a:pathLst>
            </a:custGeom>
            <a:solidFill>
              <a:srgbClr val="E59865">
                <a:alpha val="50195"/>
              </a:srgbClr>
            </a:solidFill>
            <a:ln w="9525">
              <a:noFill/>
            </a:ln>
          </p:spPr>
          <p:txBody>
            <a:bodyPr/>
            <a:lstStyle/>
            <a:p>
              <a:endParaRPr lang="zh-CN" altLang="en-US"/>
            </a:p>
          </p:txBody>
        </p:sp>
        <p:sp>
          <p:nvSpPr>
            <p:cNvPr id="8215" name="Freeform 3102"/>
            <p:cNvSpPr/>
            <p:nvPr/>
          </p:nvSpPr>
          <p:spPr>
            <a:xfrm>
              <a:off x="2870" y="2120"/>
              <a:ext cx="70" cy="93"/>
            </a:xfrm>
            <a:custGeom>
              <a:avLst/>
              <a:gdLst>
                <a:gd name="txL" fmla="*/ 0 w 141"/>
                <a:gd name="txT" fmla="*/ 0 h 186"/>
                <a:gd name="txR" fmla="*/ 141 w 141"/>
                <a:gd name="txB" fmla="*/ 186 h 186"/>
              </a:gdLst>
              <a:ahLst/>
              <a:cxnLst>
                <a:cxn ang="0">
                  <a:pos x="0" y="1"/>
                </a:cxn>
                <a:cxn ang="0">
                  <a:pos x="0" y="1"/>
                </a:cxn>
                <a:cxn ang="0">
                  <a:pos x="0" y="1"/>
                </a:cxn>
                <a:cxn ang="0">
                  <a:pos x="0" y="1"/>
                </a:cxn>
                <a:cxn ang="0">
                  <a:pos x="0" y="1"/>
                </a:cxn>
                <a:cxn ang="0">
                  <a:pos x="0" y="0"/>
                </a:cxn>
                <a:cxn ang="0">
                  <a:pos x="0" y="1"/>
                </a:cxn>
              </a:cxnLst>
              <a:rect l="txL" t="txT" r="txR" b="txB"/>
              <a:pathLst>
                <a:path w="141" h="186">
                  <a:moveTo>
                    <a:pt x="23" y="17"/>
                  </a:moveTo>
                  <a:lnTo>
                    <a:pt x="69" y="141"/>
                  </a:lnTo>
                  <a:lnTo>
                    <a:pt x="133" y="186"/>
                  </a:lnTo>
                  <a:lnTo>
                    <a:pt x="141" y="64"/>
                  </a:lnTo>
                  <a:lnTo>
                    <a:pt x="133" y="25"/>
                  </a:lnTo>
                  <a:lnTo>
                    <a:pt x="0" y="0"/>
                  </a:lnTo>
                  <a:lnTo>
                    <a:pt x="23" y="17"/>
                  </a:lnTo>
                  <a:close/>
                </a:path>
              </a:pathLst>
            </a:custGeom>
            <a:solidFill>
              <a:srgbClr val="F2B27F">
                <a:alpha val="50195"/>
              </a:srgbClr>
            </a:solidFill>
            <a:ln w="9525">
              <a:noFill/>
            </a:ln>
          </p:spPr>
          <p:txBody>
            <a:bodyPr/>
            <a:lstStyle/>
            <a:p>
              <a:endParaRPr lang="zh-CN" altLang="en-US"/>
            </a:p>
          </p:txBody>
        </p:sp>
        <p:sp>
          <p:nvSpPr>
            <p:cNvPr id="8216" name="Freeform 3103"/>
            <p:cNvSpPr/>
            <p:nvPr/>
          </p:nvSpPr>
          <p:spPr>
            <a:xfrm>
              <a:off x="2547" y="2027"/>
              <a:ext cx="316" cy="131"/>
            </a:xfrm>
            <a:custGeom>
              <a:avLst/>
              <a:gdLst>
                <a:gd name="txL" fmla="*/ 0 w 631"/>
                <a:gd name="txT" fmla="*/ 0 h 262"/>
                <a:gd name="txR" fmla="*/ 631 w 631"/>
                <a:gd name="txB" fmla="*/ 262 h 262"/>
              </a:gdLst>
              <a:ahLst/>
              <a:cxnLst>
                <a:cxn ang="0">
                  <a:pos x="0" y="0"/>
                </a:cxn>
                <a:cxn ang="0">
                  <a:pos x="1" y="1"/>
                </a:cxn>
                <a:cxn ang="0">
                  <a:pos x="1" y="1"/>
                </a:cxn>
                <a:cxn ang="0">
                  <a:pos x="1" y="1"/>
                </a:cxn>
                <a:cxn ang="0">
                  <a:pos x="1" y="1"/>
                </a:cxn>
                <a:cxn ang="0">
                  <a:pos x="1" y="1"/>
                </a:cxn>
                <a:cxn ang="0">
                  <a:pos x="1" y="1"/>
                </a:cxn>
                <a:cxn ang="0">
                  <a:pos x="1" y="1"/>
                </a:cxn>
                <a:cxn ang="0">
                  <a:pos x="1" y="1"/>
                </a:cxn>
                <a:cxn ang="0">
                  <a:pos x="1" y="1"/>
                </a:cxn>
                <a:cxn ang="0">
                  <a:pos x="0" y="0"/>
                </a:cxn>
              </a:cxnLst>
              <a:rect l="txL" t="txT" r="txR" b="txB"/>
              <a:pathLst>
                <a:path w="631" h="262">
                  <a:moveTo>
                    <a:pt x="0" y="0"/>
                  </a:moveTo>
                  <a:lnTo>
                    <a:pt x="74" y="116"/>
                  </a:lnTo>
                  <a:lnTo>
                    <a:pt x="254" y="136"/>
                  </a:lnTo>
                  <a:lnTo>
                    <a:pt x="310" y="212"/>
                  </a:lnTo>
                  <a:lnTo>
                    <a:pt x="427" y="211"/>
                  </a:lnTo>
                  <a:lnTo>
                    <a:pt x="509" y="262"/>
                  </a:lnTo>
                  <a:lnTo>
                    <a:pt x="598" y="258"/>
                  </a:lnTo>
                  <a:lnTo>
                    <a:pt x="631" y="192"/>
                  </a:lnTo>
                  <a:lnTo>
                    <a:pt x="598" y="144"/>
                  </a:lnTo>
                  <a:lnTo>
                    <a:pt x="251" y="58"/>
                  </a:lnTo>
                  <a:lnTo>
                    <a:pt x="0" y="0"/>
                  </a:lnTo>
                  <a:close/>
                </a:path>
              </a:pathLst>
            </a:custGeom>
            <a:solidFill>
              <a:srgbClr val="F2B27F">
                <a:alpha val="50195"/>
              </a:srgbClr>
            </a:solidFill>
            <a:ln w="9525">
              <a:noFill/>
            </a:ln>
          </p:spPr>
          <p:txBody>
            <a:bodyPr/>
            <a:lstStyle/>
            <a:p>
              <a:endParaRPr lang="zh-CN" altLang="en-US"/>
            </a:p>
          </p:txBody>
        </p:sp>
        <p:sp>
          <p:nvSpPr>
            <p:cNvPr id="8217" name="Freeform 3104"/>
            <p:cNvSpPr/>
            <p:nvPr/>
          </p:nvSpPr>
          <p:spPr>
            <a:xfrm>
              <a:off x="2468" y="1661"/>
              <a:ext cx="423" cy="324"/>
            </a:xfrm>
            <a:custGeom>
              <a:avLst/>
              <a:gdLst>
                <a:gd name="txL" fmla="*/ 0 w 848"/>
                <a:gd name="txT" fmla="*/ 0 h 648"/>
                <a:gd name="txR" fmla="*/ 848 w 848"/>
                <a:gd name="txB" fmla="*/ 648 h 648"/>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rect l="txL" t="txT" r="txR" b="txB"/>
              <a:pathLst>
                <a:path w="848" h="648">
                  <a:moveTo>
                    <a:pt x="114" y="4"/>
                  </a:moveTo>
                  <a:lnTo>
                    <a:pt x="110" y="317"/>
                  </a:lnTo>
                  <a:lnTo>
                    <a:pt x="0" y="414"/>
                  </a:lnTo>
                  <a:lnTo>
                    <a:pt x="38" y="483"/>
                  </a:lnTo>
                  <a:lnTo>
                    <a:pt x="67" y="538"/>
                  </a:lnTo>
                  <a:lnTo>
                    <a:pt x="50" y="638"/>
                  </a:lnTo>
                  <a:lnTo>
                    <a:pt x="118" y="648"/>
                  </a:lnTo>
                  <a:lnTo>
                    <a:pt x="287" y="604"/>
                  </a:lnTo>
                  <a:lnTo>
                    <a:pt x="452" y="572"/>
                  </a:lnTo>
                  <a:lnTo>
                    <a:pt x="580" y="580"/>
                  </a:lnTo>
                  <a:lnTo>
                    <a:pt x="669" y="576"/>
                  </a:lnTo>
                  <a:lnTo>
                    <a:pt x="821" y="614"/>
                  </a:lnTo>
                  <a:lnTo>
                    <a:pt x="848" y="530"/>
                  </a:lnTo>
                  <a:lnTo>
                    <a:pt x="844" y="376"/>
                  </a:lnTo>
                  <a:lnTo>
                    <a:pt x="831" y="272"/>
                  </a:lnTo>
                  <a:lnTo>
                    <a:pt x="631" y="152"/>
                  </a:lnTo>
                  <a:lnTo>
                    <a:pt x="555" y="120"/>
                  </a:lnTo>
                  <a:lnTo>
                    <a:pt x="458" y="118"/>
                  </a:lnTo>
                  <a:lnTo>
                    <a:pt x="259" y="21"/>
                  </a:lnTo>
                  <a:lnTo>
                    <a:pt x="245" y="59"/>
                  </a:lnTo>
                  <a:lnTo>
                    <a:pt x="183" y="0"/>
                  </a:lnTo>
                  <a:lnTo>
                    <a:pt x="114" y="4"/>
                  </a:lnTo>
                  <a:close/>
                </a:path>
              </a:pathLst>
            </a:custGeom>
            <a:solidFill>
              <a:srgbClr val="FFE5B2">
                <a:alpha val="50195"/>
              </a:srgbClr>
            </a:solidFill>
            <a:ln w="9525">
              <a:noFill/>
            </a:ln>
          </p:spPr>
          <p:txBody>
            <a:bodyPr/>
            <a:lstStyle/>
            <a:p>
              <a:endParaRPr lang="zh-CN" altLang="en-US"/>
            </a:p>
          </p:txBody>
        </p:sp>
        <p:sp>
          <p:nvSpPr>
            <p:cNvPr id="8218" name="Freeform 3105"/>
            <p:cNvSpPr/>
            <p:nvPr/>
          </p:nvSpPr>
          <p:spPr>
            <a:xfrm>
              <a:off x="2523" y="1462"/>
              <a:ext cx="321" cy="261"/>
            </a:xfrm>
            <a:custGeom>
              <a:avLst/>
              <a:gdLst>
                <a:gd name="txL" fmla="*/ 0 w 643"/>
                <a:gd name="txT" fmla="*/ 0 h 521"/>
                <a:gd name="txR" fmla="*/ 643 w 643"/>
                <a:gd name="txB" fmla="*/ 521 h 521"/>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rect l="txL" t="txT" r="txR" b="txB"/>
              <a:pathLst>
                <a:path w="643" h="521">
                  <a:moveTo>
                    <a:pt x="84" y="25"/>
                  </a:moveTo>
                  <a:lnTo>
                    <a:pt x="114" y="124"/>
                  </a:lnTo>
                  <a:lnTo>
                    <a:pt x="52" y="293"/>
                  </a:lnTo>
                  <a:lnTo>
                    <a:pt x="0" y="390"/>
                  </a:lnTo>
                  <a:lnTo>
                    <a:pt x="122" y="386"/>
                  </a:lnTo>
                  <a:lnTo>
                    <a:pt x="314" y="360"/>
                  </a:lnTo>
                  <a:lnTo>
                    <a:pt x="643" y="521"/>
                  </a:lnTo>
                  <a:lnTo>
                    <a:pt x="631" y="246"/>
                  </a:lnTo>
                  <a:lnTo>
                    <a:pt x="493" y="181"/>
                  </a:lnTo>
                  <a:lnTo>
                    <a:pt x="439" y="141"/>
                  </a:lnTo>
                  <a:lnTo>
                    <a:pt x="301" y="97"/>
                  </a:lnTo>
                  <a:lnTo>
                    <a:pt x="238" y="12"/>
                  </a:lnTo>
                  <a:lnTo>
                    <a:pt x="162" y="0"/>
                  </a:lnTo>
                  <a:lnTo>
                    <a:pt x="84" y="25"/>
                  </a:lnTo>
                  <a:close/>
                </a:path>
              </a:pathLst>
            </a:custGeom>
            <a:solidFill>
              <a:srgbClr val="FFE5B2">
                <a:alpha val="50195"/>
              </a:srgbClr>
            </a:solidFill>
            <a:ln w="9525">
              <a:noFill/>
            </a:ln>
          </p:spPr>
          <p:txBody>
            <a:bodyPr/>
            <a:lstStyle/>
            <a:p>
              <a:endParaRPr lang="zh-CN" altLang="en-US"/>
            </a:p>
          </p:txBody>
        </p:sp>
        <p:sp>
          <p:nvSpPr>
            <p:cNvPr id="8219" name="Freeform 3106"/>
            <p:cNvSpPr/>
            <p:nvPr/>
          </p:nvSpPr>
          <p:spPr>
            <a:xfrm>
              <a:off x="2870" y="1606"/>
              <a:ext cx="286" cy="695"/>
            </a:xfrm>
            <a:custGeom>
              <a:avLst/>
              <a:gdLst>
                <a:gd name="txL" fmla="*/ 0 w 572"/>
                <a:gd name="txT" fmla="*/ 0 h 1389"/>
                <a:gd name="txR" fmla="*/ 572 w 572"/>
                <a:gd name="txB" fmla="*/ 1389 h 1389"/>
              </a:gdLst>
              <a:ahLst/>
              <a:cxnLst>
                <a:cxn ang="0">
                  <a:pos x="1" y="1"/>
                </a:cxn>
                <a:cxn ang="0">
                  <a:pos x="1" y="1"/>
                </a:cxn>
                <a:cxn ang="0">
                  <a:pos x="1" y="1"/>
                </a:cxn>
                <a:cxn ang="0">
                  <a:pos x="0"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txL" t="txT" r="txR" b="txB"/>
              <a:pathLst>
                <a:path w="572" h="1389">
                  <a:moveTo>
                    <a:pt x="281" y="1256"/>
                  </a:moveTo>
                  <a:lnTo>
                    <a:pt x="222" y="804"/>
                  </a:lnTo>
                  <a:lnTo>
                    <a:pt x="65" y="245"/>
                  </a:lnTo>
                  <a:lnTo>
                    <a:pt x="0" y="77"/>
                  </a:lnTo>
                  <a:lnTo>
                    <a:pt x="13" y="0"/>
                  </a:lnTo>
                  <a:lnTo>
                    <a:pt x="289" y="313"/>
                  </a:lnTo>
                  <a:lnTo>
                    <a:pt x="316" y="406"/>
                  </a:lnTo>
                  <a:lnTo>
                    <a:pt x="395" y="568"/>
                  </a:lnTo>
                  <a:lnTo>
                    <a:pt x="509" y="821"/>
                  </a:lnTo>
                  <a:lnTo>
                    <a:pt x="547" y="982"/>
                  </a:lnTo>
                  <a:lnTo>
                    <a:pt x="561" y="1151"/>
                  </a:lnTo>
                  <a:lnTo>
                    <a:pt x="572" y="1290"/>
                  </a:lnTo>
                  <a:lnTo>
                    <a:pt x="509" y="1389"/>
                  </a:lnTo>
                  <a:lnTo>
                    <a:pt x="420" y="1328"/>
                  </a:lnTo>
                  <a:lnTo>
                    <a:pt x="373" y="1286"/>
                  </a:lnTo>
                  <a:lnTo>
                    <a:pt x="297" y="1307"/>
                  </a:lnTo>
                  <a:lnTo>
                    <a:pt x="281" y="1256"/>
                  </a:lnTo>
                  <a:close/>
                </a:path>
              </a:pathLst>
            </a:custGeom>
            <a:solidFill>
              <a:srgbClr val="FACC99">
                <a:alpha val="50195"/>
              </a:srgbClr>
            </a:solidFill>
            <a:ln w="9525">
              <a:noFill/>
            </a:ln>
          </p:spPr>
          <p:txBody>
            <a:bodyPr/>
            <a:lstStyle/>
            <a:p>
              <a:endParaRPr lang="zh-CN" altLang="en-US"/>
            </a:p>
          </p:txBody>
        </p:sp>
        <p:sp>
          <p:nvSpPr>
            <p:cNvPr id="8220" name="Freeform 3107"/>
            <p:cNvSpPr/>
            <p:nvPr/>
          </p:nvSpPr>
          <p:spPr>
            <a:xfrm>
              <a:off x="2928" y="1609"/>
              <a:ext cx="298" cy="407"/>
            </a:xfrm>
            <a:custGeom>
              <a:avLst/>
              <a:gdLst>
                <a:gd name="txL" fmla="*/ 0 w 597"/>
                <a:gd name="txT" fmla="*/ 0 h 816"/>
                <a:gd name="txR" fmla="*/ 597 w 597"/>
                <a:gd name="txB" fmla="*/ 816 h 816"/>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597" h="816">
                  <a:moveTo>
                    <a:pt x="0" y="0"/>
                  </a:moveTo>
                  <a:lnTo>
                    <a:pt x="198" y="236"/>
                  </a:lnTo>
                  <a:lnTo>
                    <a:pt x="325" y="401"/>
                  </a:lnTo>
                  <a:lnTo>
                    <a:pt x="473" y="635"/>
                  </a:lnTo>
                  <a:lnTo>
                    <a:pt x="534" y="816"/>
                  </a:lnTo>
                  <a:lnTo>
                    <a:pt x="597" y="656"/>
                  </a:lnTo>
                  <a:lnTo>
                    <a:pt x="549" y="481"/>
                  </a:lnTo>
                  <a:lnTo>
                    <a:pt x="424" y="301"/>
                  </a:lnTo>
                  <a:lnTo>
                    <a:pt x="291" y="139"/>
                  </a:lnTo>
                  <a:lnTo>
                    <a:pt x="106" y="29"/>
                  </a:lnTo>
                  <a:lnTo>
                    <a:pt x="0" y="0"/>
                  </a:lnTo>
                  <a:close/>
                </a:path>
              </a:pathLst>
            </a:custGeom>
            <a:solidFill>
              <a:srgbClr val="FFE5B2">
                <a:alpha val="50195"/>
              </a:srgbClr>
            </a:solidFill>
            <a:ln w="9525">
              <a:noFill/>
            </a:ln>
          </p:spPr>
          <p:txBody>
            <a:bodyPr/>
            <a:lstStyle/>
            <a:p>
              <a:endParaRPr lang="zh-CN" altLang="en-US"/>
            </a:p>
          </p:txBody>
        </p:sp>
        <p:sp>
          <p:nvSpPr>
            <p:cNvPr id="8221" name="Freeform 3108"/>
            <p:cNvSpPr/>
            <p:nvPr/>
          </p:nvSpPr>
          <p:spPr>
            <a:xfrm>
              <a:off x="3075" y="1400"/>
              <a:ext cx="274" cy="364"/>
            </a:xfrm>
            <a:custGeom>
              <a:avLst/>
              <a:gdLst>
                <a:gd name="txL" fmla="*/ 0 w 547"/>
                <a:gd name="txT" fmla="*/ 0 h 728"/>
                <a:gd name="txR" fmla="*/ 547 w 547"/>
                <a:gd name="txB" fmla="*/ 728 h 728"/>
              </a:gdLst>
              <a:ahLst/>
              <a:cxnLst>
                <a:cxn ang="0">
                  <a:pos x="0" y="0"/>
                </a:cxn>
                <a:cxn ang="0">
                  <a:pos x="1" y="1"/>
                </a:cxn>
                <a:cxn ang="0">
                  <a:pos x="1" y="1"/>
                </a:cxn>
                <a:cxn ang="0">
                  <a:pos x="1" y="1"/>
                </a:cxn>
                <a:cxn ang="0">
                  <a:pos x="1" y="1"/>
                </a:cxn>
                <a:cxn ang="0">
                  <a:pos x="1" y="1"/>
                </a:cxn>
                <a:cxn ang="0">
                  <a:pos x="1" y="1"/>
                </a:cxn>
                <a:cxn ang="0">
                  <a:pos x="1" y="1"/>
                </a:cxn>
                <a:cxn ang="0">
                  <a:pos x="1" y="1"/>
                </a:cxn>
                <a:cxn ang="0">
                  <a:pos x="1" y="1"/>
                </a:cxn>
                <a:cxn ang="0">
                  <a:pos x="0" y="0"/>
                </a:cxn>
              </a:cxnLst>
              <a:rect l="txL" t="txT" r="txR" b="txB"/>
              <a:pathLst>
                <a:path w="547" h="728">
                  <a:moveTo>
                    <a:pt x="0" y="0"/>
                  </a:moveTo>
                  <a:lnTo>
                    <a:pt x="289" y="279"/>
                  </a:lnTo>
                  <a:lnTo>
                    <a:pt x="349" y="479"/>
                  </a:lnTo>
                  <a:lnTo>
                    <a:pt x="492" y="621"/>
                  </a:lnTo>
                  <a:lnTo>
                    <a:pt x="543" y="728"/>
                  </a:lnTo>
                  <a:lnTo>
                    <a:pt x="547" y="572"/>
                  </a:lnTo>
                  <a:lnTo>
                    <a:pt x="509" y="428"/>
                  </a:lnTo>
                  <a:lnTo>
                    <a:pt x="399" y="279"/>
                  </a:lnTo>
                  <a:lnTo>
                    <a:pt x="332" y="207"/>
                  </a:lnTo>
                  <a:lnTo>
                    <a:pt x="209" y="118"/>
                  </a:lnTo>
                  <a:lnTo>
                    <a:pt x="0" y="0"/>
                  </a:lnTo>
                  <a:close/>
                </a:path>
              </a:pathLst>
            </a:custGeom>
            <a:solidFill>
              <a:srgbClr val="FFFFCC">
                <a:alpha val="50195"/>
              </a:srgbClr>
            </a:solidFill>
            <a:ln w="9525">
              <a:noFill/>
            </a:ln>
          </p:spPr>
          <p:txBody>
            <a:bodyPr/>
            <a:lstStyle/>
            <a:p>
              <a:endParaRPr lang="zh-CN" altLang="en-US"/>
            </a:p>
          </p:txBody>
        </p:sp>
        <p:sp>
          <p:nvSpPr>
            <p:cNvPr id="8222" name="Freeform 3109"/>
            <p:cNvSpPr/>
            <p:nvPr/>
          </p:nvSpPr>
          <p:spPr>
            <a:xfrm>
              <a:off x="2859" y="1443"/>
              <a:ext cx="223" cy="237"/>
            </a:xfrm>
            <a:custGeom>
              <a:avLst/>
              <a:gdLst>
                <a:gd name="txL" fmla="*/ 0 w 447"/>
                <a:gd name="txT" fmla="*/ 0 h 474"/>
                <a:gd name="txR" fmla="*/ 447 w 447"/>
                <a:gd name="txB" fmla="*/ 474 h 474"/>
              </a:gdLst>
              <a:ahLst/>
              <a:cxnLst>
                <a:cxn ang="0">
                  <a:pos x="0" y="0"/>
                </a:cxn>
                <a:cxn ang="0">
                  <a:pos x="0" y="1"/>
                </a:cxn>
                <a:cxn ang="0">
                  <a:pos x="0" y="1"/>
                </a:cxn>
                <a:cxn ang="0">
                  <a:pos x="0" y="1"/>
                </a:cxn>
                <a:cxn ang="0">
                  <a:pos x="0" y="1"/>
                </a:cxn>
                <a:cxn ang="0">
                  <a:pos x="0" y="0"/>
                </a:cxn>
              </a:cxnLst>
              <a:rect l="txL" t="txT" r="txR" b="txB"/>
              <a:pathLst>
                <a:path w="447" h="474">
                  <a:moveTo>
                    <a:pt x="0" y="0"/>
                  </a:moveTo>
                  <a:lnTo>
                    <a:pt x="10" y="253"/>
                  </a:lnTo>
                  <a:lnTo>
                    <a:pt x="447" y="474"/>
                  </a:lnTo>
                  <a:lnTo>
                    <a:pt x="373" y="242"/>
                  </a:lnTo>
                  <a:lnTo>
                    <a:pt x="171" y="52"/>
                  </a:lnTo>
                  <a:lnTo>
                    <a:pt x="0" y="0"/>
                  </a:lnTo>
                  <a:close/>
                </a:path>
              </a:pathLst>
            </a:custGeom>
            <a:solidFill>
              <a:srgbClr val="FFE5B2">
                <a:alpha val="50195"/>
              </a:srgbClr>
            </a:solidFill>
            <a:ln w="9525">
              <a:noFill/>
            </a:ln>
          </p:spPr>
          <p:txBody>
            <a:bodyPr/>
            <a:lstStyle/>
            <a:p>
              <a:endParaRPr lang="zh-CN" altLang="en-US"/>
            </a:p>
          </p:txBody>
        </p:sp>
        <p:sp>
          <p:nvSpPr>
            <p:cNvPr id="8223" name="Freeform 3110"/>
            <p:cNvSpPr/>
            <p:nvPr/>
          </p:nvSpPr>
          <p:spPr>
            <a:xfrm>
              <a:off x="2622" y="1357"/>
              <a:ext cx="218" cy="179"/>
            </a:xfrm>
            <a:custGeom>
              <a:avLst/>
              <a:gdLst>
                <a:gd name="txL" fmla="*/ 0 w 437"/>
                <a:gd name="txT" fmla="*/ 0 h 360"/>
                <a:gd name="txR" fmla="*/ 437 w 437"/>
                <a:gd name="txB" fmla="*/ 360 h 36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7" h="360">
                  <a:moveTo>
                    <a:pt x="0" y="177"/>
                  </a:moveTo>
                  <a:lnTo>
                    <a:pt x="420" y="360"/>
                  </a:lnTo>
                  <a:lnTo>
                    <a:pt x="437" y="166"/>
                  </a:lnTo>
                  <a:lnTo>
                    <a:pt x="220" y="147"/>
                  </a:lnTo>
                  <a:lnTo>
                    <a:pt x="103" y="185"/>
                  </a:lnTo>
                  <a:lnTo>
                    <a:pt x="65" y="164"/>
                  </a:lnTo>
                  <a:lnTo>
                    <a:pt x="127" y="33"/>
                  </a:lnTo>
                  <a:lnTo>
                    <a:pt x="0" y="0"/>
                  </a:lnTo>
                  <a:lnTo>
                    <a:pt x="6" y="128"/>
                  </a:lnTo>
                  <a:lnTo>
                    <a:pt x="0" y="177"/>
                  </a:lnTo>
                  <a:close/>
                </a:path>
              </a:pathLst>
            </a:custGeom>
            <a:solidFill>
              <a:srgbClr val="FFE5B2">
                <a:alpha val="50195"/>
              </a:srgbClr>
            </a:solidFill>
            <a:ln w="9525">
              <a:noFill/>
            </a:ln>
          </p:spPr>
          <p:txBody>
            <a:bodyPr/>
            <a:lstStyle/>
            <a:p>
              <a:endParaRPr lang="zh-CN" altLang="en-US"/>
            </a:p>
          </p:txBody>
        </p:sp>
        <p:sp>
          <p:nvSpPr>
            <p:cNvPr id="8224" name="Freeform 3111"/>
            <p:cNvSpPr/>
            <p:nvPr/>
          </p:nvSpPr>
          <p:spPr>
            <a:xfrm>
              <a:off x="2641" y="1217"/>
              <a:ext cx="382" cy="351"/>
            </a:xfrm>
            <a:custGeom>
              <a:avLst/>
              <a:gdLst>
                <a:gd name="txL" fmla="*/ 0 w 764"/>
                <a:gd name="txT" fmla="*/ 0 h 701"/>
                <a:gd name="txR" fmla="*/ 764 w 764"/>
                <a:gd name="txB" fmla="*/ 701 h 701"/>
              </a:gdLst>
              <a:ahLst/>
              <a:cxnLst>
                <a:cxn ang="0">
                  <a:pos x="1" y="0"/>
                </a:cxn>
                <a:cxn ang="0">
                  <a:pos x="1" y="1"/>
                </a:cxn>
                <a:cxn ang="0">
                  <a:pos x="0" y="1"/>
                </a:cxn>
                <a:cxn ang="0">
                  <a:pos x="1" y="1"/>
                </a:cxn>
                <a:cxn ang="0">
                  <a:pos x="1" y="1"/>
                </a:cxn>
                <a:cxn ang="0">
                  <a:pos x="1" y="1"/>
                </a:cxn>
                <a:cxn ang="0">
                  <a:pos x="1" y="1"/>
                </a:cxn>
                <a:cxn ang="0">
                  <a:pos x="1" y="1"/>
                </a:cxn>
                <a:cxn ang="0">
                  <a:pos x="1" y="1"/>
                </a:cxn>
                <a:cxn ang="0">
                  <a:pos x="1" y="1"/>
                </a:cxn>
                <a:cxn ang="0">
                  <a:pos x="1" y="0"/>
                </a:cxn>
              </a:cxnLst>
              <a:rect l="txL" t="txT" r="txR" b="txB"/>
              <a:pathLst>
                <a:path w="764" h="701">
                  <a:moveTo>
                    <a:pt x="106" y="0"/>
                  </a:moveTo>
                  <a:lnTo>
                    <a:pt x="116" y="194"/>
                  </a:lnTo>
                  <a:lnTo>
                    <a:pt x="0" y="443"/>
                  </a:lnTo>
                  <a:lnTo>
                    <a:pt x="74" y="487"/>
                  </a:lnTo>
                  <a:lnTo>
                    <a:pt x="221" y="397"/>
                  </a:lnTo>
                  <a:lnTo>
                    <a:pt x="450" y="452"/>
                  </a:lnTo>
                  <a:lnTo>
                    <a:pt x="764" y="701"/>
                  </a:lnTo>
                  <a:lnTo>
                    <a:pt x="701" y="304"/>
                  </a:lnTo>
                  <a:lnTo>
                    <a:pt x="445" y="164"/>
                  </a:lnTo>
                  <a:lnTo>
                    <a:pt x="124" y="4"/>
                  </a:lnTo>
                  <a:lnTo>
                    <a:pt x="106" y="0"/>
                  </a:lnTo>
                  <a:close/>
                </a:path>
              </a:pathLst>
            </a:custGeom>
            <a:solidFill>
              <a:srgbClr val="FFFFCC">
                <a:alpha val="50195"/>
              </a:srgbClr>
            </a:solidFill>
            <a:ln w="9525">
              <a:noFill/>
            </a:ln>
          </p:spPr>
          <p:txBody>
            <a:bodyPr/>
            <a:lstStyle/>
            <a:p>
              <a:endParaRPr lang="zh-CN" altLang="en-US"/>
            </a:p>
          </p:txBody>
        </p:sp>
        <p:sp>
          <p:nvSpPr>
            <p:cNvPr id="8225" name="Freeform 3112"/>
            <p:cNvSpPr/>
            <p:nvPr/>
          </p:nvSpPr>
          <p:spPr>
            <a:xfrm>
              <a:off x="2711" y="1060"/>
              <a:ext cx="274" cy="231"/>
            </a:xfrm>
            <a:custGeom>
              <a:avLst/>
              <a:gdLst>
                <a:gd name="txL" fmla="*/ 0 w 547"/>
                <a:gd name="txT" fmla="*/ 0 h 462"/>
                <a:gd name="txR" fmla="*/ 547 w 547"/>
                <a:gd name="txB" fmla="*/ 462 h 462"/>
              </a:gdLst>
              <a:ahLst/>
              <a:cxnLst>
                <a:cxn ang="0">
                  <a:pos x="1" y="0"/>
                </a:cxn>
                <a:cxn ang="0">
                  <a:pos x="1" y="1"/>
                </a:cxn>
                <a:cxn ang="0">
                  <a:pos x="0" y="1"/>
                </a:cxn>
                <a:cxn ang="0">
                  <a:pos x="1" y="1"/>
                </a:cxn>
                <a:cxn ang="0">
                  <a:pos x="1" y="1"/>
                </a:cxn>
                <a:cxn ang="0">
                  <a:pos x="1" y="1"/>
                </a:cxn>
                <a:cxn ang="0">
                  <a:pos x="1" y="1"/>
                </a:cxn>
                <a:cxn ang="0">
                  <a:pos x="1" y="1"/>
                </a:cxn>
                <a:cxn ang="0">
                  <a:pos x="1" y="1"/>
                </a:cxn>
                <a:cxn ang="0">
                  <a:pos x="1" y="1"/>
                </a:cxn>
                <a:cxn ang="0">
                  <a:pos x="1" y="0"/>
                </a:cxn>
              </a:cxnLst>
              <a:rect l="txL" t="txT" r="txR" b="txB"/>
              <a:pathLst>
                <a:path w="547" h="462">
                  <a:moveTo>
                    <a:pt x="102" y="0"/>
                  </a:moveTo>
                  <a:lnTo>
                    <a:pt x="93" y="162"/>
                  </a:lnTo>
                  <a:lnTo>
                    <a:pt x="0" y="325"/>
                  </a:lnTo>
                  <a:lnTo>
                    <a:pt x="97" y="322"/>
                  </a:lnTo>
                  <a:lnTo>
                    <a:pt x="230" y="308"/>
                  </a:lnTo>
                  <a:lnTo>
                    <a:pt x="444" y="360"/>
                  </a:lnTo>
                  <a:lnTo>
                    <a:pt x="547" y="462"/>
                  </a:lnTo>
                  <a:lnTo>
                    <a:pt x="539" y="322"/>
                  </a:lnTo>
                  <a:lnTo>
                    <a:pt x="492" y="238"/>
                  </a:lnTo>
                  <a:lnTo>
                    <a:pt x="482" y="183"/>
                  </a:lnTo>
                  <a:lnTo>
                    <a:pt x="102" y="0"/>
                  </a:lnTo>
                  <a:close/>
                </a:path>
              </a:pathLst>
            </a:custGeom>
            <a:solidFill>
              <a:srgbClr val="FFFFCC">
                <a:alpha val="50195"/>
              </a:srgbClr>
            </a:solidFill>
            <a:ln w="9525">
              <a:noFill/>
            </a:ln>
          </p:spPr>
          <p:txBody>
            <a:bodyPr/>
            <a:lstStyle/>
            <a:p>
              <a:endParaRPr lang="zh-CN" altLang="en-US"/>
            </a:p>
          </p:txBody>
        </p:sp>
        <p:sp>
          <p:nvSpPr>
            <p:cNvPr id="8226" name="Freeform 3113"/>
            <p:cNvSpPr/>
            <p:nvPr/>
          </p:nvSpPr>
          <p:spPr>
            <a:xfrm>
              <a:off x="2421" y="2890"/>
              <a:ext cx="758" cy="135"/>
            </a:xfrm>
            <a:custGeom>
              <a:avLst/>
              <a:gdLst>
                <a:gd name="txL" fmla="*/ 0 w 1517"/>
                <a:gd name="txT" fmla="*/ 0 h 269"/>
                <a:gd name="txR" fmla="*/ 1517 w 1517"/>
                <a:gd name="txB" fmla="*/ 269 h 269"/>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 ang="0">
                  <a:pos x="0" y="1"/>
                </a:cxn>
                <a:cxn ang="0">
                  <a:pos x="0" y="1"/>
                </a:cxn>
                <a:cxn ang="0">
                  <a:pos x="0" y="1"/>
                </a:cxn>
                <a:cxn ang="0">
                  <a:pos x="0" y="1"/>
                </a:cxn>
                <a:cxn ang="0">
                  <a:pos x="0" y="1"/>
                </a:cxn>
                <a:cxn ang="0">
                  <a:pos x="0" y="1"/>
                </a:cxn>
                <a:cxn ang="0">
                  <a:pos x="0" y="1"/>
                </a:cxn>
                <a:cxn ang="0">
                  <a:pos x="0" y="1"/>
                </a:cxn>
              </a:cxnLst>
              <a:rect l="txL" t="txT" r="txR" b="txB"/>
              <a:pathLst>
                <a:path w="1517" h="269">
                  <a:moveTo>
                    <a:pt x="141" y="104"/>
                  </a:moveTo>
                  <a:lnTo>
                    <a:pt x="272" y="209"/>
                  </a:lnTo>
                  <a:lnTo>
                    <a:pt x="329" y="199"/>
                  </a:lnTo>
                  <a:lnTo>
                    <a:pt x="393" y="171"/>
                  </a:lnTo>
                  <a:lnTo>
                    <a:pt x="468" y="188"/>
                  </a:lnTo>
                  <a:lnTo>
                    <a:pt x="481" y="152"/>
                  </a:lnTo>
                  <a:lnTo>
                    <a:pt x="580" y="199"/>
                  </a:lnTo>
                  <a:lnTo>
                    <a:pt x="663" y="188"/>
                  </a:lnTo>
                  <a:lnTo>
                    <a:pt x="677" y="157"/>
                  </a:lnTo>
                  <a:lnTo>
                    <a:pt x="770" y="209"/>
                  </a:lnTo>
                  <a:lnTo>
                    <a:pt x="823" y="176"/>
                  </a:lnTo>
                  <a:lnTo>
                    <a:pt x="882" y="222"/>
                  </a:lnTo>
                  <a:lnTo>
                    <a:pt x="988" y="207"/>
                  </a:lnTo>
                  <a:lnTo>
                    <a:pt x="1083" y="193"/>
                  </a:lnTo>
                  <a:lnTo>
                    <a:pt x="1087" y="245"/>
                  </a:lnTo>
                  <a:lnTo>
                    <a:pt x="1205" y="228"/>
                  </a:lnTo>
                  <a:lnTo>
                    <a:pt x="1102" y="269"/>
                  </a:lnTo>
                  <a:lnTo>
                    <a:pt x="1270" y="264"/>
                  </a:lnTo>
                  <a:lnTo>
                    <a:pt x="1422" y="258"/>
                  </a:lnTo>
                  <a:lnTo>
                    <a:pt x="1517" y="249"/>
                  </a:lnTo>
                  <a:lnTo>
                    <a:pt x="1464" y="207"/>
                  </a:lnTo>
                  <a:lnTo>
                    <a:pt x="1517" y="203"/>
                  </a:lnTo>
                  <a:lnTo>
                    <a:pt x="1473" y="174"/>
                  </a:lnTo>
                  <a:lnTo>
                    <a:pt x="1488" y="134"/>
                  </a:lnTo>
                  <a:lnTo>
                    <a:pt x="1372" y="142"/>
                  </a:lnTo>
                  <a:lnTo>
                    <a:pt x="1279" y="119"/>
                  </a:lnTo>
                  <a:lnTo>
                    <a:pt x="1129" y="148"/>
                  </a:lnTo>
                  <a:lnTo>
                    <a:pt x="1064" y="20"/>
                  </a:lnTo>
                  <a:lnTo>
                    <a:pt x="990" y="0"/>
                  </a:lnTo>
                  <a:lnTo>
                    <a:pt x="948" y="114"/>
                  </a:lnTo>
                  <a:lnTo>
                    <a:pt x="295" y="32"/>
                  </a:lnTo>
                  <a:lnTo>
                    <a:pt x="104" y="62"/>
                  </a:lnTo>
                  <a:lnTo>
                    <a:pt x="47" y="104"/>
                  </a:lnTo>
                  <a:lnTo>
                    <a:pt x="0" y="142"/>
                  </a:lnTo>
                  <a:lnTo>
                    <a:pt x="80" y="146"/>
                  </a:lnTo>
                  <a:lnTo>
                    <a:pt x="143" y="180"/>
                  </a:lnTo>
                  <a:lnTo>
                    <a:pt x="124" y="125"/>
                  </a:lnTo>
                  <a:lnTo>
                    <a:pt x="141" y="104"/>
                  </a:lnTo>
                  <a:close/>
                </a:path>
              </a:pathLst>
            </a:custGeom>
            <a:solidFill>
              <a:srgbClr val="D2F8FF">
                <a:alpha val="50195"/>
              </a:srgbClr>
            </a:solidFill>
            <a:ln w="9525">
              <a:noFill/>
            </a:ln>
          </p:spPr>
          <p:txBody>
            <a:bodyPr/>
            <a:lstStyle/>
            <a:p>
              <a:endParaRPr lang="zh-CN" altLang="en-US"/>
            </a:p>
          </p:txBody>
        </p:sp>
        <p:sp>
          <p:nvSpPr>
            <p:cNvPr id="8227" name="Freeform 3114"/>
            <p:cNvSpPr/>
            <p:nvPr/>
          </p:nvSpPr>
          <p:spPr>
            <a:xfrm>
              <a:off x="2669" y="2956"/>
              <a:ext cx="629" cy="116"/>
            </a:xfrm>
            <a:custGeom>
              <a:avLst/>
              <a:gdLst>
                <a:gd name="txL" fmla="*/ 0 w 1258"/>
                <a:gd name="txT" fmla="*/ 0 h 231"/>
                <a:gd name="txR" fmla="*/ 1258 w 1258"/>
                <a:gd name="txB" fmla="*/ 231 h 231"/>
              </a:gdLst>
              <a:ahLst/>
              <a:cxnLst>
                <a:cxn ang="0">
                  <a:pos x="1" y="1"/>
                </a:cxn>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txL" t="txT" r="txR" b="txB"/>
              <a:pathLst>
                <a:path w="1258" h="231">
                  <a:moveTo>
                    <a:pt x="373" y="121"/>
                  </a:moveTo>
                  <a:lnTo>
                    <a:pt x="190" y="98"/>
                  </a:lnTo>
                  <a:lnTo>
                    <a:pt x="110" y="85"/>
                  </a:lnTo>
                  <a:lnTo>
                    <a:pt x="0" y="136"/>
                  </a:lnTo>
                  <a:lnTo>
                    <a:pt x="110" y="129"/>
                  </a:lnTo>
                  <a:lnTo>
                    <a:pt x="65" y="169"/>
                  </a:lnTo>
                  <a:lnTo>
                    <a:pt x="222" y="144"/>
                  </a:lnTo>
                  <a:lnTo>
                    <a:pt x="205" y="180"/>
                  </a:lnTo>
                  <a:lnTo>
                    <a:pt x="293" y="167"/>
                  </a:lnTo>
                  <a:lnTo>
                    <a:pt x="203" y="220"/>
                  </a:lnTo>
                  <a:lnTo>
                    <a:pt x="373" y="192"/>
                  </a:lnTo>
                  <a:lnTo>
                    <a:pt x="443" y="192"/>
                  </a:lnTo>
                  <a:lnTo>
                    <a:pt x="534" y="209"/>
                  </a:lnTo>
                  <a:lnTo>
                    <a:pt x="629" y="224"/>
                  </a:lnTo>
                  <a:lnTo>
                    <a:pt x="694" y="209"/>
                  </a:lnTo>
                  <a:lnTo>
                    <a:pt x="741" y="231"/>
                  </a:lnTo>
                  <a:lnTo>
                    <a:pt x="781" y="195"/>
                  </a:lnTo>
                  <a:lnTo>
                    <a:pt x="876" y="192"/>
                  </a:lnTo>
                  <a:lnTo>
                    <a:pt x="1040" y="180"/>
                  </a:lnTo>
                  <a:lnTo>
                    <a:pt x="988" y="144"/>
                  </a:lnTo>
                  <a:lnTo>
                    <a:pt x="1104" y="159"/>
                  </a:lnTo>
                  <a:lnTo>
                    <a:pt x="1258" y="117"/>
                  </a:lnTo>
                  <a:lnTo>
                    <a:pt x="1135" y="112"/>
                  </a:lnTo>
                  <a:lnTo>
                    <a:pt x="1197" y="83"/>
                  </a:lnTo>
                  <a:lnTo>
                    <a:pt x="1091" y="83"/>
                  </a:lnTo>
                  <a:lnTo>
                    <a:pt x="998" y="57"/>
                  </a:lnTo>
                  <a:lnTo>
                    <a:pt x="1095" y="41"/>
                  </a:lnTo>
                  <a:lnTo>
                    <a:pt x="996" y="28"/>
                  </a:lnTo>
                  <a:lnTo>
                    <a:pt x="1025" y="1"/>
                  </a:lnTo>
                  <a:lnTo>
                    <a:pt x="935" y="0"/>
                  </a:lnTo>
                  <a:lnTo>
                    <a:pt x="810" y="0"/>
                  </a:lnTo>
                  <a:lnTo>
                    <a:pt x="726" y="60"/>
                  </a:lnTo>
                  <a:lnTo>
                    <a:pt x="639" y="43"/>
                  </a:lnTo>
                  <a:lnTo>
                    <a:pt x="540" y="55"/>
                  </a:lnTo>
                  <a:lnTo>
                    <a:pt x="642" y="79"/>
                  </a:lnTo>
                  <a:lnTo>
                    <a:pt x="566" y="102"/>
                  </a:lnTo>
                  <a:lnTo>
                    <a:pt x="492" y="106"/>
                  </a:lnTo>
                  <a:lnTo>
                    <a:pt x="604" y="154"/>
                  </a:lnTo>
                  <a:lnTo>
                    <a:pt x="504" y="159"/>
                  </a:lnTo>
                  <a:lnTo>
                    <a:pt x="452" y="116"/>
                  </a:lnTo>
                  <a:lnTo>
                    <a:pt x="401" y="116"/>
                  </a:lnTo>
                  <a:lnTo>
                    <a:pt x="373" y="121"/>
                  </a:lnTo>
                  <a:close/>
                </a:path>
              </a:pathLst>
            </a:custGeom>
            <a:solidFill>
              <a:srgbClr val="0099FF">
                <a:alpha val="50195"/>
              </a:srgbClr>
            </a:solidFill>
            <a:ln w="9525">
              <a:noFill/>
            </a:ln>
          </p:spPr>
          <p:txBody>
            <a:bodyPr/>
            <a:lstStyle/>
            <a:p>
              <a:endParaRPr lang="zh-CN" altLang="en-US"/>
            </a:p>
          </p:txBody>
        </p:sp>
        <p:sp>
          <p:nvSpPr>
            <p:cNvPr id="8228" name="Freeform 3115"/>
            <p:cNvSpPr/>
            <p:nvPr/>
          </p:nvSpPr>
          <p:spPr>
            <a:xfrm>
              <a:off x="2560" y="2473"/>
              <a:ext cx="456" cy="334"/>
            </a:xfrm>
            <a:custGeom>
              <a:avLst/>
              <a:gdLst>
                <a:gd name="txL" fmla="*/ 0 w 913"/>
                <a:gd name="txT" fmla="*/ 0 h 667"/>
                <a:gd name="txR" fmla="*/ 913 w 913"/>
                <a:gd name="txB" fmla="*/ 667 h 667"/>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Lst>
              <a:rect l="txL" t="txT" r="txR" b="txB"/>
              <a:pathLst>
                <a:path w="913" h="667">
                  <a:moveTo>
                    <a:pt x="0" y="650"/>
                  </a:moveTo>
                  <a:lnTo>
                    <a:pt x="168" y="667"/>
                  </a:lnTo>
                  <a:lnTo>
                    <a:pt x="466" y="625"/>
                  </a:lnTo>
                  <a:lnTo>
                    <a:pt x="801" y="557"/>
                  </a:lnTo>
                  <a:lnTo>
                    <a:pt x="839" y="357"/>
                  </a:lnTo>
                  <a:lnTo>
                    <a:pt x="880" y="245"/>
                  </a:lnTo>
                  <a:lnTo>
                    <a:pt x="898" y="188"/>
                  </a:lnTo>
                  <a:lnTo>
                    <a:pt x="899" y="116"/>
                  </a:lnTo>
                  <a:lnTo>
                    <a:pt x="913" y="82"/>
                  </a:lnTo>
                  <a:lnTo>
                    <a:pt x="903" y="30"/>
                  </a:lnTo>
                  <a:lnTo>
                    <a:pt x="875" y="0"/>
                  </a:lnTo>
                  <a:lnTo>
                    <a:pt x="785" y="21"/>
                  </a:lnTo>
                  <a:lnTo>
                    <a:pt x="785" y="65"/>
                  </a:lnTo>
                  <a:lnTo>
                    <a:pt x="797" y="116"/>
                  </a:lnTo>
                  <a:lnTo>
                    <a:pt x="791" y="306"/>
                  </a:lnTo>
                  <a:lnTo>
                    <a:pt x="759" y="380"/>
                  </a:lnTo>
                  <a:lnTo>
                    <a:pt x="708" y="422"/>
                  </a:lnTo>
                  <a:lnTo>
                    <a:pt x="601" y="454"/>
                  </a:lnTo>
                  <a:lnTo>
                    <a:pt x="428" y="496"/>
                  </a:lnTo>
                  <a:lnTo>
                    <a:pt x="293" y="532"/>
                  </a:lnTo>
                  <a:lnTo>
                    <a:pt x="172" y="566"/>
                  </a:lnTo>
                  <a:lnTo>
                    <a:pt x="82" y="604"/>
                  </a:lnTo>
                  <a:lnTo>
                    <a:pt x="0" y="650"/>
                  </a:lnTo>
                  <a:close/>
                </a:path>
              </a:pathLst>
            </a:custGeom>
            <a:solidFill>
              <a:srgbClr val="FAB8A6">
                <a:alpha val="50195"/>
              </a:srgbClr>
            </a:solidFill>
            <a:ln w="9525">
              <a:noFill/>
            </a:ln>
          </p:spPr>
          <p:txBody>
            <a:bodyPr/>
            <a:lstStyle/>
            <a:p>
              <a:endParaRPr lang="zh-CN" altLang="en-US"/>
            </a:p>
          </p:txBody>
        </p:sp>
        <p:sp>
          <p:nvSpPr>
            <p:cNvPr id="8229" name="Freeform 3116"/>
            <p:cNvSpPr/>
            <p:nvPr/>
          </p:nvSpPr>
          <p:spPr>
            <a:xfrm>
              <a:off x="2560" y="2612"/>
              <a:ext cx="400" cy="107"/>
            </a:xfrm>
            <a:custGeom>
              <a:avLst/>
              <a:gdLst>
                <a:gd name="txL" fmla="*/ 0 w 801"/>
                <a:gd name="txT" fmla="*/ 0 h 213"/>
                <a:gd name="txR" fmla="*/ 801 w 801"/>
                <a:gd name="txB" fmla="*/ 213 h 213"/>
              </a:gdLst>
              <a:ahLst/>
              <a:cxnLst>
                <a:cxn ang="0">
                  <a:pos x="0" y="1"/>
                </a:cxn>
                <a:cxn ang="0">
                  <a:pos x="0" y="1"/>
                </a:cxn>
                <a:cxn ang="0">
                  <a:pos x="0" y="1"/>
                </a:cxn>
                <a:cxn ang="0">
                  <a:pos x="0" y="1"/>
                </a:cxn>
                <a:cxn ang="0">
                  <a:pos x="0" y="1"/>
                </a:cxn>
                <a:cxn ang="0">
                  <a:pos x="0" y="1"/>
                </a:cxn>
                <a:cxn ang="0">
                  <a:pos x="0" y="1"/>
                </a:cxn>
                <a:cxn ang="0">
                  <a:pos x="0" y="1"/>
                </a:cxn>
                <a:cxn ang="0">
                  <a:pos x="0" y="0"/>
                </a:cxn>
                <a:cxn ang="0">
                  <a:pos x="0" y="1"/>
                </a:cxn>
                <a:cxn ang="0">
                  <a:pos x="0" y="1"/>
                </a:cxn>
              </a:cxnLst>
              <a:rect l="txL" t="txT" r="txR" b="txB"/>
              <a:pathLst>
                <a:path w="801" h="213">
                  <a:moveTo>
                    <a:pt x="0" y="213"/>
                  </a:moveTo>
                  <a:lnTo>
                    <a:pt x="390" y="132"/>
                  </a:lnTo>
                  <a:lnTo>
                    <a:pt x="618" y="107"/>
                  </a:lnTo>
                  <a:lnTo>
                    <a:pt x="732" y="90"/>
                  </a:lnTo>
                  <a:lnTo>
                    <a:pt x="489" y="181"/>
                  </a:lnTo>
                  <a:lnTo>
                    <a:pt x="670" y="154"/>
                  </a:lnTo>
                  <a:lnTo>
                    <a:pt x="753" y="130"/>
                  </a:lnTo>
                  <a:lnTo>
                    <a:pt x="801" y="23"/>
                  </a:lnTo>
                  <a:lnTo>
                    <a:pt x="746" y="0"/>
                  </a:lnTo>
                  <a:lnTo>
                    <a:pt x="56" y="145"/>
                  </a:lnTo>
                  <a:lnTo>
                    <a:pt x="0" y="213"/>
                  </a:lnTo>
                  <a:close/>
                </a:path>
              </a:pathLst>
            </a:custGeom>
            <a:solidFill>
              <a:srgbClr val="F58578">
                <a:alpha val="50195"/>
              </a:srgbClr>
            </a:solidFill>
            <a:ln w="9525">
              <a:noFill/>
            </a:ln>
          </p:spPr>
          <p:txBody>
            <a:bodyPr/>
            <a:lstStyle/>
            <a:p>
              <a:endParaRPr lang="zh-CN" altLang="en-US"/>
            </a:p>
          </p:txBody>
        </p:sp>
        <p:sp>
          <p:nvSpPr>
            <p:cNvPr id="8230" name="Freeform 3117"/>
            <p:cNvSpPr/>
            <p:nvPr/>
          </p:nvSpPr>
          <p:spPr>
            <a:xfrm>
              <a:off x="2610" y="2773"/>
              <a:ext cx="345" cy="104"/>
            </a:xfrm>
            <a:custGeom>
              <a:avLst/>
              <a:gdLst>
                <a:gd name="txL" fmla="*/ 0 w 690"/>
                <a:gd name="txT" fmla="*/ 0 h 209"/>
                <a:gd name="txR" fmla="*/ 690 w 690"/>
                <a:gd name="txB" fmla="*/ 209 h 209"/>
              </a:gdLst>
              <a:ahLst/>
              <a:cxnLst>
                <a:cxn ang="0">
                  <a:pos x="1" y="0"/>
                </a:cxn>
                <a:cxn ang="0">
                  <a:pos x="1" y="0"/>
                </a:cxn>
                <a:cxn ang="0">
                  <a:pos x="1" y="0"/>
                </a:cxn>
                <a:cxn ang="0">
                  <a:pos x="0" y="0"/>
                </a:cxn>
                <a:cxn ang="0">
                  <a:pos x="1" y="0"/>
                </a:cxn>
                <a:cxn ang="0">
                  <a:pos x="1" y="0"/>
                </a:cxn>
                <a:cxn ang="0">
                  <a:pos x="1" y="0"/>
                </a:cxn>
                <a:cxn ang="0">
                  <a:pos x="1" y="0"/>
                </a:cxn>
              </a:cxnLst>
              <a:rect l="txL" t="txT" r="txR" b="txB"/>
              <a:pathLst>
                <a:path w="690" h="209">
                  <a:moveTo>
                    <a:pt x="648" y="209"/>
                  </a:moveTo>
                  <a:lnTo>
                    <a:pt x="677" y="148"/>
                  </a:lnTo>
                  <a:lnTo>
                    <a:pt x="690" y="0"/>
                  </a:lnTo>
                  <a:lnTo>
                    <a:pt x="0" y="78"/>
                  </a:lnTo>
                  <a:lnTo>
                    <a:pt x="365" y="64"/>
                  </a:lnTo>
                  <a:lnTo>
                    <a:pt x="622" y="55"/>
                  </a:lnTo>
                  <a:lnTo>
                    <a:pt x="645" y="93"/>
                  </a:lnTo>
                  <a:lnTo>
                    <a:pt x="648" y="209"/>
                  </a:lnTo>
                  <a:close/>
                </a:path>
              </a:pathLst>
            </a:custGeom>
            <a:solidFill>
              <a:srgbClr val="F58578">
                <a:alpha val="50195"/>
              </a:srgbClr>
            </a:solidFill>
            <a:ln w="9525">
              <a:noFill/>
            </a:ln>
          </p:spPr>
          <p:txBody>
            <a:bodyPr/>
            <a:lstStyle/>
            <a:p>
              <a:endParaRPr lang="zh-CN" altLang="en-US"/>
            </a:p>
          </p:txBody>
        </p:sp>
        <p:sp>
          <p:nvSpPr>
            <p:cNvPr id="8231" name="Freeform 3118"/>
            <p:cNvSpPr/>
            <p:nvPr/>
          </p:nvSpPr>
          <p:spPr>
            <a:xfrm>
              <a:off x="2944" y="2561"/>
              <a:ext cx="228" cy="377"/>
            </a:xfrm>
            <a:custGeom>
              <a:avLst/>
              <a:gdLst>
                <a:gd name="txL" fmla="*/ 0 w 457"/>
                <a:gd name="txT" fmla="*/ 0 h 754"/>
                <a:gd name="txR" fmla="*/ 457 w 457"/>
                <a:gd name="txB" fmla="*/ 754 h 754"/>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rect l="txL" t="txT" r="txR" b="txB"/>
              <a:pathLst>
                <a:path w="457" h="754">
                  <a:moveTo>
                    <a:pt x="126" y="38"/>
                  </a:moveTo>
                  <a:lnTo>
                    <a:pt x="67" y="137"/>
                  </a:lnTo>
                  <a:lnTo>
                    <a:pt x="65" y="270"/>
                  </a:lnTo>
                  <a:lnTo>
                    <a:pt x="46" y="471"/>
                  </a:lnTo>
                  <a:lnTo>
                    <a:pt x="0" y="637"/>
                  </a:lnTo>
                  <a:lnTo>
                    <a:pt x="183" y="754"/>
                  </a:lnTo>
                  <a:lnTo>
                    <a:pt x="401" y="690"/>
                  </a:lnTo>
                  <a:lnTo>
                    <a:pt x="424" y="604"/>
                  </a:lnTo>
                  <a:lnTo>
                    <a:pt x="430" y="439"/>
                  </a:lnTo>
                  <a:lnTo>
                    <a:pt x="457" y="243"/>
                  </a:lnTo>
                  <a:lnTo>
                    <a:pt x="401" y="19"/>
                  </a:lnTo>
                  <a:lnTo>
                    <a:pt x="190" y="13"/>
                  </a:lnTo>
                  <a:lnTo>
                    <a:pt x="154" y="0"/>
                  </a:lnTo>
                  <a:lnTo>
                    <a:pt x="126" y="38"/>
                  </a:lnTo>
                  <a:close/>
                </a:path>
              </a:pathLst>
            </a:custGeom>
            <a:solidFill>
              <a:srgbClr val="94524A">
                <a:alpha val="50195"/>
              </a:srgbClr>
            </a:solidFill>
            <a:ln w="9525">
              <a:noFill/>
            </a:ln>
          </p:spPr>
          <p:txBody>
            <a:bodyPr/>
            <a:lstStyle/>
            <a:p>
              <a:endParaRPr lang="zh-CN" altLang="en-US"/>
            </a:p>
          </p:txBody>
        </p:sp>
        <p:sp>
          <p:nvSpPr>
            <p:cNvPr id="8232" name="Freeform 3119"/>
            <p:cNvSpPr/>
            <p:nvPr/>
          </p:nvSpPr>
          <p:spPr>
            <a:xfrm>
              <a:off x="2918" y="1756"/>
              <a:ext cx="238" cy="545"/>
            </a:xfrm>
            <a:custGeom>
              <a:avLst/>
              <a:gdLst>
                <a:gd name="txL" fmla="*/ 0 w 475"/>
                <a:gd name="txT" fmla="*/ 0 h 1089"/>
                <a:gd name="txR" fmla="*/ 475 w 475"/>
                <a:gd name="txB" fmla="*/ 1089 h 1089"/>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0"/>
                </a:cxn>
                <a:cxn ang="0">
                  <a:pos x="1" y="1"/>
                </a:cxn>
              </a:cxnLst>
              <a:rect l="txL" t="txT" r="txR" b="txB"/>
              <a:pathLst>
                <a:path w="475" h="1089">
                  <a:moveTo>
                    <a:pt x="42" y="234"/>
                  </a:moveTo>
                  <a:lnTo>
                    <a:pt x="125" y="530"/>
                  </a:lnTo>
                  <a:lnTo>
                    <a:pt x="177" y="857"/>
                  </a:lnTo>
                  <a:lnTo>
                    <a:pt x="192" y="983"/>
                  </a:lnTo>
                  <a:lnTo>
                    <a:pt x="200" y="1019"/>
                  </a:lnTo>
                  <a:lnTo>
                    <a:pt x="251" y="945"/>
                  </a:lnTo>
                  <a:lnTo>
                    <a:pt x="314" y="1002"/>
                  </a:lnTo>
                  <a:lnTo>
                    <a:pt x="386" y="1011"/>
                  </a:lnTo>
                  <a:lnTo>
                    <a:pt x="382" y="1080"/>
                  </a:lnTo>
                  <a:lnTo>
                    <a:pt x="447" y="1089"/>
                  </a:lnTo>
                  <a:lnTo>
                    <a:pt x="475" y="946"/>
                  </a:lnTo>
                  <a:lnTo>
                    <a:pt x="466" y="741"/>
                  </a:lnTo>
                  <a:lnTo>
                    <a:pt x="416" y="559"/>
                  </a:lnTo>
                  <a:lnTo>
                    <a:pt x="363" y="386"/>
                  </a:lnTo>
                  <a:lnTo>
                    <a:pt x="266" y="160"/>
                  </a:lnTo>
                  <a:lnTo>
                    <a:pt x="312" y="466"/>
                  </a:lnTo>
                  <a:lnTo>
                    <a:pt x="293" y="625"/>
                  </a:lnTo>
                  <a:lnTo>
                    <a:pt x="219" y="466"/>
                  </a:lnTo>
                  <a:lnTo>
                    <a:pt x="150" y="331"/>
                  </a:lnTo>
                  <a:lnTo>
                    <a:pt x="0" y="0"/>
                  </a:lnTo>
                  <a:lnTo>
                    <a:pt x="42" y="234"/>
                  </a:lnTo>
                  <a:close/>
                </a:path>
              </a:pathLst>
            </a:custGeom>
            <a:solidFill>
              <a:srgbClr val="E59865">
                <a:alpha val="50195"/>
              </a:srgbClr>
            </a:solidFill>
            <a:ln w="9525">
              <a:noFill/>
            </a:ln>
          </p:spPr>
          <p:txBody>
            <a:bodyPr/>
            <a:lstStyle/>
            <a:p>
              <a:endParaRPr lang="zh-CN" altLang="en-US"/>
            </a:p>
          </p:txBody>
        </p:sp>
        <p:sp>
          <p:nvSpPr>
            <p:cNvPr id="8233" name="Freeform 3120"/>
            <p:cNvSpPr/>
            <p:nvPr/>
          </p:nvSpPr>
          <p:spPr>
            <a:xfrm>
              <a:off x="2519" y="1658"/>
              <a:ext cx="383" cy="326"/>
            </a:xfrm>
            <a:custGeom>
              <a:avLst/>
              <a:gdLst>
                <a:gd name="txL" fmla="*/ 0 w 766"/>
                <a:gd name="txT" fmla="*/ 0 h 652"/>
                <a:gd name="txR" fmla="*/ 766 w 766"/>
                <a:gd name="txB" fmla="*/ 652 h 652"/>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0" y="1"/>
                </a:cxn>
                <a:cxn ang="0">
                  <a:pos x="1" y="1"/>
                </a:cxn>
                <a:cxn ang="0">
                  <a:pos x="1" y="1"/>
                </a:cxn>
              </a:cxnLst>
              <a:rect l="txL" t="txT" r="txR" b="txB"/>
              <a:pathLst>
                <a:path w="766" h="652">
                  <a:moveTo>
                    <a:pt x="4" y="232"/>
                  </a:moveTo>
                  <a:lnTo>
                    <a:pt x="123" y="323"/>
                  </a:lnTo>
                  <a:lnTo>
                    <a:pt x="127" y="460"/>
                  </a:lnTo>
                  <a:lnTo>
                    <a:pt x="70" y="652"/>
                  </a:lnTo>
                  <a:lnTo>
                    <a:pt x="262" y="582"/>
                  </a:lnTo>
                  <a:lnTo>
                    <a:pt x="393" y="591"/>
                  </a:lnTo>
                  <a:lnTo>
                    <a:pt x="612" y="586"/>
                  </a:lnTo>
                  <a:lnTo>
                    <a:pt x="724" y="622"/>
                  </a:lnTo>
                  <a:lnTo>
                    <a:pt x="766" y="504"/>
                  </a:lnTo>
                  <a:lnTo>
                    <a:pt x="722" y="285"/>
                  </a:lnTo>
                  <a:lnTo>
                    <a:pt x="665" y="241"/>
                  </a:lnTo>
                  <a:lnTo>
                    <a:pt x="695" y="439"/>
                  </a:lnTo>
                  <a:lnTo>
                    <a:pt x="578" y="346"/>
                  </a:lnTo>
                  <a:lnTo>
                    <a:pt x="612" y="470"/>
                  </a:lnTo>
                  <a:lnTo>
                    <a:pt x="551" y="538"/>
                  </a:lnTo>
                  <a:lnTo>
                    <a:pt x="534" y="281"/>
                  </a:lnTo>
                  <a:lnTo>
                    <a:pt x="490" y="224"/>
                  </a:lnTo>
                  <a:lnTo>
                    <a:pt x="500" y="386"/>
                  </a:lnTo>
                  <a:lnTo>
                    <a:pt x="450" y="513"/>
                  </a:lnTo>
                  <a:lnTo>
                    <a:pt x="406" y="420"/>
                  </a:lnTo>
                  <a:lnTo>
                    <a:pt x="382" y="241"/>
                  </a:lnTo>
                  <a:lnTo>
                    <a:pt x="315" y="380"/>
                  </a:lnTo>
                  <a:lnTo>
                    <a:pt x="253" y="477"/>
                  </a:lnTo>
                  <a:lnTo>
                    <a:pt x="249" y="238"/>
                  </a:lnTo>
                  <a:lnTo>
                    <a:pt x="178" y="359"/>
                  </a:lnTo>
                  <a:lnTo>
                    <a:pt x="184" y="70"/>
                  </a:lnTo>
                  <a:lnTo>
                    <a:pt x="165" y="30"/>
                  </a:lnTo>
                  <a:lnTo>
                    <a:pt x="135" y="70"/>
                  </a:lnTo>
                  <a:lnTo>
                    <a:pt x="91" y="0"/>
                  </a:lnTo>
                  <a:lnTo>
                    <a:pt x="0" y="17"/>
                  </a:lnTo>
                  <a:lnTo>
                    <a:pt x="23" y="124"/>
                  </a:lnTo>
                  <a:lnTo>
                    <a:pt x="4" y="232"/>
                  </a:lnTo>
                  <a:close/>
                </a:path>
              </a:pathLst>
            </a:custGeom>
            <a:solidFill>
              <a:srgbClr val="E59865">
                <a:alpha val="50195"/>
              </a:srgbClr>
            </a:solidFill>
            <a:ln w="9525">
              <a:noFill/>
            </a:ln>
          </p:spPr>
          <p:txBody>
            <a:bodyPr/>
            <a:lstStyle/>
            <a:p>
              <a:endParaRPr lang="zh-CN" altLang="en-US"/>
            </a:p>
          </p:txBody>
        </p:sp>
        <p:sp>
          <p:nvSpPr>
            <p:cNvPr id="8234" name="Freeform 3121"/>
            <p:cNvSpPr/>
            <p:nvPr/>
          </p:nvSpPr>
          <p:spPr>
            <a:xfrm>
              <a:off x="2479" y="1828"/>
              <a:ext cx="112" cy="158"/>
            </a:xfrm>
            <a:custGeom>
              <a:avLst/>
              <a:gdLst>
                <a:gd name="txL" fmla="*/ 0 w 224"/>
                <a:gd name="txT" fmla="*/ 0 h 316"/>
                <a:gd name="txR" fmla="*/ 224 w 224"/>
                <a:gd name="txB" fmla="*/ 316 h 316"/>
              </a:gdLst>
              <a:ahLst/>
              <a:cxnLst>
                <a:cxn ang="0">
                  <a:pos x="1" y="1"/>
                </a:cxn>
                <a:cxn ang="0">
                  <a:pos x="1" y="1"/>
                </a:cxn>
                <a:cxn ang="0">
                  <a:pos x="1" y="1"/>
                </a:cxn>
                <a:cxn ang="0">
                  <a:pos x="1" y="0"/>
                </a:cxn>
                <a:cxn ang="0">
                  <a:pos x="1" y="1"/>
                </a:cxn>
                <a:cxn ang="0">
                  <a:pos x="1" y="1"/>
                </a:cxn>
                <a:cxn ang="0">
                  <a:pos x="0" y="1"/>
                </a:cxn>
                <a:cxn ang="0">
                  <a:pos x="1" y="1"/>
                </a:cxn>
                <a:cxn ang="0">
                  <a:pos x="1" y="1"/>
                </a:cxn>
                <a:cxn ang="0">
                  <a:pos x="1" y="1"/>
                </a:cxn>
                <a:cxn ang="0">
                  <a:pos x="1" y="1"/>
                </a:cxn>
              </a:cxnLst>
              <a:rect l="txL" t="txT" r="txR" b="txB"/>
              <a:pathLst>
                <a:path w="224" h="316">
                  <a:moveTo>
                    <a:pt x="171" y="158"/>
                  </a:moveTo>
                  <a:lnTo>
                    <a:pt x="215" y="141"/>
                  </a:lnTo>
                  <a:lnTo>
                    <a:pt x="224" y="6"/>
                  </a:lnTo>
                  <a:lnTo>
                    <a:pt x="171" y="0"/>
                  </a:lnTo>
                  <a:lnTo>
                    <a:pt x="144" y="137"/>
                  </a:lnTo>
                  <a:lnTo>
                    <a:pt x="23" y="107"/>
                  </a:lnTo>
                  <a:lnTo>
                    <a:pt x="0" y="111"/>
                  </a:lnTo>
                  <a:lnTo>
                    <a:pt x="36" y="177"/>
                  </a:lnTo>
                  <a:lnTo>
                    <a:pt x="46" y="316"/>
                  </a:lnTo>
                  <a:lnTo>
                    <a:pt x="120" y="238"/>
                  </a:lnTo>
                  <a:lnTo>
                    <a:pt x="171" y="158"/>
                  </a:lnTo>
                  <a:close/>
                </a:path>
              </a:pathLst>
            </a:custGeom>
            <a:solidFill>
              <a:srgbClr val="E59865">
                <a:alpha val="50195"/>
              </a:srgbClr>
            </a:solidFill>
            <a:ln w="9525">
              <a:noFill/>
            </a:ln>
          </p:spPr>
          <p:txBody>
            <a:bodyPr/>
            <a:lstStyle/>
            <a:p>
              <a:endParaRPr lang="zh-CN" altLang="en-US"/>
            </a:p>
          </p:txBody>
        </p:sp>
        <p:sp>
          <p:nvSpPr>
            <p:cNvPr id="8235" name="Freeform 3122"/>
            <p:cNvSpPr/>
            <p:nvPr/>
          </p:nvSpPr>
          <p:spPr>
            <a:xfrm>
              <a:off x="2517" y="1508"/>
              <a:ext cx="322" cy="197"/>
            </a:xfrm>
            <a:custGeom>
              <a:avLst/>
              <a:gdLst>
                <a:gd name="txL" fmla="*/ 0 w 644"/>
                <a:gd name="txT" fmla="*/ 0 h 393"/>
                <a:gd name="txR" fmla="*/ 644 w 644"/>
                <a:gd name="txB" fmla="*/ 393 h 393"/>
              </a:gdLst>
              <a:ahLst/>
              <a:cxnLst>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Lst>
              <a:rect l="txL" t="txT" r="txR" b="txB"/>
              <a:pathLst>
                <a:path w="644" h="393">
                  <a:moveTo>
                    <a:pt x="104" y="108"/>
                  </a:moveTo>
                  <a:lnTo>
                    <a:pt x="0" y="317"/>
                  </a:lnTo>
                  <a:lnTo>
                    <a:pt x="125" y="292"/>
                  </a:lnTo>
                  <a:lnTo>
                    <a:pt x="268" y="232"/>
                  </a:lnTo>
                  <a:lnTo>
                    <a:pt x="555" y="367"/>
                  </a:lnTo>
                  <a:lnTo>
                    <a:pt x="644" y="393"/>
                  </a:lnTo>
                  <a:lnTo>
                    <a:pt x="644" y="249"/>
                  </a:lnTo>
                  <a:lnTo>
                    <a:pt x="538" y="152"/>
                  </a:lnTo>
                  <a:lnTo>
                    <a:pt x="534" y="243"/>
                  </a:lnTo>
                  <a:lnTo>
                    <a:pt x="424" y="95"/>
                  </a:lnTo>
                  <a:lnTo>
                    <a:pt x="424" y="186"/>
                  </a:lnTo>
                  <a:lnTo>
                    <a:pt x="215" y="186"/>
                  </a:lnTo>
                  <a:lnTo>
                    <a:pt x="239" y="0"/>
                  </a:lnTo>
                  <a:lnTo>
                    <a:pt x="182" y="104"/>
                  </a:lnTo>
                  <a:lnTo>
                    <a:pt x="139" y="152"/>
                  </a:lnTo>
                  <a:lnTo>
                    <a:pt x="104" y="108"/>
                  </a:lnTo>
                  <a:close/>
                </a:path>
              </a:pathLst>
            </a:custGeom>
            <a:solidFill>
              <a:srgbClr val="E59865">
                <a:alpha val="50195"/>
              </a:srgbClr>
            </a:solidFill>
            <a:ln w="9525">
              <a:noFill/>
            </a:ln>
          </p:spPr>
          <p:txBody>
            <a:bodyPr/>
            <a:lstStyle/>
            <a:p>
              <a:endParaRPr lang="zh-CN" altLang="en-US"/>
            </a:p>
          </p:txBody>
        </p:sp>
        <p:sp>
          <p:nvSpPr>
            <p:cNvPr id="8236" name="Freeform 3123"/>
            <p:cNvSpPr/>
            <p:nvPr/>
          </p:nvSpPr>
          <p:spPr>
            <a:xfrm>
              <a:off x="2922" y="1597"/>
              <a:ext cx="302" cy="394"/>
            </a:xfrm>
            <a:custGeom>
              <a:avLst/>
              <a:gdLst>
                <a:gd name="txL" fmla="*/ 0 w 604"/>
                <a:gd name="txT" fmla="*/ 0 h 787"/>
                <a:gd name="txR" fmla="*/ 604 w 604"/>
                <a:gd name="txB" fmla="*/ 787 h 787"/>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0" y="1"/>
                </a:cxn>
              </a:cxnLst>
              <a:rect l="txL" t="txT" r="txR" b="txB"/>
              <a:pathLst>
                <a:path w="604" h="787">
                  <a:moveTo>
                    <a:pt x="0" y="35"/>
                  </a:moveTo>
                  <a:lnTo>
                    <a:pt x="188" y="240"/>
                  </a:lnTo>
                  <a:lnTo>
                    <a:pt x="332" y="375"/>
                  </a:lnTo>
                  <a:lnTo>
                    <a:pt x="463" y="639"/>
                  </a:lnTo>
                  <a:lnTo>
                    <a:pt x="564" y="787"/>
                  </a:lnTo>
                  <a:lnTo>
                    <a:pt x="604" y="666"/>
                  </a:lnTo>
                  <a:lnTo>
                    <a:pt x="539" y="495"/>
                  </a:lnTo>
                  <a:lnTo>
                    <a:pt x="496" y="542"/>
                  </a:lnTo>
                  <a:lnTo>
                    <a:pt x="385" y="333"/>
                  </a:lnTo>
                  <a:lnTo>
                    <a:pt x="385" y="415"/>
                  </a:lnTo>
                  <a:lnTo>
                    <a:pt x="281" y="240"/>
                  </a:lnTo>
                  <a:lnTo>
                    <a:pt x="135" y="105"/>
                  </a:lnTo>
                  <a:lnTo>
                    <a:pt x="245" y="145"/>
                  </a:lnTo>
                  <a:lnTo>
                    <a:pt x="150" y="75"/>
                  </a:lnTo>
                  <a:lnTo>
                    <a:pt x="26" y="0"/>
                  </a:lnTo>
                  <a:lnTo>
                    <a:pt x="0" y="35"/>
                  </a:lnTo>
                  <a:close/>
                </a:path>
              </a:pathLst>
            </a:custGeom>
            <a:solidFill>
              <a:srgbClr val="E59865">
                <a:alpha val="50195"/>
              </a:srgbClr>
            </a:solidFill>
            <a:ln w="9525">
              <a:noFill/>
            </a:ln>
          </p:spPr>
          <p:txBody>
            <a:bodyPr/>
            <a:lstStyle/>
            <a:p>
              <a:endParaRPr lang="zh-CN" altLang="en-US"/>
            </a:p>
          </p:txBody>
        </p:sp>
        <p:sp>
          <p:nvSpPr>
            <p:cNvPr id="8237" name="Freeform 3124"/>
            <p:cNvSpPr/>
            <p:nvPr/>
          </p:nvSpPr>
          <p:spPr>
            <a:xfrm>
              <a:off x="3148" y="1455"/>
              <a:ext cx="195" cy="297"/>
            </a:xfrm>
            <a:custGeom>
              <a:avLst/>
              <a:gdLst>
                <a:gd name="txL" fmla="*/ 0 w 390"/>
                <a:gd name="txT" fmla="*/ 0 h 595"/>
                <a:gd name="txR" fmla="*/ 390 w 390"/>
                <a:gd name="txB" fmla="*/ 595 h 595"/>
              </a:gdLst>
              <a:ahLst/>
              <a:cxnLst>
                <a:cxn ang="0">
                  <a:pos x="0" y="0"/>
                </a:cxn>
                <a:cxn ang="0">
                  <a:pos x="1" y="0"/>
                </a:cxn>
                <a:cxn ang="0">
                  <a:pos x="1" y="0"/>
                </a:cxn>
                <a:cxn ang="0">
                  <a:pos x="1" y="0"/>
                </a:cxn>
                <a:cxn ang="0">
                  <a:pos x="1" y="0"/>
                </a:cxn>
                <a:cxn ang="0">
                  <a:pos x="1" y="0"/>
                </a:cxn>
                <a:cxn ang="0">
                  <a:pos x="1" y="0"/>
                </a:cxn>
                <a:cxn ang="0">
                  <a:pos x="1" y="0"/>
                </a:cxn>
                <a:cxn ang="0">
                  <a:pos x="1" y="0"/>
                </a:cxn>
                <a:cxn ang="0">
                  <a:pos x="1" y="0"/>
                </a:cxn>
                <a:cxn ang="0">
                  <a:pos x="0" y="0"/>
                </a:cxn>
              </a:cxnLst>
              <a:rect l="txL" t="txT" r="txR" b="txB"/>
              <a:pathLst>
                <a:path w="390" h="595">
                  <a:moveTo>
                    <a:pt x="0" y="0"/>
                  </a:moveTo>
                  <a:lnTo>
                    <a:pt x="135" y="93"/>
                  </a:lnTo>
                  <a:lnTo>
                    <a:pt x="243" y="259"/>
                  </a:lnTo>
                  <a:lnTo>
                    <a:pt x="279" y="329"/>
                  </a:lnTo>
                  <a:lnTo>
                    <a:pt x="285" y="268"/>
                  </a:lnTo>
                  <a:lnTo>
                    <a:pt x="373" y="399"/>
                  </a:lnTo>
                  <a:lnTo>
                    <a:pt x="390" y="534"/>
                  </a:lnTo>
                  <a:lnTo>
                    <a:pt x="386" y="595"/>
                  </a:lnTo>
                  <a:lnTo>
                    <a:pt x="245" y="424"/>
                  </a:lnTo>
                  <a:lnTo>
                    <a:pt x="192" y="303"/>
                  </a:lnTo>
                  <a:lnTo>
                    <a:pt x="0" y="0"/>
                  </a:lnTo>
                  <a:close/>
                </a:path>
              </a:pathLst>
            </a:custGeom>
            <a:solidFill>
              <a:srgbClr val="E59865">
                <a:alpha val="50195"/>
              </a:srgbClr>
            </a:solidFill>
            <a:ln w="9525">
              <a:noFill/>
            </a:ln>
          </p:spPr>
          <p:txBody>
            <a:bodyPr/>
            <a:lstStyle/>
            <a:p>
              <a:endParaRPr lang="zh-CN" altLang="en-US"/>
            </a:p>
          </p:txBody>
        </p:sp>
        <p:sp>
          <p:nvSpPr>
            <p:cNvPr id="8238" name="Freeform 3125"/>
            <p:cNvSpPr/>
            <p:nvPr/>
          </p:nvSpPr>
          <p:spPr>
            <a:xfrm>
              <a:off x="2861" y="1498"/>
              <a:ext cx="219" cy="182"/>
            </a:xfrm>
            <a:custGeom>
              <a:avLst/>
              <a:gdLst>
                <a:gd name="txL" fmla="*/ 0 w 437"/>
                <a:gd name="txT" fmla="*/ 0 h 363"/>
                <a:gd name="txR" fmla="*/ 437 w 437"/>
                <a:gd name="txB" fmla="*/ 363 h 363"/>
              </a:gdLst>
              <a:ahLst/>
              <a:cxnLst>
                <a:cxn ang="0">
                  <a:pos x="1" y="1"/>
                </a:cxn>
                <a:cxn ang="0">
                  <a:pos x="1" y="1"/>
                </a:cxn>
                <a:cxn ang="0">
                  <a:pos x="1" y="1"/>
                </a:cxn>
                <a:cxn ang="0">
                  <a:pos x="1" y="1"/>
                </a:cxn>
                <a:cxn ang="0">
                  <a:pos x="1" y="1"/>
                </a:cxn>
                <a:cxn ang="0">
                  <a:pos x="1" y="1"/>
                </a:cxn>
                <a:cxn ang="0">
                  <a:pos x="1" y="0"/>
                </a:cxn>
                <a:cxn ang="0">
                  <a:pos x="0" y="1"/>
                </a:cxn>
                <a:cxn ang="0">
                  <a:pos x="1" y="1"/>
                </a:cxn>
                <a:cxn ang="0">
                  <a:pos x="1" y="1"/>
                </a:cxn>
                <a:cxn ang="0">
                  <a:pos x="1" y="1"/>
                </a:cxn>
                <a:cxn ang="0">
                  <a:pos x="1" y="1"/>
                </a:cxn>
              </a:cxnLst>
              <a:rect l="txL" t="txT" r="txR" b="txB"/>
              <a:pathLst>
                <a:path w="437" h="363">
                  <a:moveTo>
                    <a:pt x="323" y="100"/>
                  </a:moveTo>
                  <a:lnTo>
                    <a:pt x="350" y="194"/>
                  </a:lnTo>
                  <a:lnTo>
                    <a:pt x="289" y="150"/>
                  </a:lnTo>
                  <a:lnTo>
                    <a:pt x="205" y="62"/>
                  </a:lnTo>
                  <a:lnTo>
                    <a:pt x="226" y="163"/>
                  </a:lnTo>
                  <a:lnTo>
                    <a:pt x="125" y="57"/>
                  </a:lnTo>
                  <a:lnTo>
                    <a:pt x="21" y="0"/>
                  </a:lnTo>
                  <a:lnTo>
                    <a:pt x="0" y="83"/>
                  </a:lnTo>
                  <a:lnTo>
                    <a:pt x="25" y="167"/>
                  </a:lnTo>
                  <a:lnTo>
                    <a:pt x="437" y="363"/>
                  </a:lnTo>
                  <a:lnTo>
                    <a:pt x="363" y="131"/>
                  </a:lnTo>
                  <a:lnTo>
                    <a:pt x="323" y="100"/>
                  </a:lnTo>
                  <a:close/>
                </a:path>
              </a:pathLst>
            </a:custGeom>
            <a:solidFill>
              <a:srgbClr val="E59865">
                <a:alpha val="50195"/>
              </a:srgbClr>
            </a:solidFill>
            <a:ln w="9525">
              <a:noFill/>
            </a:ln>
          </p:spPr>
          <p:txBody>
            <a:bodyPr/>
            <a:lstStyle/>
            <a:p>
              <a:endParaRPr lang="zh-CN" altLang="en-US"/>
            </a:p>
          </p:txBody>
        </p:sp>
        <p:sp>
          <p:nvSpPr>
            <p:cNvPr id="8239" name="Freeform 3126"/>
            <p:cNvSpPr/>
            <p:nvPr/>
          </p:nvSpPr>
          <p:spPr>
            <a:xfrm>
              <a:off x="2626" y="1241"/>
              <a:ext cx="393" cy="328"/>
            </a:xfrm>
            <a:custGeom>
              <a:avLst/>
              <a:gdLst>
                <a:gd name="txL" fmla="*/ 0 w 785"/>
                <a:gd name="txT" fmla="*/ 0 h 655"/>
                <a:gd name="txR" fmla="*/ 785 w 785"/>
                <a:gd name="txB" fmla="*/ 655 h 655"/>
              </a:gdLst>
              <a:ahLst/>
              <a:cxnLst>
                <a:cxn ang="0">
                  <a:pos x="0" y="1"/>
                </a:cxn>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Lst>
              <a:rect l="txL" t="txT" r="txR" b="txB"/>
              <a:pathLst>
                <a:path w="785" h="655">
                  <a:moveTo>
                    <a:pt x="0" y="243"/>
                  </a:moveTo>
                  <a:lnTo>
                    <a:pt x="108" y="256"/>
                  </a:lnTo>
                  <a:lnTo>
                    <a:pt x="96" y="319"/>
                  </a:lnTo>
                  <a:lnTo>
                    <a:pt x="167" y="0"/>
                  </a:lnTo>
                  <a:lnTo>
                    <a:pt x="249" y="68"/>
                  </a:lnTo>
                  <a:lnTo>
                    <a:pt x="254" y="131"/>
                  </a:lnTo>
                  <a:lnTo>
                    <a:pt x="281" y="68"/>
                  </a:lnTo>
                  <a:lnTo>
                    <a:pt x="342" y="148"/>
                  </a:lnTo>
                  <a:lnTo>
                    <a:pt x="342" y="81"/>
                  </a:lnTo>
                  <a:lnTo>
                    <a:pt x="389" y="171"/>
                  </a:lnTo>
                  <a:lnTo>
                    <a:pt x="402" y="98"/>
                  </a:lnTo>
                  <a:lnTo>
                    <a:pt x="469" y="214"/>
                  </a:lnTo>
                  <a:lnTo>
                    <a:pt x="524" y="296"/>
                  </a:lnTo>
                  <a:lnTo>
                    <a:pt x="534" y="209"/>
                  </a:lnTo>
                  <a:lnTo>
                    <a:pt x="568" y="252"/>
                  </a:lnTo>
                  <a:lnTo>
                    <a:pt x="564" y="165"/>
                  </a:lnTo>
                  <a:lnTo>
                    <a:pt x="634" y="353"/>
                  </a:lnTo>
                  <a:lnTo>
                    <a:pt x="653" y="302"/>
                  </a:lnTo>
                  <a:lnTo>
                    <a:pt x="727" y="463"/>
                  </a:lnTo>
                  <a:lnTo>
                    <a:pt x="785" y="655"/>
                  </a:lnTo>
                  <a:lnTo>
                    <a:pt x="661" y="538"/>
                  </a:lnTo>
                  <a:lnTo>
                    <a:pt x="499" y="431"/>
                  </a:lnTo>
                  <a:lnTo>
                    <a:pt x="412" y="414"/>
                  </a:lnTo>
                  <a:lnTo>
                    <a:pt x="372" y="366"/>
                  </a:lnTo>
                  <a:lnTo>
                    <a:pt x="153" y="397"/>
                  </a:lnTo>
                  <a:lnTo>
                    <a:pt x="64" y="410"/>
                  </a:lnTo>
                  <a:lnTo>
                    <a:pt x="30" y="389"/>
                  </a:lnTo>
                  <a:lnTo>
                    <a:pt x="0" y="243"/>
                  </a:lnTo>
                  <a:close/>
                </a:path>
              </a:pathLst>
            </a:custGeom>
            <a:solidFill>
              <a:srgbClr val="E59865">
                <a:alpha val="50195"/>
              </a:srgbClr>
            </a:solidFill>
            <a:ln w="9525">
              <a:noFill/>
            </a:ln>
          </p:spPr>
          <p:txBody>
            <a:bodyPr/>
            <a:lstStyle/>
            <a:p>
              <a:endParaRPr lang="zh-CN" altLang="en-US"/>
            </a:p>
          </p:txBody>
        </p:sp>
        <p:sp>
          <p:nvSpPr>
            <p:cNvPr id="8240" name="Freeform 3127"/>
            <p:cNvSpPr/>
            <p:nvPr/>
          </p:nvSpPr>
          <p:spPr>
            <a:xfrm>
              <a:off x="2690" y="1424"/>
              <a:ext cx="168" cy="108"/>
            </a:xfrm>
            <a:custGeom>
              <a:avLst/>
              <a:gdLst>
                <a:gd name="txL" fmla="*/ 0 w 336"/>
                <a:gd name="txT" fmla="*/ 0 h 215"/>
                <a:gd name="txR" fmla="*/ 336 w 336"/>
                <a:gd name="txB" fmla="*/ 215 h 215"/>
              </a:gdLst>
              <a:ahLst/>
              <a:cxnLst>
                <a:cxn ang="0">
                  <a:pos x="1" y="1"/>
                </a:cxn>
                <a:cxn ang="0">
                  <a:pos x="1" y="1"/>
                </a:cxn>
                <a:cxn ang="0">
                  <a:pos x="1" y="1"/>
                </a:cxn>
                <a:cxn ang="0">
                  <a:pos x="1" y="1"/>
                </a:cxn>
                <a:cxn ang="0">
                  <a:pos x="1" y="1"/>
                </a:cxn>
                <a:cxn ang="0">
                  <a:pos x="1" y="1"/>
                </a:cxn>
                <a:cxn ang="0">
                  <a:pos x="1" y="0"/>
                </a:cxn>
                <a:cxn ang="0">
                  <a:pos x="1" y="1"/>
                </a:cxn>
                <a:cxn ang="0">
                  <a:pos x="1" y="1"/>
                </a:cxn>
                <a:cxn ang="0">
                  <a:pos x="1" y="1"/>
                </a:cxn>
                <a:cxn ang="0">
                  <a:pos x="0" y="1"/>
                </a:cxn>
                <a:cxn ang="0">
                  <a:pos x="1" y="1"/>
                </a:cxn>
              </a:cxnLst>
              <a:rect l="txL" t="txT" r="txR" b="txB"/>
              <a:pathLst>
                <a:path w="336" h="215">
                  <a:moveTo>
                    <a:pt x="7" y="65"/>
                  </a:moveTo>
                  <a:lnTo>
                    <a:pt x="83" y="21"/>
                  </a:lnTo>
                  <a:lnTo>
                    <a:pt x="152" y="114"/>
                  </a:lnTo>
                  <a:lnTo>
                    <a:pt x="148" y="67"/>
                  </a:lnTo>
                  <a:lnTo>
                    <a:pt x="215" y="137"/>
                  </a:lnTo>
                  <a:lnTo>
                    <a:pt x="237" y="84"/>
                  </a:lnTo>
                  <a:lnTo>
                    <a:pt x="270" y="0"/>
                  </a:lnTo>
                  <a:lnTo>
                    <a:pt x="302" y="95"/>
                  </a:lnTo>
                  <a:lnTo>
                    <a:pt x="336" y="206"/>
                  </a:lnTo>
                  <a:lnTo>
                    <a:pt x="289" y="215"/>
                  </a:lnTo>
                  <a:lnTo>
                    <a:pt x="0" y="95"/>
                  </a:lnTo>
                  <a:lnTo>
                    <a:pt x="7" y="65"/>
                  </a:lnTo>
                  <a:close/>
                </a:path>
              </a:pathLst>
            </a:custGeom>
            <a:solidFill>
              <a:srgbClr val="E59865">
                <a:alpha val="50195"/>
              </a:srgbClr>
            </a:solidFill>
            <a:ln w="9525">
              <a:noFill/>
            </a:ln>
          </p:spPr>
          <p:txBody>
            <a:bodyPr/>
            <a:lstStyle/>
            <a:p>
              <a:endParaRPr lang="zh-CN" altLang="en-US"/>
            </a:p>
          </p:txBody>
        </p:sp>
        <p:sp>
          <p:nvSpPr>
            <p:cNvPr id="8241" name="Freeform 3128"/>
            <p:cNvSpPr/>
            <p:nvPr/>
          </p:nvSpPr>
          <p:spPr>
            <a:xfrm>
              <a:off x="2836" y="1431"/>
              <a:ext cx="136" cy="827"/>
            </a:xfrm>
            <a:custGeom>
              <a:avLst/>
              <a:gdLst>
                <a:gd name="txL" fmla="*/ 0 w 271"/>
                <a:gd name="txT" fmla="*/ 0 h 1653"/>
                <a:gd name="txR" fmla="*/ 271 w 271"/>
                <a:gd name="txB" fmla="*/ 1653 h 1653"/>
              </a:gdLst>
              <a:ahLst/>
              <a:cxnLst>
                <a:cxn ang="0">
                  <a:pos x="0" y="0"/>
                </a:cxn>
                <a:cxn ang="0">
                  <a:pos x="1" y="1"/>
                </a:cxn>
                <a:cxn ang="0">
                  <a:pos x="1" y="1"/>
                </a:cxn>
                <a:cxn ang="0">
                  <a:pos x="1" y="1"/>
                </a:cxn>
                <a:cxn ang="0">
                  <a:pos x="1" y="1"/>
                </a:cxn>
                <a:cxn ang="0">
                  <a:pos x="1" y="1"/>
                </a:cxn>
                <a:cxn ang="0">
                  <a:pos x="1" y="1"/>
                </a:cxn>
                <a:cxn ang="0">
                  <a:pos x="1" y="1"/>
                </a:cxn>
                <a:cxn ang="0">
                  <a:pos x="1" y="1"/>
                </a:cxn>
                <a:cxn ang="0">
                  <a:pos x="0" y="0"/>
                </a:cxn>
              </a:cxnLst>
              <a:rect l="txL" t="txT" r="txR" b="txB"/>
              <a:pathLst>
                <a:path w="271" h="1653">
                  <a:moveTo>
                    <a:pt x="0" y="0"/>
                  </a:moveTo>
                  <a:lnTo>
                    <a:pt x="3" y="319"/>
                  </a:lnTo>
                  <a:lnTo>
                    <a:pt x="104" y="857"/>
                  </a:lnTo>
                  <a:lnTo>
                    <a:pt x="224" y="1636"/>
                  </a:lnTo>
                  <a:lnTo>
                    <a:pt x="271" y="1653"/>
                  </a:lnTo>
                  <a:lnTo>
                    <a:pt x="89" y="488"/>
                  </a:lnTo>
                  <a:lnTo>
                    <a:pt x="36" y="306"/>
                  </a:lnTo>
                  <a:lnTo>
                    <a:pt x="66" y="169"/>
                  </a:lnTo>
                  <a:lnTo>
                    <a:pt x="57" y="34"/>
                  </a:lnTo>
                  <a:lnTo>
                    <a:pt x="0" y="0"/>
                  </a:lnTo>
                  <a:close/>
                </a:path>
              </a:pathLst>
            </a:custGeom>
            <a:solidFill>
              <a:srgbClr val="F58578">
                <a:alpha val="50195"/>
              </a:srgbClr>
            </a:solidFill>
            <a:ln w="9525">
              <a:noFill/>
            </a:ln>
          </p:spPr>
          <p:txBody>
            <a:bodyPr/>
            <a:lstStyle/>
            <a:p>
              <a:endParaRPr lang="zh-CN" altLang="en-US"/>
            </a:p>
          </p:txBody>
        </p:sp>
        <p:sp>
          <p:nvSpPr>
            <p:cNvPr id="8242" name="Freeform 3129"/>
            <p:cNvSpPr/>
            <p:nvPr/>
          </p:nvSpPr>
          <p:spPr>
            <a:xfrm>
              <a:off x="2710" y="1127"/>
              <a:ext cx="275" cy="164"/>
            </a:xfrm>
            <a:custGeom>
              <a:avLst/>
              <a:gdLst>
                <a:gd name="txL" fmla="*/ 0 w 551"/>
                <a:gd name="txT" fmla="*/ 0 h 329"/>
                <a:gd name="txR" fmla="*/ 551 w 551"/>
                <a:gd name="txB" fmla="*/ 329 h 329"/>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551" h="329">
                  <a:moveTo>
                    <a:pt x="91" y="4"/>
                  </a:moveTo>
                  <a:lnTo>
                    <a:pt x="0" y="192"/>
                  </a:lnTo>
                  <a:lnTo>
                    <a:pt x="161" y="172"/>
                  </a:lnTo>
                  <a:lnTo>
                    <a:pt x="403" y="198"/>
                  </a:lnTo>
                  <a:lnTo>
                    <a:pt x="551" y="329"/>
                  </a:lnTo>
                  <a:lnTo>
                    <a:pt x="543" y="196"/>
                  </a:lnTo>
                  <a:lnTo>
                    <a:pt x="511" y="124"/>
                  </a:lnTo>
                  <a:lnTo>
                    <a:pt x="490" y="179"/>
                  </a:lnTo>
                  <a:lnTo>
                    <a:pt x="446" y="65"/>
                  </a:lnTo>
                  <a:lnTo>
                    <a:pt x="441" y="128"/>
                  </a:lnTo>
                  <a:lnTo>
                    <a:pt x="363" y="8"/>
                  </a:lnTo>
                  <a:lnTo>
                    <a:pt x="357" y="54"/>
                  </a:lnTo>
                  <a:lnTo>
                    <a:pt x="313" y="0"/>
                  </a:lnTo>
                  <a:lnTo>
                    <a:pt x="226" y="25"/>
                  </a:lnTo>
                  <a:lnTo>
                    <a:pt x="169" y="27"/>
                  </a:lnTo>
                  <a:lnTo>
                    <a:pt x="91" y="4"/>
                  </a:lnTo>
                  <a:close/>
                </a:path>
              </a:pathLst>
            </a:custGeom>
            <a:solidFill>
              <a:srgbClr val="E59865">
                <a:alpha val="50195"/>
              </a:srgbClr>
            </a:solidFill>
            <a:ln w="9525">
              <a:noFill/>
            </a:ln>
          </p:spPr>
          <p:txBody>
            <a:bodyPr/>
            <a:lstStyle/>
            <a:p>
              <a:endParaRPr lang="zh-CN" altLang="en-US"/>
            </a:p>
          </p:txBody>
        </p:sp>
        <p:sp>
          <p:nvSpPr>
            <p:cNvPr id="8243" name="Freeform 3130"/>
            <p:cNvSpPr/>
            <p:nvPr/>
          </p:nvSpPr>
          <p:spPr>
            <a:xfrm>
              <a:off x="2910" y="1690"/>
              <a:ext cx="127" cy="275"/>
            </a:xfrm>
            <a:custGeom>
              <a:avLst/>
              <a:gdLst>
                <a:gd name="txL" fmla="*/ 0 w 253"/>
                <a:gd name="txT" fmla="*/ 0 h 549"/>
                <a:gd name="txR" fmla="*/ 253 w 253"/>
                <a:gd name="txB" fmla="*/ 549 h 549"/>
              </a:gdLst>
              <a:ahLst/>
              <a:cxnLst>
                <a:cxn ang="0">
                  <a:pos x="1" y="1"/>
                </a:cxn>
                <a:cxn ang="0">
                  <a:pos x="1" y="1"/>
                </a:cxn>
                <a:cxn ang="0">
                  <a:pos x="1" y="1"/>
                </a:cxn>
                <a:cxn ang="0">
                  <a:pos x="1" y="1"/>
                </a:cxn>
                <a:cxn ang="0">
                  <a:pos x="0" y="0"/>
                </a:cxn>
                <a:cxn ang="0">
                  <a:pos x="1" y="1"/>
                </a:cxn>
              </a:cxnLst>
              <a:rect l="txL" t="txT" r="txR" b="txB"/>
              <a:pathLst>
                <a:path w="253" h="549">
                  <a:moveTo>
                    <a:pt x="59" y="135"/>
                  </a:moveTo>
                  <a:lnTo>
                    <a:pt x="253" y="549"/>
                  </a:lnTo>
                  <a:lnTo>
                    <a:pt x="237" y="378"/>
                  </a:lnTo>
                  <a:lnTo>
                    <a:pt x="140" y="163"/>
                  </a:lnTo>
                  <a:lnTo>
                    <a:pt x="0" y="0"/>
                  </a:lnTo>
                  <a:lnTo>
                    <a:pt x="59" y="135"/>
                  </a:lnTo>
                  <a:close/>
                </a:path>
              </a:pathLst>
            </a:custGeom>
            <a:solidFill>
              <a:srgbClr val="FFEBD4">
                <a:alpha val="50195"/>
              </a:srgbClr>
            </a:solidFill>
            <a:ln w="9525">
              <a:noFill/>
            </a:ln>
          </p:spPr>
          <p:txBody>
            <a:bodyPr/>
            <a:lstStyle/>
            <a:p>
              <a:endParaRPr lang="zh-CN" altLang="en-US"/>
            </a:p>
          </p:txBody>
        </p:sp>
        <p:sp>
          <p:nvSpPr>
            <p:cNvPr id="8244" name="Freeform 3131"/>
            <p:cNvSpPr/>
            <p:nvPr/>
          </p:nvSpPr>
          <p:spPr>
            <a:xfrm>
              <a:off x="2715" y="927"/>
              <a:ext cx="279" cy="415"/>
            </a:xfrm>
            <a:custGeom>
              <a:avLst/>
              <a:gdLst>
                <a:gd name="txL" fmla="*/ 0 w 559"/>
                <a:gd name="txT" fmla="*/ 0 h 831"/>
                <a:gd name="txR" fmla="*/ 559 w 559"/>
                <a:gd name="txB" fmla="*/ 831 h 831"/>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559" h="831">
                  <a:moveTo>
                    <a:pt x="42" y="230"/>
                  </a:moveTo>
                  <a:lnTo>
                    <a:pt x="228" y="316"/>
                  </a:lnTo>
                  <a:lnTo>
                    <a:pt x="228" y="297"/>
                  </a:lnTo>
                  <a:lnTo>
                    <a:pt x="228" y="282"/>
                  </a:lnTo>
                  <a:lnTo>
                    <a:pt x="226" y="261"/>
                  </a:lnTo>
                  <a:lnTo>
                    <a:pt x="226" y="236"/>
                  </a:lnTo>
                  <a:lnTo>
                    <a:pt x="226" y="223"/>
                  </a:lnTo>
                  <a:lnTo>
                    <a:pt x="226" y="209"/>
                  </a:lnTo>
                  <a:lnTo>
                    <a:pt x="226" y="152"/>
                  </a:lnTo>
                  <a:lnTo>
                    <a:pt x="226" y="124"/>
                  </a:lnTo>
                  <a:lnTo>
                    <a:pt x="226" y="111"/>
                  </a:lnTo>
                  <a:lnTo>
                    <a:pt x="226" y="103"/>
                  </a:lnTo>
                  <a:lnTo>
                    <a:pt x="226" y="97"/>
                  </a:lnTo>
                  <a:lnTo>
                    <a:pt x="226" y="48"/>
                  </a:lnTo>
                  <a:lnTo>
                    <a:pt x="226" y="14"/>
                  </a:lnTo>
                  <a:lnTo>
                    <a:pt x="226" y="4"/>
                  </a:lnTo>
                  <a:lnTo>
                    <a:pt x="226" y="0"/>
                  </a:lnTo>
                  <a:lnTo>
                    <a:pt x="242" y="17"/>
                  </a:lnTo>
                  <a:lnTo>
                    <a:pt x="259" y="350"/>
                  </a:lnTo>
                  <a:lnTo>
                    <a:pt x="114" y="289"/>
                  </a:lnTo>
                  <a:lnTo>
                    <a:pt x="253" y="390"/>
                  </a:lnTo>
                  <a:lnTo>
                    <a:pt x="188" y="432"/>
                  </a:lnTo>
                  <a:lnTo>
                    <a:pt x="188" y="457"/>
                  </a:lnTo>
                  <a:lnTo>
                    <a:pt x="253" y="424"/>
                  </a:lnTo>
                  <a:lnTo>
                    <a:pt x="293" y="418"/>
                  </a:lnTo>
                  <a:lnTo>
                    <a:pt x="331" y="443"/>
                  </a:lnTo>
                  <a:lnTo>
                    <a:pt x="312" y="369"/>
                  </a:lnTo>
                  <a:lnTo>
                    <a:pt x="380" y="470"/>
                  </a:lnTo>
                  <a:lnTo>
                    <a:pt x="405" y="515"/>
                  </a:lnTo>
                  <a:lnTo>
                    <a:pt x="399" y="438"/>
                  </a:lnTo>
                  <a:lnTo>
                    <a:pt x="453" y="538"/>
                  </a:lnTo>
                  <a:lnTo>
                    <a:pt x="475" y="610"/>
                  </a:lnTo>
                  <a:lnTo>
                    <a:pt x="475" y="496"/>
                  </a:lnTo>
                  <a:lnTo>
                    <a:pt x="468" y="464"/>
                  </a:lnTo>
                  <a:lnTo>
                    <a:pt x="325" y="365"/>
                  </a:lnTo>
                  <a:lnTo>
                    <a:pt x="506" y="449"/>
                  </a:lnTo>
                  <a:lnTo>
                    <a:pt x="489" y="470"/>
                  </a:lnTo>
                  <a:lnTo>
                    <a:pt x="498" y="512"/>
                  </a:lnTo>
                  <a:lnTo>
                    <a:pt x="542" y="582"/>
                  </a:lnTo>
                  <a:lnTo>
                    <a:pt x="542" y="622"/>
                  </a:lnTo>
                  <a:lnTo>
                    <a:pt x="508" y="578"/>
                  </a:lnTo>
                  <a:lnTo>
                    <a:pt x="500" y="610"/>
                  </a:lnTo>
                  <a:lnTo>
                    <a:pt x="548" y="669"/>
                  </a:lnTo>
                  <a:lnTo>
                    <a:pt x="559" y="831"/>
                  </a:lnTo>
                  <a:lnTo>
                    <a:pt x="515" y="717"/>
                  </a:lnTo>
                  <a:lnTo>
                    <a:pt x="405" y="639"/>
                  </a:lnTo>
                  <a:lnTo>
                    <a:pt x="299" y="609"/>
                  </a:lnTo>
                  <a:lnTo>
                    <a:pt x="268" y="601"/>
                  </a:lnTo>
                  <a:lnTo>
                    <a:pt x="194" y="591"/>
                  </a:lnTo>
                  <a:lnTo>
                    <a:pt x="93" y="595"/>
                  </a:lnTo>
                  <a:lnTo>
                    <a:pt x="268" y="565"/>
                  </a:lnTo>
                  <a:lnTo>
                    <a:pt x="346" y="536"/>
                  </a:lnTo>
                  <a:lnTo>
                    <a:pt x="367" y="504"/>
                  </a:lnTo>
                  <a:lnTo>
                    <a:pt x="344" y="453"/>
                  </a:lnTo>
                  <a:lnTo>
                    <a:pt x="341" y="504"/>
                  </a:lnTo>
                  <a:lnTo>
                    <a:pt x="242" y="548"/>
                  </a:lnTo>
                  <a:lnTo>
                    <a:pt x="200" y="555"/>
                  </a:lnTo>
                  <a:lnTo>
                    <a:pt x="158" y="519"/>
                  </a:lnTo>
                  <a:lnTo>
                    <a:pt x="73" y="552"/>
                  </a:lnTo>
                  <a:lnTo>
                    <a:pt x="0" y="552"/>
                  </a:lnTo>
                  <a:lnTo>
                    <a:pt x="42" y="472"/>
                  </a:lnTo>
                  <a:lnTo>
                    <a:pt x="73" y="382"/>
                  </a:lnTo>
                  <a:lnTo>
                    <a:pt x="82" y="270"/>
                  </a:lnTo>
                  <a:lnTo>
                    <a:pt x="29" y="236"/>
                  </a:lnTo>
                  <a:lnTo>
                    <a:pt x="42" y="230"/>
                  </a:lnTo>
                  <a:close/>
                </a:path>
              </a:pathLst>
            </a:custGeom>
            <a:solidFill>
              <a:srgbClr val="000000">
                <a:alpha val="50195"/>
              </a:srgbClr>
            </a:solidFill>
            <a:ln w="9525">
              <a:noFill/>
            </a:ln>
          </p:spPr>
          <p:txBody>
            <a:bodyPr/>
            <a:lstStyle/>
            <a:p>
              <a:endParaRPr lang="zh-CN" altLang="en-US"/>
            </a:p>
          </p:txBody>
        </p:sp>
        <p:sp>
          <p:nvSpPr>
            <p:cNvPr id="8245" name="Freeform 3132"/>
            <p:cNvSpPr/>
            <p:nvPr/>
          </p:nvSpPr>
          <p:spPr>
            <a:xfrm>
              <a:off x="2833" y="942"/>
              <a:ext cx="59" cy="91"/>
            </a:xfrm>
            <a:custGeom>
              <a:avLst/>
              <a:gdLst>
                <a:gd name="txL" fmla="*/ 0 w 118"/>
                <a:gd name="txT" fmla="*/ 0 h 180"/>
                <a:gd name="txR" fmla="*/ 118 w 118"/>
                <a:gd name="txB" fmla="*/ 180 h 180"/>
              </a:gdLst>
              <a:ahLst/>
              <a:cxnLst>
                <a:cxn ang="0">
                  <a:pos x="1" y="1"/>
                </a:cxn>
                <a:cxn ang="0">
                  <a:pos x="1" y="1"/>
                </a:cxn>
                <a:cxn ang="0">
                  <a:pos x="1" y="1"/>
                </a:cxn>
                <a:cxn ang="0">
                  <a:pos x="1" y="1"/>
                </a:cxn>
                <a:cxn ang="0">
                  <a:pos x="1" y="1"/>
                </a:cxn>
                <a:cxn ang="0">
                  <a:pos x="1" y="1"/>
                </a:cxn>
                <a:cxn ang="0">
                  <a:pos x="1" y="1"/>
                </a:cxn>
                <a:cxn ang="0">
                  <a:pos x="1" y="1"/>
                </a:cxn>
                <a:cxn ang="0">
                  <a:pos x="0" y="0"/>
                </a:cxn>
                <a:cxn ang="0">
                  <a:pos x="1" y="1"/>
                </a:cxn>
              </a:cxnLst>
              <a:rect l="txL" t="txT" r="txR" b="txB"/>
              <a:pathLst>
                <a:path w="118" h="180">
                  <a:moveTo>
                    <a:pt x="7" y="114"/>
                  </a:moveTo>
                  <a:lnTo>
                    <a:pt x="61" y="129"/>
                  </a:lnTo>
                  <a:lnTo>
                    <a:pt x="118" y="180"/>
                  </a:lnTo>
                  <a:lnTo>
                    <a:pt x="108" y="110"/>
                  </a:lnTo>
                  <a:lnTo>
                    <a:pt x="30" y="55"/>
                  </a:lnTo>
                  <a:lnTo>
                    <a:pt x="76" y="125"/>
                  </a:lnTo>
                  <a:lnTo>
                    <a:pt x="23" y="81"/>
                  </a:lnTo>
                  <a:lnTo>
                    <a:pt x="21" y="40"/>
                  </a:lnTo>
                  <a:lnTo>
                    <a:pt x="0" y="0"/>
                  </a:lnTo>
                  <a:lnTo>
                    <a:pt x="7" y="114"/>
                  </a:lnTo>
                  <a:close/>
                </a:path>
              </a:pathLst>
            </a:custGeom>
            <a:solidFill>
              <a:srgbClr val="000000">
                <a:alpha val="50195"/>
              </a:srgbClr>
            </a:solidFill>
            <a:ln w="9525">
              <a:noFill/>
            </a:ln>
          </p:spPr>
          <p:txBody>
            <a:bodyPr/>
            <a:lstStyle/>
            <a:p>
              <a:endParaRPr lang="zh-CN" altLang="en-US"/>
            </a:p>
          </p:txBody>
        </p:sp>
        <p:sp>
          <p:nvSpPr>
            <p:cNvPr id="8246" name="Freeform 3133"/>
            <p:cNvSpPr/>
            <p:nvPr/>
          </p:nvSpPr>
          <p:spPr>
            <a:xfrm>
              <a:off x="2833" y="1219"/>
              <a:ext cx="14" cy="70"/>
            </a:xfrm>
            <a:custGeom>
              <a:avLst/>
              <a:gdLst>
                <a:gd name="txL" fmla="*/ 0 w 26"/>
                <a:gd name="txT" fmla="*/ 0 h 141"/>
                <a:gd name="txR" fmla="*/ 26 w 26"/>
                <a:gd name="txB" fmla="*/ 141 h 141"/>
              </a:gdLst>
              <a:ahLst/>
              <a:cxnLst>
                <a:cxn ang="0">
                  <a:pos x="1" y="0"/>
                </a:cxn>
                <a:cxn ang="0">
                  <a:pos x="1" y="0"/>
                </a:cxn>
                <a:cxn ang="0">
                  <a:pos x="1" y="0"/>
                </a:cxn>
                <a:cxn ang="0">
                  <a:pos x="1" y="0"/>
                </a:cxn>
                <a:cxn ang="0">
                  <a:pos x="0" y="0"/>
                </a:cxn>
                <a:cxn ang="0">
                  <a:pos x="1" y="0"/>
                </a:cxn>
              </a:cxnLst>
              <a:rect l="txL" t="txT" r="txR" b="txB"/>
              <a:pathLst>
                <a:path w="26" h="141">
                  <a:moveTo>
                    <a:pt x="21" y="11"/>
                  </a:moveTo>
                  <a:lnTo>
                    <a:pt x="21" y="51"/>
                  </a:lnTo>
                  <a:lnTo>
                    <a:pt x="26" y="141"/>
                  </a:lnTo>
                  <a:lnTo>
                    <a:pt x="2" y="131"/>
                  </a:lnTo>
                  <a:lnTo>
                    <a:pt x="0" y="0"/>
                  </a:lnTo>
                  <a:lnTo>
                    <a:pt x="21" y="11"/>
                  </a:lnTo>
                  <a:close/>
                </a:path>
              </a:pathLst>
            </a:custGeom>
            <a:solidFill>
              <a:srgbClr val="000000">
                <a:alpha val="50195"/>
              </a:srgbClr>
            </a:solidFill>
            <a:ln w="9525">
              <a:noFill/>
            </a:ln>
          </p:spPr>
          <p:txBody>
            <a:bodyPr/>
            <a:lstStyle/>
            <a:p>
              <a:endParaRPr lang="zh-CN" altLang="en-US"/>
            </a:p>
          </p:txBody>
        </p:sp>
        <p:sp>
          <p:nvSpPr>
            <p:cNvPr id="8247" name="Freeform 3134"/>
            <p:cNvSpPr/>
            <p:nvPr/>
          </p:nvSpPr>
          <p:spPr>
            <a:xfrm>
              <a:off x="2614" y="1185"/>
              <a:ext cx="427" cy="444"/>
            </a:xfrm>
            <a:custGeom>
              <a:avLst/>
              <a:gdLst>
                <a:gd name="txL" fmla="*/ 0 w 853"/>
                <a:gd name="txT" fmla="*/ 0 h 888"/>
                <a:gd name="txR" fmla="*/ 853 w 853"/>
                <a:gd name="txB" fmla="*/ 888 h 888"/>
              </a:gdLst>
              <a:ahLst/>
              <a:cxnLst>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txL" t="txT" r="txR" b="txB"/>
              <a:pathLst>
                <a:path w="853" h="888">
                  <a:moveTo>
                    <a:pt x="462" y="204"/>
                  </a:moveTo>
                  <a:lnTo>
                    <a:pt x="228" y="94"/>
                  </a:lnTo>
                  <a:lnTo>
                    <a:pt x="342" y="80"/>
                  </a:lnTo>
                  <a:lnTo>
                    <a:pt x="509" y="44"/>
                  </a:lnTo>
                  <a:lnTo>
                    <a:pt x="395" y="35"/>
                  </a:lnTo>
                  <a:lnTo>
                    <a:pt x="367" y="0"/>
                  </a:lnTo>
                  <a:lnTo>
                    <a:pt x="315" y="42"/>
                  </a:lnTo>
                  <a:lnTo>
                    <a:pt x="283" y="63"/>
                  </a:lnTo>
                  <a:lnTo>
                    <a:pt x="220" y="63"/>
                  </a:lnTo>
                  <a:lnTo>
                    <a:pt x="222" y="42"/>
                  </a:lnTo>
                  <a:lnTo>
                    <a:pt x="289" y="16"/>
                  </a:lnTo>
                  <a:lnTo>
                    <a:pt x="228" y="16"/>
                  </a:lnTo>
                  <a:lnTo>
                    <a:pt x="188" y="63"/>
                  </a:lnTo>
                  <a:lnTo>
                    <a:pt x="108" y="57"/>
                  </a:lnTo>
                  <a:lnTo>
                    <a:pt x="99" y="75"/>
                  </a:lnTo>
                  <a:lnTo>
                    <a:pt x="154" y="94"/>
                  </a:lnTo>
                  <a:lnTo>
                    <a:pt x="154" y="173"/>
                  </a:lnTo>
                  <a:lnTo>
                    <a:pt x="123" y="339"/>
                  </a:lnTo>
                  <a:lnTo>
                    <a:pt x="80" y="466"/>
                  </a:lnTo>
                  <a:lnTo>
                    <a:pt x="68" y="407"/>
                  </a:lnTo>
                  <a:lnTo>
                    <a:pt x="45" y="362"/>
                  </a:lnTo>
                  <a:lnTo>
                    <a:pt x="76" y="381"/>
                  </a:lnTo>
                  <a:lnTo>
                    <a:pt x="80" y="367"/>
                  </a:lnTo>
                  <a:lnTo>
                    <a:pt x="0" y="335"/>
                  </a:lnTo>
                  <a:lnTo>
                    <a:pt x="26" y="369"/>
                  </a:lnTo>
                  <a:lnTo>
                    <a:pt x="9" y="476"/>
                  </a:lnTo>
                  <a:lnTo>
                    <a:pt x="0" y="519"/>
                  </a:lnTo>
                  <a:lnTo>
                    <a:pt x="68" y="550"/>
                  </a:lnTo>
                  <a:lnTo>
                    <a:pt x="230" y="632"/>
                  </a:lnTo>
                  <a:lnTo>
                    <a:pt x="433" y="721"/>
                  </a:lnTo>
                  <a:lnTo>
                    <a:pt x="426" y="580"/>
                  </a:lnTo>
                  <a:lnTo>
                    <a:pt x="422" y="550"/>
                  </a:lnTo>
                  <a:lnTo>
                    <a:pt x="407" y="616"/>
                  </a:lnTo>
                  <a:lnTo>
                    <a:pt x="363" y="654"/>
                  </a:lnTo>
                  <a:lnTo>
                    <a:pt x="329" y="601"/>
                  </a:lnTo>
                  <a:lnTo>
                    <a:pt x="319" y="622"/>
                  </a:lnTo>
                  <a:lnTo>
                    <a:pt x="289" y="632"/>
                  </a:lnTo>
                  <a:lnTo>
                    <a:pt x="275" y="588"/>
                  </a:lnTo>
                  <a:lnTo>
                    <a:pt x="247" y="540"/>
                  </a:lnTo>
                  <a:lnTo>
                    <a:pt x="256" y="582"/>
                  </a:lnTo>
                  <a:lnTo>
                    <a:pt x="241" y="609"/>
                  </a:lnTo>
                  <a:lnTo>
                    <a:pt x="216" y="573"/>
                  </a:lnTo>
                  <a:lnTo>
                    <a:pt x="199" y="578"/>
                  </a:lnTo>
                  <a:lnTo>
                    <a:pt x="177" y="529"/>
                  </a:lnTo>
                  <a:lnTo>
                    <a:pt x="293" y="516"/>
                  </a:lnTo>
                  <a:lnTo>
                    <a:pt x="439" y="529"/>
                  </a:lnTo>
                  <a:lnTo>
                    <a:pt x="503" y="550"/>
                  </a:lnTo>
                  <a:lnTo>
                    <a:pt x="629" y="622"/>
                  </a:lnTo>
                  <a:lnTo>
                    <a:pt x="720" y="687"/>
                  </a:lnTo>
                  <a:lnTo>
                    <a:pt x="792" y="778"/>
                  </a:lnTo>
                  <a:lnTo>
                    <a:pt x="853" y="888"/>
                  </a:lnTo>
                  <a:lnTo>
                    <a:pt x="834" y="719"/>
                  </a:lnTo>
                  <a:lnTo>
                    <a:pt x="779" y="392"/>
                  </a:lnTo>
                  <a:lnTo>
                    <a:pt x="794" y="396"/>
                  </a:lnTo>
                  <a:lnTo>
                    <a:pt x="792" y="375"/>
                  </a:lnTo>
                  <a:lnTo>
                    <a:pt x="488" y="217"/>
                  </a:lnTo>
                  <a:lnTo>
                    <a:pt x="496" y="249"/>
                  </a:lnTo>
                  <a:lnTo>
                    <a:pt x="568" y="379"/>
                  </a:lnTo>
                  <a:lnTo>
                    <a:pt x="593" y="453"/>
                  </a:lnTo>
                  <a:lnTo>
                    <a:pt x="597" y="392"/>
                  </a:lnTo>
                  <a:lnTo>
                    <a:pt x="638" y="447"/>
                  </a:lnTo>
                  <a:lnTo>
                    <a:pt x="610" y="367"/>
                  </a:lnTo>
                  <a:lnTo>
                    <a:pt x="587" y="301"/>
                  </a:lnTo>
                  <a:lnTo>
                    <a:pt x="640" y="354"/>
                  </a:lnTo>
                  <a:lnTo>
                    <a:pt x="673" y="403"/>
                  </a:lnTo>
                  <a:lnTo>
                    <a:pt x="676" y="373"/>
                  </a:lnTo>
                  <a:lnTo>
                    <a:pt x="720" y="440"/>
                  </a:lnTo>
                  <a:lnTo>
                    <a:pt x="739" y="514"/>
                  </a:lnTo>
                  <a:lnTo>
                    <a:pt x="754" y="472"/>
                  </a:lnTo>
                  <a:lnTo>
                    <a:pt x="775" y="567"/>
                  </a:lnTo>
                  <a:lnTo>
                    <a:pt x="792" y="628"/>
                  </a:lnTo>
                  <a:lnTo>
                    <a:pt x="802" y="725"/>
                  </a:lnTo>
                  <a:lnTo>
                    <a:pt x="779" y="687"/>
                  </a:lnTo>
                  <a:lnTo>
                    <a:pt x="762" y="633"/>
                  </a:lnTo>
                  <a:lnTo>
                    <a:pt x="726" y="578"/>
                  </a:lnTo>
                  <a:lnTo>
                    <a:pt x="716" y="525"/>
                  </a:lnTo>
                  <a:lnTo>
                    <a:pt x="682" y="434"/>
                  </a:lnTo>
                  <a:lnTo>
                    <a:pt x="688" y="555"/>
                  </a:lnTo>
                  <a:lnTo>
                    <a:pt x="663" y="495"/>
                  </a:lnTo>
                  <a:lnTo>
                    <a:pt x="663" y="554"/>
                  </a:lnTo>
                  <a:lnTo>
                    <a:pt x="610" y="455"/>
                  </a:lnTo>
                  <a:lnTo>
                    <a:pt x="606" y="506"/>
                  </a:lnTo>
                  <a:lnTo>
                    <a:pt x="585" y="472"/>
                  </a:lnTo>
                  <a:lnTo>
                    <a:pt x="576" y="554"/>
                  </a:lnTo>
                  <a:lnTo>
                    <a:pt x="549" y="460"/>
                  </a:lnTo>
                  <a:lnTo>
                    <a:pt x="528" y="409"/>
                  </a:lnTo>
                  <a:lnTo>
                    <a:pt x="513" y="434"/>
                  </a:lnTo>
                  <a:lnTo>
                    <a:pt x="469" y="329"/>
                  </a:lnTo>
                  <a:lnTo>
                    <a:pt x="416" y="213"/>
                  </a:lnTo>
                  <a:lnTo>
                    <a:pt x="441" y="333"/>
                  </a:lnTo>
                  <a:lnTo>
                    <a:pt x="414" y="287"/>
                  </a:lnTo>
                  <a:lnTo>
                    <a:pt x="353" y="192"/>
                  </a:lnTo>
                  <a:lnTo>
                    <a:pt x="408" y="320"/>
                  </a:lnTo>
                  <a:lnTo>
                    <a:pt x="420" y="369"/>
                  </a:lnTo>
                  <a:lnTo>
                    <a:pt x="420" y="396"/>
                  </a:lnTo>
                  <a:lnTo>
                    <a:pt x="395" y="388"/>
                  </a:lnTo>
                  <a:lnTo>
                    <a:pt x="376" y="341"/>
                  </a:lnTo>
                  <a:lnTo>
                    <a:pt x="353" y="255"/>
                  </a:lnTo>
                  <a:lnTo>
                    <a:pt x="321" y="215"/>
                  </a:lnTo>
                  <a:lnTo>
                    <a:pt x="294" y="303"/>
                  </a:lnTo>
                  <a:lnTo>
                    <a:pt x="281" y="354"/>
                  </a:lnTo>
                  <a:lnTo>
                    <a:pt x="249" y="453"/>
                  </a:lnTo>
                  <a:lnTo>
                    <a:pt x="203" y="485"/>
                  </a:lnTo>
                  <a:lnTo>
                    <a:pt x="167" y="506"/>
                  </a:lnTo>
                  <a:lnTo>
                    <a:pt x="121" y="514"/>
                  </a:lnTo>
                  <a:lnTo>
                    <a:pt x="101" y="516"/>
                  </a:lnTo>
                  <a:lnTo>
                    <a:pt x="89" y="489"/>
                  </a:lnTo>
                  <a:lnTo>
                    <a:pt x="108" y="449"/>
                  </a:lnTo>
                  <a:lnTo>
                    <a:pt x="121" y="474"/>
                  </a:lnTo>
                  <a:lnTo>
                    <a:pt x="152" y="481"/>
                  </a:lnTo>
                  <a:lnTo>
                    <a:pt x="201" y="466"/>
                  </a:lnTo>
                  <a:lnTo>
                    <a:pt x="230" y="434"/>
                  </a:lnTo>
                  <a:lnTo>
                    <a:pt x="266" y="249"/>
                  </a:lnTo>
                  <a:lnTo>
                    <a:pt x="260" y="196"/>
                  </a:lnTo>
                  <a:lnTo>
                    <a:pt x="241" y="173"/>
                  </a:lnTo>
                  <a:lnTo>
                    <a:pt x="213" y="175"/>
                  </a:lnTo>
                  <a:lnTo>
                    <a:pt x="203" y="133"/>
                  </a:lnTo>
                  <a:lnTo>
                    <a:pt x="182" y="88"/>
                  </a:lnTo>
                  <a:lnTo>
                    <a:pt x="416" y="196"/>
                  </a:lnTo>
                  <a:lnTo>
                    <a:pt x="467" y="221"/>
                  </a:lnTo>
                  <a:lnTo>
                    <a:pt x="462" y="204"/>
                  </a:lnTo>
                  <a:close/>
                </a:path>
              </a:pathLst>
            </a:custGeom>
            <a:solidFill>
              <a:srgbClr val="000000">
                <a:alpha val="50195"/>
              </a:srgbClr>
            </a:solidFill>
            <a:ln w="9525">
              <a:noFill/>
            </a:ln>
          </p:spPr>
          <p:txBody>
            <a:bodyPr/>
            <a:lstStyle/>
            <a:p>
              <a:endParaRPr lang="zh-CN" altLang="en-US"/>
            </a:p>
          </p:txBody>
        </p:sp>
        <p:sp>
          <p:nvSpPr>
            <p:cNvPr id="8248" name="Freeform 3135"/>
            <p:cNvSpPr/>
            <p:nvPr/>
          </p:nvSpPr>
          <p:spPr>
            <a:xfrm>
              <a:off x="2704" y="1291"/>
              <a:ext cx="71" cy="124"/>
            </a:xfrm>
            <a:custGeom>
              <a:avLst/>
              <a:gdLst>
                <a:gd name="txL" fmla="*/ 0 w 141"/>
                <a:gd name="txT" fmla="*/ 0 h 247"/>
                <a:gd name="txR" fmla="*/ 141 w 141"/>
                <a:gd name="txB" fmla="*/ 247 h 247"/>
              </a:gdLst>
              <a:ahLst/>
              <a:cxnLst>
                <a:cxn ang="0">
                  <a:pos x="1" y="0"/>
                </a:cxn>
                <a:cxn ang="0">
                  <a:pos x="1" y="1"/>
                </a:cxn>
                <a:cxn ang="0">
                  <a:pos x="1" y="1"/>
                </a:cxn>
                <a:cxn ang="0">
                  <a:pos x="1" y="1"/>
                </a:cxn>
                <a:cxn ang="0">
                  <a:pos x="0" y="1"/>
                </a:cxn>
                <a:cxn ang="0">
                  <a:pos x="1" y="0"/>
                </a:cxn>
              </a:cxnLst>
              <a:rect l="txL" t="txT" r="txR" b="txB"/>
              <a:pathLst>
                <a:path w="141" h="247">
                  <a:moveTo>
                    <a:pt x="80" y="0"/>
                  </a:moveTo>
                  <a:lnTo>
                    <a:pt x="86" y="126"/>
                  </a:lnTo>
                  <a:lnTo>
                    <a:pt x="141" y="54"/>
                  </a:lnTo>
                  <a:lnTo>
                    <a:pt x="103" y="227"/>
                  </a:lnTo>
                  <a:lnTo>
                    <a:pt x="0" y="247"/>
                  </a:lnTo>
                  <a:lnTo>
                    <a:pt x="80" y="0"/>
                  </a:lnTo>
                  <a:close/>
                </a:path>
              </a:pathLst>
            </a:custGeom>
            <a:solidFill>
              <a:srgbClr val="000000">
                <a:alpha val="50195"/>
              </a:srgbClr>
            </a:solidFill>
            <a:ln w="9525">
              <a:noFill/>
            </a:ln>
          </p:spPr>
          <p:txBody>
            <a:bodyPr/>
            <a:lstStyle/>
            <a:p>
              <a:endParaRPr lang="zh-CN" altLang="en-US"/>
            </a:p>
          </p:txBody>
        </p:sp>
        <p:sp>
          <p:nvSpPr>
            <p:cNvPr id="8249" name="Freeform 3136"/>
            <p:cNvSpPr/>
            <p:nvPr/>
          </p:nvSpPr>
          <p:spPr>
            <a:xfrm>
              <a:off x="2488" y="1439"/>
              <a:ext cx="401" cy="372"/>
            </a:xfrm>
            <a:custGeom>
              <a:avLst/>
              <a:gdLst>
                <a:gd name="txL" fmla="*/ 0 w 802"/>
                <a:gd name="txT" fmla="*/ 0 h 743"/>
                <a:gd name="txR" fmla="*/ 802 w 802"/>
                <a:gd name="txB" fmla="*/ 743 h 743"/>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 ang="0">
                  <a:pos x="1" y="1"/>
                </a:cxn>
                <a:cxn ang="0">
                  <a:pos x="1" y="1"/>
                </a:cxn>
                <a:cxn ang="0">
                  <a:pos x="1" y="1"/>
                </a:cxn>
                <a:cxn ang="0">
                  <a:pos x="1" y="1"/>
                </a:cxn>
                <a:cxn ang="0">
                  <a:pos x="1" y="1"/>
                </a:cxn>
                <a:cxn ang="0">
                  <a:pos x="1" y="1"/>
                </a:cxn>
              </a:cxnLst>
              <a:rect l="txL" t="txT" r="txR" b="txB"/>
              <a:pathLst>
                <a:path w="802" h="743">
                  <a:moveTo>
                    <a:pt x="219" y="6"/>
                  </a:moveTo>
                  <a:lnTo>
                    <a:pt x="274" y="38"/>
                  </a:lnTo>
                  <a:lnTo>
                    <a:pt x="306" y="40"/>
                  </a:lnTo>
                  <a:lnTo>
                    <a:pt x="355" y="91"/>
                  </a:lnTo>
                  <a:lnTo>
                    <a:pt x="401" y="152"/>
                  </a:lnTo>
                  <a:lnTo>
                    <a:pt x="492" y="186"/>
                  </a:lnTo>
                  <a:lnTo>
                    <a:pt x="479" y="135"/>
                  </a:lnTo>
                  <a:lnTo>
                    <a:pt x="532" y="158"/>
                  </a:lnTo>
                  <a:lnTo>
                    <a:pt x="559" y="203"/>
                  </a:lnTo>
                  <a:lnTo>
                    <a:pt x="625" y="255"/>
                  </a:lnTo>
                  <a:lnTo>
                    <a:pt x="669" y="255"/>
                  </a:lnTo>
                  <a:lnTo>
                    <a:pt x="680" y="175"/>
                  </a:lnTo>
                  <a:lnTo>
                    <a:pt x="701" y="0"/>
                  </a:lnTo>
                  <a:lnTo>
                    <a:pt x="720" y="45"/>
                  </a:lnTo>
                  <a:lnTo>
                    <a:pt x="732" y="171"/>
                  </a:lnTo>
                  <a:lnTo>
                    <a:pt x="701" y="135"/>
                  </a:lnTo>
                  <a:lnTo>
                    <a:pt x="705" y="169"/>
                  </a:lnTo>
                  <a:lnTo>
                    <a:pt x="709" y="258"/>
                  </a:lnTo>
                  <a:lnTo>
                    <a:pt x="736" y="321"/>
                  </a:lnTo>
                  <a:lnTo>
                    <a:pt x="728" y="363"/>
                  </a:lnTo>
                  <a:lnTo>
                    <a:pt x="802" y="743"/>
                  </a:lnTo>
                  <a:lnTo>
                    <a:pt x="768" y="715"/>
                  </a:lnTo>
                  <a:lnTo>
                    <a:pt x="766" y="637"/>
                  </a:lnTo>
                  <a:lnTo>
                    <a:pt x="755" y="623"/>
                  </a:lnTo>
                  <a:lnTo>
                    <a:pt x="755" y="715"/>
                  </a:lnTo>
                  <a:lnTo>
                    <a:pt x="732" y="688"/>
                  </a:lnTo>
                  <a:lnTo>
                    <a:pt x="734" y="608"/>
                  </a:lnTo>
                  <a:lnTo>
                    <a:pt x="715" y="591"/>
                  </a:lnTo>
                  <a:lnTo>
                    <a:pt x="713" y="684"/>
                  </a:lnTo>
                  <a:lnTo>
                    <a:pt x="688" y="667"/>
                  </a:lnTo>
                  <a:lnTo>
                    <a:pt x="680" y="574"/>
                  </a:lnTo>
                  <a:lnTo>
                    <a:pt x="620" y="547"/>
                  </a:lnTo>
                  <a:lnTo>
                    <a:pt x="656" y="494"/>
                  </a:lnTo>
                  <a:lnTo>
                    <a:pt x="665" y="437"/>
                  </a:lnTo>
                  <a:lnTo>
                    <a:pt x="606" y="388"/>
                  </a:lnTo>
                  <a:lnTo>
                    <a:pt x="667" y="416"/>
                  </a:lnTo>
                  <a:lnTo>
                    <a:pt x="673" y="363"/>
                  </a:lnTo>
                  <a:lnTo>
                    <a:pt x="641" y="296"/>
                  </a:lnTo>
                  <a:lnTo>
                    <a:pt x="603" y="258"/>
                  </a:lnTo>
                  <a:lnTo>
                    <a:pt x="559" y="236"/>
                  </a:lnTo>
                  <a:lnTo>
                    <a:pt x="576" y="325"/>
                  </a:lnTo>
                  <a:lnTo>
                    <a:pt x="582" y="401"/>
                  </a:lnTo>
                  <a:lnTo>
                    <a:pt x="614" y="471"/>
                  </a:lnTo>
                  <a:lnTo>
                    <a:pt x="603" y="542"/>
                  </a:lnTo>
                  <a:lnTo>
                    <a:pt x="540" y="509"/>
                  </a:lnTo>
                  <a:lnTo>
                    <a:pt x="494" y="498"/>
                  </a:lnTo>
                  <a:lnTo>
                    <a:pt x="536" y="391"/>
                  </a:lnTo>
                  <a:lnTo>
                    <a:pt x="536" y="296"/>
                  </a:lnTo>
                  <a:lnTo>
                    <a:pt x="521" y="228"/>
                  </a:lnTo>
                  <a:lnTo>
                    <a:pt x="487" y="201"/>
                  </a:lnTo>
                  <a:lnTo>
                    <a:pt x="447" y="184"/>
                  </a:lnTo>
                  <a:lnTo>
                    <a:pt x="405" y="175"/>
                  </a:lnTo>
                  <a:lnTo>
                    <a:pt x="359" y="175"/>
                  </a:lnTo>
                  <a:lnTo>
                    <a:pt x="367" y="201"/>
                  </a:lnTo>
                  <a:lnTo>
                    <a:pt x="439" y="230"/>
                  </a:lnTo>
                  <a:lnTo>
                    <a:pt x="479" y="270"/>
                  </a:lnTo>
                  <a:lnTo>
                    <a:pt x="502" y="329"/>
                  </a:lnTo>
                  <a:lnTo>
                    <a:pt x="509" y="374"/>
                  </a:lnTo>
                  <a:lnTo>
                    <a:pt x="479" y="374"/>
                  </a:lnTo>
                  <a:lnTo>
                    <a:pt x="515" y="416"/>
                  </a:lnTo>
                  <a:lnTo>
                    <a:pt x="428" y="483"/>
                  </a:lnTo>
                  <a:lnTo>
                    <a:pt x="306" y="450"/>
                  </a:lnTo>
                  <a:lnTo>
                    <a:pt x="213" y="454"/>
                  </a:lnTo>
                  <a:lnTo>
                    <a:pt x="106" y="456"/>
                  </a:lnTo>
                  <a:lnTo>
                    <a:pt x="61" y="469"/>
                  </a:lnTo>
                  <a:lnTo>
                    <a:pt x="0" y="450"/>
                  </a:lnTo>
                  <a:lnTo>
                    <a:pt x="0" y="431"/>
                  </a:lnTo>
                  <a:lnTo>
                    <a:pt x="59" y="448"/>
                  </a:lnTo>
                  <a:lnTo>
                    <a:pt x="156" y="409"/>
                  </a:lnTo>
                  <a:lnTo>
                    <a:pt x="245" y="342"/>
                  </a:lnTo>
                  <a:lnTo>
                    <a:pt x="281" y="251"/>
                  </a:lnTo>
                  <a:lnTo>
                    <a:pt x="300" y="177"/>
                  </a:lnTo>
                  <a:lnTo>
                    <a:pt x="300" y="106"/>
                  </a:lnTo>
                  <a:lnTo>
                    <a:pt x="281" y="57"/>
                  </a:lnTo>
                  <a:lnTo>
                    <a:pt x="260" y="51"/>
                  </a:lnTo>
                  <a:lnTo>
                    <a:pt x="201" y="64"/>
                  </a:lnTo>
                  <a:lnTo>
                    <a:pt x="232" y="40"/>
                  </a:lnTo>
                  <a:lnTo>
                    <a:pt x="209" y="19"/>
                  </a:lnTo>
                  <a:lnTo>
                    <a:pt x="219" y="6"/>
                  </a:lnTo>
                  <a:close/>
                </a:path>
              </a:pathLst>
            </a:custGeom>
            <a:solidFill>
              <a:srgbClr val="000000">
                <a:alpha val="50195"/>
              </a:srgbClr>
            </a:solidFill>
            <a:ln w="9525">
              <a:noFill/>
            </a:ln>
          </p:spPr>
          <p:txBody>
            <a:bodyPr/>
            <a:lstStyle/>
            <a:p>
              <a:endParaRPr lang="zh-CN" altLang="en-US"/>
            </a:p>
          </p:txBody>
        </p:sp>
        <p:sp>
          <p:nvSpPr>
            <p:cNvPr id="8250" name="Freeform 3137"/>
            <p:cNvSpPr/>
            <p:nvPr/>
          </p:nvSpPr>
          <p:spPr>
            <a:xfrm>
              <a:off x="3015" y="1372"/>
              <a:ext cx="260" cy="222"/>
            </a:xfrm>
            <a:custGeom>
              <a:avLst/>
              <a:gdLst>
                <a:gd name="txL" fmla="*/ 0 w 521"/>
                <a:gd name="txT" fmla="*/ 0 h 445"/>
                <a:gd name="txR" fmla="*/ 521 w 521"/>
                <a:gd name="txB" fmla="*/ 445 h 445"/>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521" h="445">
                  <a:moveTo>
                    <a:pt x="0" y="4"/>
                  </a:moveTo>
                  <a:lnTo>
                    <a:pt x="123" y="87"/>
                  </a:lnTo>
                  <a:lnTo>
                    <a:pt x="215" y="173"/>
                  </a:lnTo>
                  <a:lnTo>
                    <a:pt x="295" y="253"/>
                  </a:lnTo>
                  <a:lnTo>
                    <a:pt x="361" y="325"/>
                  </a:lnTo>
                  <a:lnTo>
                    <a:pt x="447" y="445"/>
                  </a:lnTo>
                  <a:lnTo>
                    <a:pt x="431" y="378"/>
                  </a:lnTo>
                  <a:lnTo>
                    <a:pt x="380" y="279"/>
                  </a:lnTo>
                  <a:lnTo>
                    <a:pt x="304" y="205"/>
                  </a:lnTo>
                  <a:lnTo>
                    <a:pt x="397" y="247"/>
                  </a:lnTo>
                  <a:lnTo>
                    <a:pt x="450" y="270"/>
                  </a:lnTo>
                  <a:lnTo>
                    <a:pt x="521" y="336"/>
                  </a:lnTo>
                  <a:lnTo>
                    <a:pt x="504" y="300"/>
                  </a:lnTo>
                  <a:lnTo>
                    <a:pt x="372" y="184"/>
                  </a:lnTo>
                  <a:lnTo>
                    <a:pt x="213" y="82"/>
                  </a:lnTo>
                  <a:lnTo>
                    <a:pt x="106" y="21"/>
                  </a:lnTo>
                  <a:lnTo>
                    <a:pt x="44" y="0"/>
                  </a:lnTo>
                  <a:lnTo>
                    <a:pt x="0" y="4"/>
                  </a:lnTo>
                  <a:close/>
                </a:path>
              </a:pathLst>
            </a:custGeom>
            <a:solidFill>
              <a:srgbClr val="000000">
                <a:alpha val="50195"/>
              </a:srgbClr>
            </a:solidFill>
            <a:ln w="9525">
              <a:noFill/>
            </a:ln>
          </p:spPr>
          <p:txBody>
            <a:bodyPr/>
            <a:lstStyle/>
            <a:p>
              <a:endParaRPr lang="zh-CN" altLang="en-US"/>
            </a:p>
          </p:txBody>
        </p:sp>
        <p:sp>
          <p:nvSpPr>
            <p:cNvPr id="8251" name="Freeform 3138"/>
            <p:cNvSpPr/>
            <p:nvPr/>
          </p:nvSpPr>
          <p:spPr>
            <a:xfrm>
              <a:off x="2675" y="1439"/>
              <a:ext cx="722" cy="831"/>
            </a:xfrm>
            <a:custGeom>
              <a:avLst/>
              <a:gdLst>
                <a:gd name="txL" fmla="*/ 0 w 1445"/>
                <a:gd name="txT" fmla="*/ 0 h 1661"/>
                <a:gd name="txR" fmla="*/ 1445 w 1445"/>
                <a:gd name="txB" fmla="*/ 1661 h 1661"/>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Lst>
              <a:rect l="txL" t="txT" r="txR" b="txB"/>
              <a:pathLst>
                <a:path w="1445" h="1661">
                  <a:moveTo>
                    <a:pt x="1225" y="241"/>
                  </a:moveTo>
                  <a:lnTo>
                    <a:pt x="1295" y="363"/>
                  </a:lnTo>
                  <a:lnTo>
                    <a:pt x="1316" y="437"/>
                  </a:lnTo>
                  <a:lnTo>
                    <a:pt x="1331" y="494"/>
                  </a:lnTo>
                  <a:lnTo>
                    <a:pt x="1325" y="561"/>
                  </a:lnTo>
                  <a:lnTo>
                    <a:pt x="1299" y="475"/>
                  </a:lnTo>
                  <a:lnTo>
                    <a:pt x="1261" y="352"/>
                  </a:lnTo>
                  <a:lnTo>
                    <a:pt x="1264" y="418"/>
                  </a:lnTo>
                  <a:lnTo>
                    <a:pt x="1255" y="448"/>
                  </a:lnTo>
                  <a:lnTo>
                    <a:pt x="1234" y="464"/>
                  </a:lnTo>
                  <a:lnTo>
                    <a:pt x="1202" y="410"/>
                  </a:lnTo>
                  <a:lnTo>
                    <a:pt x="1179" y="317"/>
                  </a:lnTo>
                  <a:lnTo>
                    <a:pt x="1192" y="245"/>
                  </a:lnTo>
                  <a:lnTo>
                    <a:pt x="1166" y="228"/>
                  </a:lnTo>
                  <a:lnTo>
                    <a:pt x="1141" y="315"/>
                  </a:lnTo>
                  <a:lnTo>
                    <a:pt x="804" y="656"/>
                  </a:lnTo>
                  <a:lnTo>
                    <a:pt x="662" y="477"/>
                  </a:lnTo>
                  <a:lnTo>
                    <a:pt x="517" y="342"/>
                  </a:lnTo>
                  <a:lnTo>
                    <a:pt x="612" y="384"/>
                  </a:lnTo>
                  <a:lnTo>
                    <a:pt x="738" y="481"/>
                  </a:lnTo>
                  <a:lnTo>
                    <a:pt x="761" y="502"/>
                  </a:lnTo>
                  <a:lnTo>
                    <a:pt x="780" y="481"/>
                  </a:lnTo>
                  <a:lnTo>
                    <a:pt x="812" y="490"/>
                  </a:lnTo>
                  <a:lnTo>
                    <a:pt x="827" y="464"/>
                  </a:lnTo>
                  <a:lnTo>
                    <a:pt x="721" y="410"/>
                  </a:lnTo>
                  <a:lnTo>
                    <a:pt x="573" y="329"/>
                  </a:lnTo>
                  <a:lnTo>
                    <a:pt x="392" y="243"/>
                  </a:lnTo>
                  <a:lnTo>
                    <a:pt x="382" y="186"/>
                  </a:lnTo>
                  <a:lnTo>
                    <a:pt x="495" y="209"/>
                  </a:lnTo>
                  <a:lnTo>
                    <a:pt x="464" y="182"/>
                  </a:lnTo>
                  <a:lnTo>
                    <a:pt x="400" y="169"/>
                  </a:lnTo>
                  <a:lnTo>
                    <a:pt x="379" y="11"/>
                  </a:lnTo>
                  <a:lnTo>
                    <a:pt x="348" y="0"/>
                  </a:lnTo>
                  <a:lnTo>
                    <a:pt x="379" y="158"/>
                  </a:lnTo>
                  <a:lnTo>
                    <a:pt x="339" y="97"/>
                  </a:lnTo>
                  <a:lnTo>
                    <a:pt x="352" y="161"/>
                  </a:lnTo>
                  <a:lnTo>
                    <a:pt x="320" y="165"/>
                  </a:lnTo>
                  <a:lnTo>
                    <a:pt x="325" y="218"/>
                  </a:lnTo>
                  <a:lnTo>
                    <a:pt x="352" y="186"/>
                  </a:lnTo>
                  <a:lnTo>
                    <a:pt x="365" y="255"/>
                  </a:lnTo>
                  <a:lnTo>
                    <a:pt x="400" y="342"/>
                  </a:lnTo>
                  <a:lnTo>
                    <a:pt x="407" y="382"/>
                  </a:lnTo>
                  <a:lnTo>
                    <a:pt x="527" y="507"/>
                  </a:lnTo>
                  <a:lnTo>
                    <a:pt x="633" y="644"/>
                  </a:lnTo>
                  <a:lnTo>
                    <a:pt x="700" y="753"/>
                  </a:lnTo>
                  <a:lnTo>
                    <a:pt x="774" y="671"/>
                  </a:lnTo>
                  <a:lnTo>
                    <a:pt x="778" y="694"/>
                  </a:lnTo>
                  <a:lnTo>
                    <a:pt x="569" y="920"/>
                  </a:lnTo>
                  <a:lnTo>
                    <a:pt x="500" y="661"/>
                  </a:lnTo>
                  <a:lnTo>
                    <a:pt x="354" y="270"/>
                  </a:lnTo>
                  <a:lnTo>
                    <a:pt x="327" y="249"/>
                  </a:lnTo>
                  <a:lnTo>
                    <a:pt x="333" y="323"/>
                  </a:lnTo>
                  <a:lnTo>
                    <a:pt x="365" y="344"/>
                  </a:lnTo>
                  <a:lnTo>
                    <a:pt x="388" y="450"/>
                  </a:lnTo>
                  <a:lnTo>
                    <a:pt x="419" y="481"/>
                  </a:lnTo>
                  <a:lnTo>
                    <a:pt x="426" y="515"/>
                  </a:lnTo>
                  <a:lnTo>
                    <a:pt x="400" y="485"/>
                  </a:lnTo>
                  <a:lnTo>
                    <a:pt x="440" y="658"/>
                  </a:lnTo>
                  <a:lnTo>
                    <a:pt x="487" y="682"/>
                  </a:lnTo>
                  <a:lnTo>
                    <a:pt x="519" y="789"/>
                  </a:lnTo>
                  <a:lnTo>
                    <a:pt x="472" y="756"/>
                  </a:lnTo>
                  <a:lnTo>
                    <a:pt x="451" y="737"/>
                  </a:lnTo>
                  <a:lnTo>
                    <a:pt x="508" y="1081"/>
                  </a:lnTo>
                  <a:lnTo>
                    <a:pt x="514" y="1133"/>
                  </a:lnTo>
                  <a:lnTo>
                    <a:pt x="555" y="1148"/>
                  </a:lnTo>
                  <a:lnTo>
                    <a:pt x="605" y="1188"/>
                  </a:lnTo>
                  <a:lnTo>
                    <a:pt x="631" y="1230"/>
                  </a:lnTo>
                  <a:lnTo>
                    <a:pt x="645" y="1306"/>
                  </a:lnTo>
                  <a:lnTo>
                    <a:pt x="645" y="1233"/>
                  </a:lnTo>
                  <a:lnTo>
                    <a:pt x="580" y="937"/>
                  </a:lnTo>
                  <a:lnTo>
                    <a:pt x="727" y="787"/>
                  </a:lnTo>
                  <a:lnTo>
                    <a:pt x="782" y="880"/>
                  </a:lnTo>
                  <a:lnTo>
                    <a:pt x="833" y="893"/>
                  </a:lnTo>
                  <a:lnTo>
                    <a:pt x="801" y="853"/>
                  </a:lnTo>
                  <a:lnTo>
                    <a:pt x="799" y="781"/>
                  </a:lnTo>
                  <a:lnTo>
                    <a:pt x="793" y="703"/>
                  </a:lnTo>
                  <a:lnTo>
                    <a:pt x="806" y="690"/>
                  </a:lnTo>
                  <a:lnTo>
                    <a:pt x="846" y="754"/>
                  </a:lnTo>
                  <a:lnTo>
                    <a:pt x="901" y="859"/>
                  </a:lnTo>
                  <a:lnTo>
                    <a:pt x="932" y="929"/>
                  </a:lnTo>
                  <a:lnTo>
                    <a:pt x="708" y="1631"/>
                  </a:lnTo>
                  <a:lnTo>
                    <a:pt x="0" y="1500"/>
                  </a:lnTo>
                  <a:lnTo>
                    <a:pt x="0" y="1513"/>
                  </a:lnTo>
                  <a:lnTo>
                    <a:pt x="685" y="1661"/>
                  </a:lnTo>
                  <a:lnTo>
                    <a:pt x="734" y="1636"/>
                  </a:lnTo>
                  <a:lnTo>
                    <a:pt x="768" y="1636"/>
                  </a:lnTo>
                  <a:lnTo>
                    <a:pt x="801" y="1661"/>
                  </a:lnTo>
                  <a:lnTo>
                    <a:pt x="928" y="1652"/>
                  </a:lnTo>
                  <a:lnTo>
                    <a:pt x="1441" y="1583"/>
                  </a:lnTo>
                  <a:lnTo>
                    <a:pt x="1445" y="1568"/>
                  </a:lnTo>
                  <a:lnTo>
                    <a:pt x="812" y="1631"/>
                  </a:lnTo>
                  <a:lnTo>
                    <a:pt x="915" y="1230"/>
                  </a:lnTo>
                  <a:lnTo>
                    <a:pt x="972" y="1042"/>
                  </a:lnTo>
                  <a:lnTo>
                    <a:pt x="1008" y="1148"/>
                  </a:lnTo>
                  <a:lnTo>
                    <a:pt x="1015" y="1249"/>
                  </a:lnTo>
                  <a:lnTo>
                    <a:pt x="1019" y="1342"/>
                  </a:lnTo>
                  <a:lnTo>
                    <a:pt x="1065" y="1220"/>
                  </a:lnTo>
                  <a:lnTo>
                    <a:pt x="1101" y="1108"/>
                  </a:lnTo>
                  <a:lnTo>
                    <a:pt x="1112" y="1009"/>
                  </a:lnTo>
                  <a:lnTo>
                    <a:pt x="1099" y="914"/>
                  </a:lnTo>
                  <a:lnTo>
                    <a:pt x="1046" y="800"/>
                  </a:lnTo>
                  <a:lnTo>
                    <a:pt x="1029" y="836"/>
                  </a:lnTo>
                  <a:lnTo>
                    <a:pt x="1059" y="907"/>
                  </a:lnTo>
                  <a:lnTo>
                    <a:pt x="1067" y="1000"/>
                  </a:lnTo>
                  <a:lnTo>
                    <a:pt x="1048" y="1062"/>
                  </a:lnTo>
                  <a:lnTo>
                    <a:pt x="1008" y="912"/>
                  </a:lnTo>
                  <a:lnTo>
                    <a:pt x="1006" y="834"/>
                  </a:lnTo>
                  <a:lnTo>
                    <a:pt x="1061" y="743"/>
                  </a:lnTo>
                  <a:lnTo>
                    <a:pt x="1148" y="424"/>
                  </a:lnTo>
                  <a:lnTo>
                    <a:pt x="1012" y="730"/>
                  </a:lnTo>
                  <a:lnTo>
                    <a:pt x="905" y="616"/>
                  </a:lnTo>
                  <a:lnTo>
                    <a:pt x="989" y="768"/>
                  </a:lnTo>
                  <a:lnTo>
                    <a:pt x="962" y="840"/>
                  </a:lnTo>
                  <a:lnTo>
                    <a:pt x="901" y="724"/>
                  </a:lnTo>
                  <a:lnTo>
                    <a:pt x="939" y="869"/>
                  </a:lnTo>
                  <a:lnTo>
                    <a:pt x="894" y="808"/>
                  </a:lnTo>
                  <a:lnTo>
                    <a:pt x="825" y="671"/>
                  </a:lnTo>
                  <a:lnTo>
                    <a:pt x="1126" y="352"/>
                  </a:lnTo>
                  <a:lnTo>
                    <a:pt x="1012" y="701"/>
                  </a:lnTo>
                  <a:lnTo>
                    <a:pt x="1162" y="329"/>
                  </a:lnTo>
                  <a:lnTo>
                    <a:pt x="1173" y="456"/>
                  </a:lnTo>
                  <a:lnTo>
                    <a:pt x="1278" y="578"/>
                  </a:lnTo>
                  <a:lnTo>
                    <a:pt x="1306" y="671"/>
                  </a:lnTo>
                  <a:lnTo>
                    <a:pt x="1302" y="734"/>
                  </a:lnTo>
                  <a:lnTo>
                    <a:pt x="1278" y="796"/>
                  </a:lnTo>
                  <a:lnTo>
                    <a:pt x="1234" y="859"/>
                  </a:lnTo>
                  <a:lnTo>
                    <a:pt x="1255" y="850"/>
                  </a:lnTo>
                  <a:lnTo>
                    <a:pt x="1314" y="770"/>
                  </a:lnTo>
                  <a:lnTo>
                    <a:pt x="1359" y="677"/>
                  </a:lnTo>
                  <a:lnTo>
                    <a:pt x="1375" y="563"/>
                  </a:lnTo>
                  <a:lnTo>
                    <a:pt x="1342" y="422"/>
                  </a:lnTo>
                  <a:lnTo>
                    <a:pt x="1291" y="315"/>
                  </a:lnTo>
                  <a:lnTo>
                    <a:pt x="1247" y="243"/>
                  </a:lnTo>
                  <a:lnTo>
                    <a:pt x="1225" y="241"/>
                  </a:lnTo>
                  <a:close/>
                </a:path>
              </a:pathLst>
            </a:custGeom>
            <a:solidFill>
              <a:srgbClr val="000000">
                <a:alpha val="50195"/>
              </a:srgbClr>
            </a:solidFill>
            <a:ln w="9525">
              <a:noFill/>
            </a:ln>
          </p:spPr>
          <p:txBody>
            <a:bodyPr/>
            <a:lstStyle/>
            <a:p>
              <a:endParaRPr lang="zh-CN" altLang="en-US"/>
            </a:p>
          </p:txBody>
        </p:sp>
        <p:sp>
          <p:nvSpPr>
            <p:cNvPr id="8252" name="Freeform 3139"/>
            <p:cNvSpPr/>
            <p:nvPr/>
          </p:nvSpPr>
          <p:spPr>
            <a:xfrm>
              <a:off x="3155" y="1584"/>
              <a:ext cx="105" cy="345"/>
            </a:xfrm>
            <a:custGeom>
              <a:avLst/>
              <a:gdLst>
                <a:gd name="txL" fmla="*/ 0 w 211"/>
                <a:gd name="txT" fmla="*/ 0 h 690"/>
                <a:gd name="txR" fmla="*/ 211 w 211"/>
                <a:gd name="txB" fmla="*/ 690 h 690"/>
              </a:gdLst>
              <a:ahLst/>
              <a:cxnLst>
                <a:cxn ang="0">
                  <a:pos x="0" y="1"/>
                </a:cxn>
                <a:cxn ang="0">
                  <a:pos x="0" y="1"/>
                </a:cxn>
                <a:cxn ang="0">
                  <a:pos x="0" y="1"/>
                </a:cxn>
                <a:cxn ang="0">
                  <a:pos x="0" y="1"/>
                </a:cxn>
                <a:cxn ang="0">
                  <a:pos x="0" y="1"/>
                </a:cxn>
                <a:cxn ang="0">
                  <a:pos x="0" y="0"/>
                </a:cxn>
                <a:cxn ang="0">
                  <a:pos x="0" y="1"/>
                </a:cxn>
              </a:cxnLst>
              <a:rect l="txL" t="txT" r="txR" b="txB"/>
              <a:pathLst>
                <a:path w="211" h="690">
                  <a:moveTo>
                    <a:pt x="207" y="68"/>
                  </a:moveTo>
                  <a:lnTo>
                    <a:pt x="33" y="690"/>
                  </a:lnTo>
                  <a:lnTo>
                    <a:pt x="0" y="635"/>
                  </a:lnTo>
                  <a:lnTo>
                    <a:pt x="40" y="441"/>
                  </a:lnTo>
                  <a:lnTo>
                    <a:pt x="179" y="34"/>
                  </a:lnTo>
                  <a:lnTo>
                    <a:pt x="211" y="0"/>
                  </a:lnTo>
                  <a:lnTo>
                    <a:pt x="207" y="68"/>
                  </a:lnTo>
                  <a:close/>
                </a:path>
              </a:pathLst>
            </a:custGeom>
            <a:solidFill>
              <a:srgbClr val="000000">
                <a:alpha val="50195"/>
              </a:srgbClr>
            </a:solidFill>
            <a:ln w="9525">
              <a:noFill/>
            </a:ln>
          </p:spPr>
          <p:txBody>
            <a:bodyPr/>
            <a:lstStyle/>
            <a:p>
              <a:endParaRPr lang="zh-CN" altLang="en-US"/>
            </a:p>
          </p:txBody>
        </p:sp>
        <p:sp>
          <p:nvSpPr>
            <p:cNvPr id="8253" name="Freeform 3140"/>
            <p:cNvSpPr/>
            <p:nvPr/>
          </p:nvSpPr>
          <p:spPr>
            <a:xfrm>
              <a:off x="3244" y="1604"/>
              <a:ext cx="144" cy="609"/>
            </a:xfrm>
            <a:custGeom>
              <a:avLst/>
              <a:gdLst>
                <a:gd name="txL" fmla="*/ 0 w 289"/>
                <a:gd name="txT" fmla="*/ 0 h 1218"/>
                <a:gd name="txR" fmla="*/ 289 w 289"/>
                <a:gd name="txB" fmla="*/ 1218 h 1218"/>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rect l="txL" t="txT" r="txR" b="txB"/>
              <a:pathLst>
                <a:path w="289" h="1218">
                  <a:moveTo>
                    <a:pt x="0" y="81"/>
                  </a:moveTo>
                  <a:lnTo>
                    <a:pt x="47" y="146"/>
                  </a:lnTo>
                  <a:lnTo>
                    <a:pt x="87" y="378"/>
                  </a:lnTo>
                  <a:lnTo>
                    <a:pt x="135" y="578"/>
                  </a:lnTo>
                  <a:lnTo>
                    <a:pt x="194" y="827"/>
                  </a:lnTo>
                  <a:lnTo>
                    <a:pt x="266" y="1195"/>
                  </a:lnTo>
                  <a:lnTo>
                    <a:pt x="274" y="1218"/>
                  </a:lnTo>
                  <a:lnTo>
                    <a:pt x="289" y="1218"/>
                  </a:lnTo>
                  <a:lnTo>
                    <a:pt x="192" y="741"/>
                  </a:lnTo>
                  <a:lnTo>
                    <a:pt x="125" y="467"/>
                  </a:lnTo>
                  <a:lnTo>
                    <a:pt x="76" y="241"/>
                  </a:lnTo>
                  <a:lnTo>
                    <a:pt x="68" y="133"/>
                  </a:lnTo>
                  <a:lnTo>
                    <a:pt x="21" y="0"/>
                  </a:lnTo>
                  <a:lnTo>
                    <a:pt x="0" y="81"/>
                  </a:lnTo>
                  <a:close/>
                </a:path>
              </a:pathLst>
            </a:custGeom>
            <a:solidFill>
              <a:srgbClr val="000000">
                <a:alpha val="50195"/>
              </a:srgbClr>
            </a:solidFill>
            <a:ln w="9525">
              <a:noFill/>
            </a:ln>
          </p:spPr>
          <p:txBody>
            <a:bodyPr/>
            <a:lstStyle/>
            <a:p>
              <a:endParaRPr lang="zh-CN" altLang="en-US"/>
            </a:p>
          </p:txBody>
        </p:sp>
        <p:sp>
          <p:nvSpPr>
            <p:cNvPr id="8254" name="Freeform 3141"/>
            <p:cNvSpPr/>
            <p:nvPr/>
          </p:nvSpPr>
          <p:spPr>
            <a:xfrm>
              <a:off x="3050" y="1847"/>
              <a:ext cx="111" cy="390"/>
            </a:xfrm>
            <a:custGeom>
              <a:avLst/>
              <a:gdLst>
                <a:gd name="txL" fmla="*/ 0 w 223"/>
                <a:gd name="txT" fmla="*/ 0 h 780"/>
                <a:gd name="txR" fmla="*/ 223 w 223"/>
                <a:gd name="txB" fmla="*/ 780 h 780"/>
              </a:gdLst>
              <a:ahLst/>
              <a:cxnLst>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Lst>
              <a:rect l="txL" t="txT" r="txR" b="txB"/>
              <a:pathLst>
                <a:path w="223" h="780">
                  <a:moveTo>
                    <a:pt x="0" y="0"/>
                  </a:moveTo>
                  <a:lnTo>
                    <a:pt x="61" y="137"/>
                  </a:lnTo>
                  <a:lnTo>
                    <a:pt x="114" y="266"/>
                  </a:lnTo>
                  <a:lnTo>
                    <a:pt x="150" y="384"/>
                  </a:lnTo>
                  <a:lnTo>
                    <a:pt x="177" y="491"/>
                  </a:lnTo>
                  <a:lnTo>
                    <a:pt x="188" y="603"/>
                  </a:lnTo>
                  <a:lnTo>
                    <a:pt x="183" y="671"/>
                  </a:lnTo>
                  <a:lnTo>
                    <a:pt x="169" y="780"/>
                  </a:lnTo>
                  <a:lnTo>
                    <a:pt x="215" y="776"/>
                  </a:lnTo>
                  <a:lnTo>
                    <a:pt x="223" y="664"/>
                  </a:lnTo>
                  <a:lnTo>
                    <a:pt x="215" y="517"/>
                  </a:lnTo>
                  <a:lnTo>
                    <a:pt x="190" y="415"/>
                  </a:lnTo>
                  <a:lnTo>
                    <a:pt x="164" y="318"/>
                  </a:lnTo>
                  <a:lnTo>
                    <a:pt x="116" y="217"/>
                  </a:lnTo>
                  <a:lnTo>
                    <a:pt x="95" y="160"/>
                  </a:lnTo>
                  <a:lnTo>
                    <a:pt x="143" y="179"/>
                  </a:lnTo>
                  <a:lnTo>
                    <a:pt x="135" y="149"/>
                  </a:lnTo>
                  <a:lnTo>
                    <a:pt x="95" y="122"/>
                  </a:lnTo>
                  <a:lnTo>
                    <a:pt x="63" y="92"/>
                  </a:lnTo>
                  <a:lnTo>
                    <a:pt x="29" y="2"/>
                  </a:lnTo>
                  <a:lnTo>
                    <a:pt x="0" y="0"/>
                  </a:lnTo>
                  <a:close/>
                </a:path>
              </a:pathLst>
            </a:custGeom>
            <a:solidFill>
              <a:srgbClr val="000000">
                <a:alpha val="50195"/>
              </a:srgbClr>
            </a:solidFill>
            <a:ln w="9525">
              <a:noFill/>
            </a:ln>
          </p:spPr>
          <p:txBody>
            <a:bodyPr/>
            <a:lstStyle/>
            <a:p>
              <a:endParaRPr lang="zh-CN" altLang="en-US"/>
            </a:p>
          </p:txBody>
        </p:sp>
        <p:sp>
          <p:nvSpPr>
            <p:cNvPr id="8255" name="Freeform 3142"/>
            <p:cNvSpPr/>
            <p:nvPr/>
          </p:nvSpPr>
          <p:spPr>
            <a:xfrm>
              <a:off x="3091" y="2162"/>
              <a:ext cx="33" cy="83"/>
            </a:xfrm>
            <a:custGeom>
              <a:avLst/>
              <a:gdLst>
                <a:gd name="txL" fmla="*/ 0 w 66"/>
                <a:gd name="txT" fmla="*/ 0 h 168"/>
                <a:gd name="txR" fmla="*/ 66 w 66"/>
                <a:gd name="txB" fmla="*/ 168 h 168"/>
              </a:gdLst>
              <a:ahLst/>
              <a:cxnLst>
                <a:cxn ang="0">
                  <a:pos x="1" y="0"/>
                </a:cxn>
                <a:cxn ang="0">
                  <a:pos x="1" y="0"/>
                </a:cxn>
                <a:cxn ang="0">
                  <a:pos x="0" y="0"/>
                </a:cxn>
                <a:cxn ang="0">
                  <a:pos x="1" y="0"/>
                </a:cxn>
                <a:cxn ang="0">
                  <a:pos x="1" y="0"/>
                </a:cxn>
                <a:cxn ang="0">
                  <a:pos x="1" y="0"/>
                </a:cxn>
              </a:cxnLst>
              <a:rect l="txL" t="txT" r="txR" b="txB"/>
              <a:pathLst>
                <a:path w="66" h="168">
                  <a:moveTo>
                    <a:pt x="61" y="29"/>
                  </a:moveTo>
                  <a:lnTo>
                    <a:pt x="66" y="147"/>
                  </a:lnTo>
                  <a:lnTo>
                    <a:pt x="0" y="168"/>
                  </a:lnTo>
                  <a:lnTo>
                    <a:pt x="27" y="84"/>
                  </a:lnTo>
                  <a:lnTo>
                    <a:pt x="53" y="0"/>
                  </a:lnTo>
                  <a:lnTo>
                    <a:pt x="61" y="29"/>
                  </a:lnTo>
                  <a:close/>
                </a:path>
              </a:pathLst>
            </a:custGeom>
            <a:solidFill>
              <a:srgbClr val="000000">
                <a:alpha val="50195"/>
              </a:srgbClr>
            </a:solidFill>
            <a:ln w="9525">
              <a:noFill/>
            </a:ln>
          </p:spPr>
          <p:txBody>
            <a:bodyPr/>
            <a:lstStyle/>
            <a:p>
              <a:endParaRPr lang="zh-CN" altLang="en-US"/>
            </a:p>
          </p:txBody>
        </p:sp>
        <p:sp>
          <p:nvSpPr>
            <p:cNvPr id="8256" name="Freeform 3143"/>
            <p:cNvSpPr/>
            <p:nvPr/>
          </p:nvSpPr>
          <p:spPr>
            <a:xfrm>
              <a:off x="2971" y="2246"/>
              <a:ext cx="193" cy="322"/>
            </a:xfrm>
            <a:custGeom>
              <a:avLst/>
              <a:gdLst>
                <a:gd name="txL" fmla="*/ 0 w 386"/>
                <a:gd name="txT" fmla="*/ 0 h 642"/>
                <a:gd name="txR" fmla="*/ 386 w 386"/>
                <a:gd name="txB" fmla="*/ 642 h 642"/>
              </a:gdLst>
              <a:ahLst/>
              <a:cxnLst>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txL" t="txT" r="txR" b="txB"/>
              <a:pathLst>
                <a:path w="386" h="642">
                  <a:moveTo>
                    <a:pt x="202" y="38"/>
                  </a:moveTo>
                  <a:lnTo>
                    <a:pt x="202" y="74"/>
                  </a:lnTo>
                  <a:lnTo>
                    <a:pt x="189" y="106"/>
                  </a:lnTo>
                  <a:lnTo>
                    <a:pt x="166" y="118"/>
                  </a:lnTo>
                  <a:lnTo>
                    <a:pt x="126" y="106"/>
                  </a:lnTo>
                  <a:lnTo>
                    <a:pt x="107" y="83"/>
                  </a:lnTo>
                  <a:lnTo>
                    <a:pt x="109" y="45"/>
                  </a:lnTo>
                  <a:lnTo>
                    <a:pt x="141" y="0"/>
                  </a:lnTo>
                  <a:lnTo>
                    <a:pt x="101" y="40"/>
                  </a:lnTo>
                  <a:lnTo>
                    <a:pt x="80" y="64"/>
                  </a:lnTo>
                  <a:lnTo>
                    <a:pt x="52" y="64"/>
                  </a:lnTo>
                  <a:lnTo>
                    <a:pt x="27" y="24"/>
                  </a:lnTo>
                  <a:lnTo>
                    <a:pt x="0" y="59"/>
                  </a:lnTo>
                  <a:lnTo>
                    <a:pt x="21" y="197"/>
                  </a:lnTo>
                  <a:lnTo>
                    <a:pt x="48" y="140"/>
                  </a:lnTo>
                  <a:lnTo>
                    <a:pt x="80" y="127"/>
                  </a:lnTo>
                  <a:lnTo>
                    <a:pt x="160" y="154"/>
                  </a:lnTo>
                  <a:lnTo>
                    <a:pt x="153" y="226"/>
                  </a:lnTo>
                  <a:lnTo>
                    <a:pt x="198" y="479"/>
                  </a:lnTo>
                  <a:lnTo>
                    <a:pt x="251" y="642"/>
                  </a:lnTo>
                  <a:lnTo>
                    <a:pt x="240" y="559"/>
                  </a:lnTo>
                  <a:lnTo>
                    <a:pt x="181" y="283"/>
                  </a:lnTo>
                  <a:lnTo>
                    <a:pt x="179" y="176"/>
                  </a:lnTo>
                  <a:lnTo>
                    <a:pt x="208" y="104"/>
                  </a:lnTo>
                  <a:lnTo>
                    <a:pt x="229" y="87"/>
                  </a:lnTo>
                  <a:lnTo>
                    <a:pt x="253" y="110"/>
                  </a:lnTo>
                  <a:lnTo>
                    <a:pt x="272" y="157"/>
                  </a:lnTo>
                  <a:lnTo>
                    <a:pt x="274" y="239"/>
                  </a:lnTo>
                  <a:lnTo>
                    <a:pt x="327" y="178"/>
                  </a:lnTo>
                  <a:lnTo>
                    <a:pt x="348" y="114"/>
                  </a:lnTo>
                  <a:lnTo>
                    <a:pt x="386" y="22"/>
                  </a:lnTo>
                  <a:lnTo>
                    <a:pt x="354" y="30"/>
                  </a:lnTo>
                  <a:lnTo>
                    <a:pt x="327" y="60"/>
                  </a:lnTo>
                  <a:lnTo>
                    <a:pt x="289" y="60"/>
                  </a:lnTo>
                  <a:lnTo>
                    <a:pt x="289" y="30"/>
                  </a:lnTo>
                  <a:lnTo>
                    <a:pt x="202" y="38"/>
                  </a:lnTo>
                  <a:close/>
                </a:path>
              </a:pathLst>
            </a:custGeom>
            <a:solidFill>
              <a:srgbClr val="000000">
                <a:alpha val="50195"/>
              </a:srgbClr>
            </a:solidFill>
            <a:ln w="9525">
              <a:noFill/>
            </a:ln>
          </p:spPr>
          <p:txBody>
            <a:bodyPr/>
            <a:lstStyle/>
            <a:p>
              <a:endParaRPr lang="zh-CN" altLang="en-US"/>
            </a:p>
          </p:txBody>
        </p:sp>
        <p:sp>
          <p:nvSpPr>
            <p:cNvPr id="8257" name="Freeform 3144"/>
            <p:cNvSpPr/>
            <p:nvPr/>
          </p:nvSpPr>
          <p:spPr>
            <a:xfrm>
              <a:off x="3115" y="2226"/>
              <a:ext cx="277" cy="305"/>
            </a:xfrm>
            <a:custGeom>
              <a:avLst/>
              <a:gdLst>
                <a:gd name="txL" fmla="*/ 0 w 555"/>
                <a:gd name="txT" fmla="*/ 0 h 610"/>
                <a:gd name="txR" fmla="*/ 555 w 555"/>
                <a:gd name="txB" fmla="*/ 610 h 610"/>
              </a:gdLst>
              <a:ahLst/>
              <a:cxnLst>
                <a:cxn ang="0">
                  <a:pos x="0" y="1"/>
                </a:cxn>
                <a:cxn ang="0">
                  <a:pos x="0" y="1"/>
                </a:cxn>
                <a:cxn ang="0">
                  <a:pos x="0" y="1"/>
                </a:cxn>
                <a:cxn ang="0">
                  <a:pos x="0" y="0"/>
                </a:cxn>
                <a:cxn ang="0">
                  <a:pos x="0" y="1"/>
                </a:cxn>
              </a:cxnLst>
              <a:rect l="txL" t="txT" r="txR" b="txB"/>
              <a:pathLst>
                <a:path w="555" h="610">
                  <a:moveTo>
                    <a:pt x="535" y="4"/>
                  </a:moveTo>
                  <a:lnTo>
                    <a:pt x="0" y="610"/>
                  </a:lnTo>
                  <a:lnTo>
                    <a:pt x="27" y="610"/>
                  </a:lnTo>
                  <a:lnTo>
                    <a:pt x="555" y="0"/>
                  </a:lnTo>
                  <a:lnTo>
                    <a:pt x="535" y="4"/>
                  </a:lnTo>
                  <a:close/>
                </a:path>
              </a:pathLst>
            </a:custGeom>
            <a:solidFill>
              <a:srgbClr val="000000">
                <a:alpha val="50195"/>
              </a:srgbClr>
            </a:solidFill>
            <a:ln w="9525">
              <a:noFill/>
            </a:ln>
          </p:spPr>
          <p:txBody>
            <a:bodyPr/>
            <a:lstStyle/>
            <a:p>
              <a:endParaRPr lang="zh-CN" altLang="en-US"/>
            </a:p>
          </p:txBody>
        </p:sp>
        <p:sp>
          <p:nvSpPr>
            <p:cNvPr id="8258" name="Freeform 3145"/>
            <p:cNvSpPr/>
            <p:nvPr/>
          </p:nvSpPr>
          <p:spPr>
            <a:xfrm>
              <a:off x="3103" y="2469"/>
              <a:ext cx="26" cy="80"/>
            </a:xfrm>
            <a:custGeom>
              <a:avLst/>
              <a:gdLst>
                <a:gd name="txL" fmla="*/ 0 w 51"/>
                <a:gd name="txT" fmla="*/ 0 h 160"/>
                <a:gd name="txR" fmla="*/ 51 w 51"/>
                <a:gd name="txB" fmla="*/ 160 h 160"/>
              </a:gdLst>
              <a:ahLst/>
              <a:cxnLst>
                <a:cxn ang="0">
                  <a:pos x="1" y="0"/>
                </a:cxn>
                <a:cxn ang="0">
                  <a:pos x="0" y="1"/>
                </a:cxn>
                <a:cxn ang="0">
                  <a:pos x="0" y="1"/>
                </a:cxn>
                <a:cxn ang="0">
                  <a:pos x="1" y="1"/>
                </a:cxn>
                <a:cxn ang="0">
                  <a:pos x="1" y="1"/>
                </a:cxn>
                <a:cxn ang="0">
                  <a:pos x="1" y="1"/>
                </a:cxn>
                <a:cxn ang="0">
                  <a:pos x="1" y="1"/>
                </a:cxn>
                <a:cxn ang="0">
                  <a:pos x="1" y="1"/>
                </a:cxn>
                <a:cxn ang="0">
                  <a:pos x="1" y="1"/>
                </a:cxn>
                <a:cxn ang="0">
                  <a:pos x="1" y="0"/>
                </a:cxn>
              </a:cxnLst>
              <a:rect l="txL" t="txT" r="txR" b="txB"/>
              <a:pathLst>
                <a:path w="51" h="160">
                  <a:moveTo>
                    <a:pt x="11" y="0"/>
                  </a:moveTo>
                  <a:lnTo>
                    <a:pt x="0" y="25"/>
                  </a:lnTo>
                  <a:lnTo>
                    <a:pt x="0" y="52"/>
                  </a:lnTo>
                  <a:lnTo>
                    <a:pt x="3" y="65"/>
                  </a:lnTo>
                  <a:lnTo>
                    <a:pt x="2" y="160"/>
                  </a:lnTo>
                  <a:lnTo>
                    <a:pt x="28" y="128"/>
                  </a:lnTo>
                  <a:lnTo>
                    <a:pt x="36" y="52"/>
                  </a:lnTo>
                  <a:lnTo>
                    <a:pt x="51" y="35"/>
                  </a:lnTo>
                  <a:lnTo>
                    <a:pt x="30" y="27"/>
                  </a:lnTo>
                  <a:lnTo>
                    <a:pt x="11" y="0"/>
                  </a:lnTo>
                  <a:close/>
                </a:path>
              </a:pathLst>
            </a:custGeom>
            <a:solidFill>
              <a:srgbClr val="000000">
                <a:alpha val="50195"/>
              </a:srgbClr>
            </a:solidFill>
            <a:ln w="9525">
              <a:noFill/>
            </a:ln>
          </p:spPr>
          <p:txBody>
            <a:bodyPr/>
            <a:lstStyle/>
            <a:p>
              <a:endParaRPr lang="zh-CN" altLang="en-US"/>
            </a:p>
          </p:txBody>
        </p:sp>
        <p:sp>
          <p:nvSpPr>
            <p:cNvPr id="8259" name="Freeform 3146"/>
            <p:cNvSpPr/>
            <p:nvPr/>
          </p:nvSpPr>
          <p:spPr>
            <a:xfrm>
              <a:off x="2422" y="2519"/>
              <a:ext cx="736" cy="500"/>
            </a:xfrm>
            <a:custGeom>
              <a:avLst/>
              <a:gdLst>
                <a:gd name="txL" fmla="*/ 0 w 1471"/>
                <a:gd name="txT" fmla="*/ 0 h 1000"/>
                <a:gd name="txR" fmla="*/ 1471 w 1471"/>
                <a:gd name="txB" fmla="*/ 1000 h 1000"/>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txL" t="txT" r="txR" b="txB"/>
              <a:pathLst>
                <a:path w="1471" h="1000">
                  <a:moveTo>
                    <a:pt x="1123" y="164"/>
                  </a:moveTo>
                  <a:lnTo>
                    <a:pt x="1114" y="238"/>
                  </a:lnTo>
                  <a:lnTo>
                    <a:pt x="1091" y="331"/>
                  </a:lnTo>
                  <a:lnTo>
                    <a:pt x="1066" y="378"/>
                  </a:lnTo>
                  <a:lnTo>
                    <a:pt x="1026" y="430"/>
                  </a:lnTo>
                  <a:lnTo>
                    <a:pt x="916" y="458"/>
                  </a:lnTo>
                  <a:lnTo>
                    <a:pt x="825" y="477"/>
                  </a:lnTo>
                  <a:lnTo>
                    <a:pt x="760" y="382"/>
                  </a:lnTo>
                  <a:lnTo>
                    <a:pt x="697" y="386"/>
                  </a:lnTo>
                  <a:lnTo>
                    <a:pt x="756" y="502"/>
                  </a:lnTo>
                  <a:lnTo>
                    <a:pt x="599" y="536"/>
                  </a:lnTo>
                  <a:lnTo>
                    <a:pt x="466" y="563"/>
                  </a:lnTo>
                  <a:lnTo>
                    <a:pt x="447" y="470"/>
                  </a:lnTo>
                  <a:lnTo>
                    <a:pt x="327" y="489"/>
                  </a:lnTo>
                  <a:lnTo>
                    <a:pt x="226" y="515"/>
                  </a:lnTo>
                  <a:lnTo>
                    <a:pt x="160" y="544"/>
                  </a:lnTo>
                  <a:lnTo>
                    <a:pt x="89" y="589"/>
                  </a:lnTo>
                  <a:lnTo>
                    <a:pt x="59" y="595"/>
                  </a:lnTo>
                  <a:lnTo>
                    <a:pt x="44" y="595"/>
                  </a:lnTo>
                  <a:lnTo>
                    <a:pt x="26" y="637"/>
                  </a:lnTo>
                  <a:lnTo>
                    <a:pt x="47" y="692"/>
                  </a:lnTo>
                  <a:lnTo>
                    <a:pt x="72" y="629"/>
                  </a:lnTo>
                  <a:lnTo>
                    <a:pt x="72" y="664"/>
                  </a:lnTo>
                  <a:lnTo>
                    <a:pt x="89" y="675"/>
                  </a:lnTo>
                  <a:lnTo>
                    <a:pt x="194" y="631"/>
                  </a:lnTo>
                  <a:lnTo>
                    <a:pt x="258" y="618"/>
                  </a:lnTo>
                  <a:lnTo>
                    <a:pt x="433" y="589"/>
                  </a:lnTo>
                  <a:lnTo>
                    <a:pt x="606" y="572"/>
                  </a:lnTo>
                  <a:lnTo>
                    <a:pt x="823" y="550"/>
                  </a:lnTo>
                  <a:lnTo>
                    <a:pt x="958" y="532"/>
                  </a:lnTo>
                  <a:lnTo>
                    <a:pt x="1064" y="523"/>
                  </a:lnTo>
                  <a:lnTo>
                    <a:pt x="1060" y="584"/>
                  </a:lnTo>
                  <a:lnTo>
                    <a:pt x="1045" y="675"/>
                  </a:lnTo>
                  <a:lnTo>
                    <a:pt x="703" y="684"/>
                  </a:lnTo>
                  <a:lnTo>
                    <a:pt x="416" y="711"/>
                  </a:lnTo>
                  <a:lnTo>
                    <a:pt x="270" y="717"/>
                  </a:lnTo>
                  <a:lnTo>
                    <a:pt x="190" y="730"/>
                  </a:lnTo>
                  <a:lnTo>
                    <a:pt x="118" y="751"/>
                  </a:lnTo>
                  <a:lnTo>
                    <a:pt x="51" y="768"/>
                  </a:lnTo>
                  <a:lnTo>
                    <a:pt x="25" y="770"/>
                  </a:lnTo>
                  <a:lnTo>
                    <a:pt x="17" y="755"/>
                  </a:lnTo>
                  <a:lnTo>
                    <a:pt x="0" y="709"/>
                  </a:lnTo>
                  <a:lnTo>
                    <a:pt x="4" y="755"/>
                  </a:lnTo>
                  <a:lnTo>
                    <a:pt x="4" y="804"/>
                  </a:lnTo>
                  <a:lnTo>
                    <a:pt x="32" y="871"/>
                  </a:lnTo>
                  <a:lnTo>
                    <a:pt x="72" y="863"/>
                  </a:lnTo>
                  <a:lnTo>
                    <a:pt x="120" y="888"/>
                  </a:lnTo>
                  <a:lnTo>
                    <a:pt x="144" y="882"/>
                  </a:lnTo>
                  <a:lnTo>
                    <a:pt x="167" y="909"/>
                  </a:lnTo>
                  <a:lnTo>
                    <a:pt x="198" y="897"/>
                  </a:lnTo>
                  <a:lnTo>
                    <a:pt x="243" y="928"/>
                  </a:lnTo>
                  <a:lnTo>
                    <a:pt x="234" y="888"/>
                  </a:lnTo>
                  <a:lnTo>
                    <a:pt x="243" y="857"/>
                  </a:lnTo>
                  <a:lnTo>
                    <a:pt x="272" y="818"/>
                  </a:lnTo>
                  <a:lnTo>
                    <a:pt x="270" y="884"/>
                  </a:lnTo>
                  <a:lnTo>
                    <a:pt x="296" y="911"/>
                  </a:lnTo>
                  <a:lnTo>
                    <a:pt x="357" y="903"/>
                  </a:lnTo>
                  <a:lnTo>
                    <a:pt x="340" y="861"/>
                  </a:lnTo>
                  <a:lnTo>
                    <a:pt x="378" y="903"/>
                  </a:lnTo>
                  <a:lnTo>
                    <a:pt x="420" y="914"/>
                  </a:lnTo>
                  <a:lnTo>
                    <a:pt x="445" y="895"/>
                  </a:lnTo>
                  <a:lnTo>
                    <a:pt x="439" y="856"/>
                  </a:lnTo>
                  <a:lnTo>
                    <a:pt x="452" y="821"/>
                  </a:lnTo>
                  <a:lnTo>
                    <a:pt x="464" y="884"/>
                  </a:lnTo>
                  <a:lnTo>
                    <a:pt x="504" y="903"/>
                  </a:lnTo>
                  <a:lnTo>
                    <a:pt x="471" y="911"/>
                  </a:lnTo>
                  <a:lnTo>
                    <a:pt x="458" y="943"/>
                  </a:lnTo>
                  <a:lnTo>
                    <a:pt x="397" y="930"/>
                  </a:lnTo>
                  <a:lnTo>
                    <a:pt x="376" y="951"/>
                  </a:lnTo>
                  <a:lnTo>
                    <a:pt x="332" y="949"/>
                  </a:lnTo>
                  <a:lnTo>
                    <a:pt x="306" y="970"/>
                  </a:lnTo>
                  <a:lnTo>
                    <a:pt x="376" y="975"/>
                  </a:lnTo>
                  <a:lnTo>
                    <a:pt x="412" y="977"/>
                  </a:lnTo>
                  <a:lnTo>
                    <a:pt x="447" y="977"/>
                  </a:lnTo>
                  <a:lnTo>
                    <a:pt x="458" y="991"/>
                  </a:lnTo>
                  <a:lnTo>
                    <a:pt x="490" y="970"/>
                  </a:lnTo>
                  <a:lnTo>
                    <a:pt x="536" y="1000"/>
                  </a:lnTo>
                  <a:lnTo>
                    <a:pt x="551" y="977"/>
                  </a:lnTo>
                  <a:lnTo>
                    <a:pt x="583" y="977"/>
                  </a:lnTo>
                  <a:lnTo>
                    <a:pt x="600" y="1000"/>
                  </a:lnTo>
                  <a:lnTo>
                    <a:pt x="612" y="981"/>
                  </a:lnTo>
                  <a:lnTo>
                    <a:pt x="570" y="911"/>
                  </a:lnTo>
                  <a:lnTo>
                    <a:pt x="633" y="914"/>
                  </a:lnTo>
                  <a:lnTo>
                    <a:pt x="677" y="880"/>
                  </a:lnTo>
                  <a:lnTo>
                    <a:pt x="697" y="922"/>
                  </a:lnTo>
                  <a:lnTo>
                    <a:pt x="734" y="922"/>
                  </a:lnTo>
                  <a:lnTo>
                    <a:pt x="760" y="956"/>
                  </a:lnTo>
                  <a:lnTo>
                    <a:pt x="811" y="934"/>
                  </a:lnTo>
                  <a:lnTo>
                    <a:pt x="891" y="943"/>
                  </a:lnTo>
                  <a:lnTo>
                    <a:pt x="956" y="935"/>
                  </a:lnTo>
                  <a:lnTo>
                    <a:pt x="1003" y="903"/>
                  </a:lnTo>
                  <a:lnTo>
                    <a:pt x="1043" y="762"/>
                  </a:lnTo>
                  <a:lnTo>
                    <a:pt x="1043" y="837"/>
                  </a:lnTo>
                  <a:lnTo>
                    <a:pt x="1022" y="911"/>
                  </a:lnTo>
                  <a:lnTo>
                    <a:pt x="1186" y="918"/>
                  </a:lnTo>
                  <a:lnTo>
                    <a:pt x="1357" y="888"/>
                  </a:lnTo>
                  <a:lnTo>
                    <a:pt x="1410" y="884"/>
                  </a:lnTo>
                  <a:lnTo>
                    <a:pt x="1458" y="764"/>
                  </a:lnTo>
                  <a:lnTo>
                    <a:pt x="1450" y="743"/>
                  </a:lnTo>
                  <a:lnTo>
                    <a:pt x="1418" y="732"/>
                  </a:lnTo>
                  <a:lnTo>
                    <a:pt x="1349" y="724"/>
                  </a:lnTo>
                  <a:lnTo>
                    <a:pt x="1211" y="690"/>
                  </a:lnTo>
                  <a:lnTo>
                    <a:pt x="1112" y="675"/>
                  </a:lnTo>
                  <a:lnTo>
                    <a:pt x="1066" y="671"/>
                  </a:lnTo>
                  <a:lnTo>
                    <a:pt x="1098" y="538"/>
                  </a:lnTo>
                  <a:lnTo>
                    <a:pt x="1157" y="557"/>
                  </a:lnTo>
                  <a:lnTo>
                    <a:pt x="1264" y="584"/>
                  </a:lnTo>
                  <a:lnTo>
                    <a:pt x="1340" y="591"/>
                  </a:lnTo>
                  <a:lnTo>
                    <a:pt x="1397" y="608"/>
                  </a:lnTo>
                  <a:lnTo>
                    <a:pt x="1433" y="618"/>
                  </a:lnTo>
                  <a:lnTo>
                    <a:pt x="1467" y="645"/>
                  </a:lnTo>
                  <a:lnTo>
                    <a:pt x="1471" y="612"/>
                  </a:lnTo>
                  <a:lnTo>
                    <a:pt x="1467" y="529"/>
                  </a:lnTo>
                  <a:lnTo>
                    <a:pt x="1437" y="485"/>
                  </a:lnTo>
                  <a:lnTo>
                    <a:pt x="1442" y="555"/>
                  </a:lnTo>
                  <a:lnTo>
                    <a:pt x="1393" y="557"/>
                  </a:lnTo>
                  <a:lnTo>
                    <a:pt x="1442" y="591"/>
                  </a:lnTo>
                  <a:lnTo>
                    <a:pt x="1410" y="595"/>
                  </a:lnTo>
                  <a:lnTo>
                    <a:pt x="1290" y="536"/>
                  </a:lnTo>
                  <a:lnTo>
                    <a:pt x="1260" y="517"/>
                  </a:lnTo>
                  <a:lnTo>
                    <a:pt x="1317" y="437"/>
                  </a:lnTo>
                  <a:lnTo>
                    <a:pt x="1380" y="466"/>
                  </a:lnTo>
                  <a:lnTo>
                    <a:pt x="1406" y="464"/>
                  </a:lnTo>
                  <a:lnTo>
                    <a:pt x="1340" y="426"/>
                  </a:lnTo>
                  <a:lnTo>
                    <a:pt x="1292" y="411"/>
                  </a:lnTo>
                  <a:lnTo>
                    <a:pt x="1245" y="390"/>
                  </a:lnTo>
                  <a:lnTo>
                    <a:pt x="1260" y="422"/>
                  </a:lnTo>
                  <a:lnTo>
                    <a:pt x="1232" y="430"/>
                  </a:lnTo>
                  <a:lnTo>
                    <a:pt x="1232" y="458"/>
                  </a:lnTo>
                  <a:lnTo>
                    <a:pt x="1207" y="464"/>
                  </a:lnTo>
                  <a:lnTo>
                    <a:pt x="1207" y="491"/>
                  </a:lnTo>
                  <a:lnTo>
                    <a:pt x="1194" y="496"/>
                  </a:lnTo>
                  <a:lnTo>
                    <a:pt x="1131" y="464"/>
                  </a:lnTo>
                  <a:lnTo>
                    <a:pt x="1150" y="443"/>
                  </a:lnTo>
                  <a:lnTo>
                    <a:pt x="1192" y="416"/>
                  </a:lnTo>
                  <a:lnTo>
                    <a:pt x="1152" y="411"/>
                  </a:lnTo>
                  <a:lnTo>
                    <a:pt x="1127" y="399"/>
                  </a:lnTo>
                  <a:lnTo>
                    <a:pt x="1125" y="342"/>
                  </a:lnTo>
                  <a:lnTo>
                    <a:pt x="1207" y="371"/>
                  </a:lnTo>
                  <a:lnTo>
                    <a:pt x="1136" y="323"/>
                  </a:lnTo>
                  <a:lnTo>
                    <a:pt x="1131" y="226"/>
                  </a:lnTo>
                  <a:lnTo>
                    <a:pt x="1230" y="291"/>
                  </a:lnTo>
                  <a:lnTo>
                    <a:pt x="1332" y="320"/>
                  </a:lnTo>
                  <a:lnTo>
                    <a:pt x="1277" y="97"/>
                  </a:lnTo>
                  <a:lnTo>
                    <a:pt x="1260" y="84"/>
                  </a:lnTo>
                  <a:lnTo>
                    <a:pt x="1226" y="88"/>
                  </a:lnTo>
                  <a:lnTo>
                    <a:pt x="1218" y="63"/>
                  </a:lnTo>
                  <a:lnTo>
                    <a:pt x="1247" y="34"/>
                  </a:lnTo>
                  <a:lnTo>
                    <a:pt x="1271" y="40"/>
                  </a:lnTo>
                  <a:lnTo>
                    <a:pt x="1271" y="14"/>
                  </a:lnTo>
                  <a:lnTo>
                    <a:pt x="1239" y="0"/>
                  </a:lnTo>
                  <a:lnTo>
                    <a:pt x="1205" y="17"/>
                  </a:lnTo>
                  <a:lnTo>
                    <a:pt x="1190" y="65"/>
                  </a:lnTo>
                  <a:lnTo>
                    <a:pt x="1178" y="25"/>
                  </a:lnTo>
                  <a:lnTo>
                    <a:pt x="1163" y="40"/>
                  </a:lnTo>
                  <a:lnTo>
                    <a:pt x="1165" y="80"/>
                  </a:lnTo>
                  <a:lnTo>
                    <a:pt x="1136" y="84"/>
                  </a:lnTo>
                  <a:lnTo>
                    <a:pt x="1106" y="129"/>
                  </a:lnTo>
                  <a:lnTo>
                    <a:pt x="1152" y="120"/>
                  </a:lnTo>
                  <a:lnTo>
                    <a:pt x="1123" y="164"/>
                  </a:lnTo>
                  <a:close/>
                </a:path>
              </a:pathLst>
            </a:custGeom>
            <a:solidFill>
              <a:srgbClr val="000000">
                <a:alpha val="50195"/>
              </a:srgbClr>
            </a:solidFill>
            <a:ln w="9525">
              <a:noFill/>
            </a:ln>
          </p:spPr>
          <p:txBody>
            <a:bodyPr/>
            <a:lstStyle/>
            <a:p>
              <a:endParaRPr lang="zh-CN" altLang="en-US"/>
            </a:p>
          </p:txBody>
        </p:sp>
        <p:sp>
          <p:nvSpPr>
            <p:cNvPr id="8260" name="Freeform 3147"/>
            <p:cNvSpPr/>
            <p:nvPr/>
          </p:nvSpPr>
          <p:spPr>
            <a:xfrm>
              <a:off x="2421" y="2358"/>
              <a:ext cx="553" cy="433"/>
            </a:xfrm>
            <a:custGeom>
              <a:avLst/>
              <a:gdLst>
                <a:gd name="txL" fmla="*/ 0 w 1106"/>
                <a:gd name="txT" fmla="*/ 0 h 865"/>
                <a:gd name="txR" fmla="*/ 1106 w 1106"/>
                <a:gd name="txB" fmla="*/ 865 h 865"/>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Lst>
              <a:rect l="txL" t="txT" r="txR" b="txB"/>
              <a:pathLst>
                <a:path w="1106" h="865">
                  <a:moveTo>
                    <a:pt x="220" y="743"/>
                  </a:moveTo>
                  <a:lnTo>
                    <a:pt x="325" y="692"/>
                  </a:lnTo>
                  <a:lnTo>
                    <a:pt x="403" y="665"/>
                  </a:lnTo>
                  <a:lnTo>
                    <a:pt x="542" y="637"/>
                  </a:lnTo>
                  <a:lnTo>
                    <a:pt x="692" y="623"/>
                  </a:lnTo>
                  <a:lnTo>
                    <a:pt x="838" y="591"/>
                  </a:lnTo>
                  <a:lnTo>
                    <a:pt x="922" y="574"/>
                  </a:lnTo>
                  <a:lnTo>
                    <a:pt x="1009" y="561"/>
                  </a:lnTo>
                  <a:lnTo>
                    <a:pt x="1061" y="544"/>
                  </a:lnTo>
                  <a:lnTo>
                    <a:pt x="1061" y="572"/>
                  </a:lnTo>
                  <a:lnTo>
                    <a:pt x="1024" y="618"/>
                  </a:lnTo>
                  <a:lnTo>
                    <a:pt x="983" y="644"/>
                  </a:lnTo>
                  <a:lnTo>
                    <a:pt x="912" y="667"/>
                  </a:lnTo>
                  <a:lnTo>
                    <a:pt x="840" y="686"/>
                  </a:lnTo>
                  <a:lnTo>
                    <a:pt x="762" y="711"/>
                  </a:lnTo>
                  <a:lnTo>
                    <a:pt x="758" y="724"/>
                  </a:lnTo>
                  <a:lnTo>
                    <a:pt x="825" y="713"/>
                  </a:lnTo>
                  <a:lnTo>
                    <a:pt x="882" y="703"/>
                  </a:lnTo>
                  <a:lnTo>
                    <a:pt x="931" y="680"/>
                  </a:lnTo>
                  <a:lnTo>
                    <a:pt x="971" y="660"/>
                  </a:lnTo>
                  <a:lnTo>
                    <a:pt x="1009" y="650"/>
                  </a:lnTo>
                  <a:lnTo>
                    <a:pt x="1034" y="627"/>
                  </a:lnTo>
                  <a:lnTo>
                    <a:pt x="1055" y="612"/>
                  </a:lnTo>
                  <a:lnTo>
                    <a:pt x="1061" y="591"/>
                  </a:lnTo>
                  <a:lnTo>
                    <a:pt x="1085" y="547"/>
                  </a:lnTo>
                  <a:lnTo>
                    <a:pt x="1089" y="511"/>
                  </a:lnTo>
                  <a:lnTo>
                    <a:pt x="1099" y="485"/>
                  </a:lnTo>
                  <a:lnTo>
                    <a:pt x="1093" y="412"/>
                  </a:lnTo>
                  <a:lnTo>
                    <a:pt x="1106" y="348"/>
                  </a:lnTo>
                  <a:lnTo>
                    <a:pt x="1081" y="335"/>
                  </a:lnTo>
                  <a:lnTo>
                    <a:pt x="907" y="420"/>
                  </a:lnTo>
                  <a:lnTo>
                    <a:pt x="812" y="450"/>
                  </a:lnTo>
                  <a:lnTo>
                    <a:pt x="741" y="479"/>
                  </a:lnTo>
                  <a:lnTo>
                    <a:pt x="694" y="498"/>
                  </a:lnTo>
                  <a:lnTo>
                    <a:pt x="707" y="471"/>
                  </a:lnTo>
                  <a:lnTo>
                    <a:pt x="802" y="431"/>
                  </a:lnTo>
                  <a:lnTo>
                    <a:pt x="840" y="378"/>
                  </a:lnTo>
                  <a:lnTo>
                    <a:pt x="732" y="433"/>
                  </a:lnTo>
                  <a:lnTo>
                    <a:pt x="745" y="412"/>
                  </a:lnTo>
                  <a:lnTo>
                    <a:pt x="867" y="352"/>
                  </a:lnTo>
                  <a:lnTo>
                    <a:pt x="867" y="335"/>
                  </a:lnTo>
                  <a:lnTo>
                    <a:pt x="851" y="308"/>
                  </a:lnTo>
                  <a:lnTo>
                    <a:pt x="789" y="327"/>
                  </a:lnTo>
                  <a:lnTo>
                    <a:pt x="739" y="340"/>
                  </a:lnTo>
                  <a:lnTo>
                    <a:pt x="726" y="338"/>
                  </a:lnTo>
                  <a:lnTo>
                    <a:pt x="667" y="378"/>
                  </a:lnTo>
                  <a:lnTo>
                    <a:pt x="614" y="355"/>
                  </a:lnTo>
                  <a:lnTo>
                    <a:pt x="614" y="274"/>
                  </a:lnTo>
                  <a:lnTo>
                    <a:pt x="587" y="255"/>
                  </a:lnTo>
                  <a:lnTo>
                    <a:pt x="612" y="251"/>
                  </a:lnTo>
                  <a:lnTo>
                    <a:pt x="606" y="148"/>
                  </a:lnTo>
                  <a:lnTo>
                    <a:pt x="625" y="122"/>
                  </a:lnTo>
                  <a:lnTo>
                    <a:pt x="620" y="74"/>
                  </a:lnTo>
                  <a:lnTo>
                    <a:pt x="602" y="80"/>
                  </a:lnTo>
                  <a:lnTo>
                    <a:pt x="606" y="23"/>
                  </a:lnTo>
                  <a:lnTo>
                    <a:pt x="566" y="0"/>
                  </a:lnTo>
                  <a:lnTo>
                    <a:pt x="574" y="93"/>
                  </a:lnTo>
                  <a:lnTo>
                    <a:pt x="547" y="91"/>
                  </a:lnTo>
                  <a:lnTo>
                    <a:pt x="545" y="160"/>
                  </a:lnTo>
                  <a:lnTo>
                    <a:pt x="566" y="144"/>
                  </a:lnTo>
                  <a:lnTo>
                    <a:pt x="566" y="253"/>
                  </a:lnTo>
                  <a:lnTo>
                    <a:pt x="576" y="373"/>
                  </a:lnTo>
                  <a:lnTo>
                    <a:pt x="559" y="433"/>
                  </a:lnTo>
                  <a:lnTo>
                    <a:pt x="534" y="466"/>
                  </a:lnTo>
                  <a:lnTo>
                    <a:pt x="513" y="466"/>
                  </a:lnTo>
                  <a:lnTo>
                    <a:pt x="487" y="441"/>
                  </a:lnTo>
                  <a:lnTo>
                    <a:pt x="466" y="386"/>
                  </a:lnTo>
                  <a:lnTo>
                    <a:pt x="418" y="399"/>
                  </a:lnTo>
                  <a:lnTo>
                    <a:pt x="372" y="426"/>
                  </a:lnTo>
                  <a:lnTo>
                    <a:pt x="306" y="473"/>
                  </a:lnTo>
                  <a:lnTo>
                    <a:pt x="340" y="485"/>
                  </a:lnTo>
                  <a:lnTo>
                    <a:pt x="340" y="580"/>
                  </a:lnTo>
                  <a:lnTo>
                    <a:pt x="268" y="608"/>
                  </a:lnTo>
                  <a:lnTo>
                    <a:pt x="215" y="641"/>
                  </a:lnTo>
                  <a:lnTo>
                    <a:pt x="255" y="646"/>
                  </a:lnTo>
                  <a:lnTo>
                    <a:pt x="220" y="679"/>
                  </a:lnTo>
                  <a:lnTo>
                    <a:pt x="148" y="717"/>
                  </a:lnTo>
                  <a:lnTo>
                    <a:pt x="120" y="739"/>
                  </a:lnTo>
                  <a:lnTo>
                    <a:pt x="154" y="686"/>
                  </a:lnTo>
                  <a:lnTo>
                    <a:pt x="122" y="652"/>
                  </a:lnTo>
                  <a:lnTo>
                    <a:pt x="120" y="699"/>
                  </a:lnTo>
                  <a:lnTo>
                    <a:pt x="95" y="753"/>
                  </a:lnTo>
                  <a:lnTo>
                    <a:pt x="80" y="779"/>
                  </a:lnTo>
                  <a:lnTo>
                    <a:pt x="72" y="732"/>
                  </a:lnTo>
                  <a:lnTo>
                    <a:pt x="53" y="766"/>
                  </a:lnTo>
                  <a:lnTo>
                    <a:pt x="55" y="814"/>
                  </a:lnTo>
                  <a:lnTo>
                    <a:pt x="34" y="819"/>
                  </a:lnTo>
                  <a:lnTo>
                    <a:pt x="32" y="787"/>
                  </a:lnTo>
                  <a:lnTo>
                    <a:pt x="36" y="726"/>
                  </a:lnTo>
                  <a:lnTo>
                    <a:pt x="0" y="734"/>
                  </a:lnTo>
                  <a:lnTo>
                    <a:pt x="13" y="766"/>
                  </a:lnTo>
                  <a:lnTo>
                    <a:pt x="13" y="827"/>
                  </a:lnTo>
                  <a:lnTo>
                    <a:pt x="32" y="865"/>
                  </a:lnTo>
                  <a:lnTo>
                    <a:pt x="160" y="785"/>
                  </a:lnTo>
                  <a:lnTo>
                    <a:pt x="106" y="785"/>
                  </a:lnTo>
                  <a:lnTo>
                    <a:pt x="122" y="766"/>
                  </a:lnTo>
                  <a:lnTo>
                    <a:pt x="154" y="760"/>
                  </a:lnTo>
                  <a:lnTo>
                    <a:pt x="162" y="734"/>
                  </a:lnTo>
                  <a:lnTo>
                    <a:pt x="175" y="732"/>
                  </a:lnTo>
                  <a:lnTo>
                    <a:pt x="201" y="718"/>
                  </a:lnTo>
                  <a:lnTo>
                    <a:pt x="232" y="686"/>
                  </a:lnTo>
                  <a:lnTo>
                    <a:pt x="266" y="673"/>
                  </a:lnTo>
                  <a:lnTo>
                    <a:pt x="266" y="690"/>
                  </a:lnTo>
                  <a:lnTo>
                    <a:pt x="253" y="692"/>
                  </a:lnTo>
                  <a:lnTo>
                    <a:pt x="249" y="711"/>
                  </a:lnTo>
                  <a:lnTo>
                    <a:pt x="219" y="724"/>
                  </a:lnTo>
                  <a:lnTo>
                    <a:pt x="220" y="743"/>
                  </a:lnTo>
                  <a:close/>
                </a:path>
              </a:pathLst>
            </a:custGeom>
            <a:solidFill>
              <a:srgbClr val="000000">
                <a:alpha val="50195"/>
              </a:srgbClr>
            </a:solidFill>
            <a:ln w="9525">
              <a:noFill/>
            </a:ln>
          </p:spPr>
          <p:txBody>
            <a:bodyPr/>
            <a:lstStyle/>
            <a:p>
              <a:endParaRPr lang="zh-CN" altLang="en-US"/>
            </a:p>
          </p:txBody>
        </p:sp>
        <p:sp>
          <p:nvSpPr>
            <p:cNvPr id="8261" name="Freeform 3148"/>
            <p:cNvSpPr/>
            <p:nvPr/>
          </p:nvSpPr>
          <p:spPr>
            <a:xfrm>
              <a:off x="2643" y="2727"/>
              <a:ext cx="158" cy="61"/>
            </a:xfrm>
            <a:custGeom>
              <a:avLst/>
              <a:gdLst>
                <a:gd name="txL" fmla="*/ 0 w 315"/>
                <a:gd name="txT" fmla="*/ 0 h 122"/>
                <a:gd name="txR" fmla="*/ 315 w 315"/>
                <a:gd name="txB" fmla="*/ 122 h 122"/>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 ang="0">
                  <a:pos x="1" y="1"/>
                </a:cxn>
              </a:cxnLst>
              <a:rect l="txL" t="txT" r="txR" b="txB"/>
              <a:pathLst>
                <a:path w="315" h="122">
                  <a:moveTo>
                    <a:pt x="23" y="101"/>
                  </a:moveTo>
                  <a:lnTo>
                    <a:pt x="36" y="94"/>
                  </a:lnTo>
                  <a:lnTo>
                    <a:pt x="57" y="92"/>
                  </a:lnTo>
                  <a:lnTo>
                    <a:pt x="43" y="63"/>
                  </a:lnTo>
                  <a:lnTo>
                    <a:pt x="68" y="78"/>
                  </a:lnTo>
                  <a:lnTo>
                    <a:pt x="80" y="99"/>
                  </a:lnTo>
                  <a:lnTo>
                    <a:pt x="104" y="103"/>
                  </a:lnTo>
                  <a:lnTo>
                    <a:pt x="123" y="90"/>
                  </a:lnTo>
                  <a:lnTo>
                    <a:pt x="100" y="86"/>
                  </a:lnTo>
                  <a:lnTo>
                    <a:pt x="83" y="77"/>
                  </a:lnTo>
                  <a:lnTo>
                    <a:pt x="74" y="52"/>
                  </a:lnTo>
                  <a:lnTo>
                    <a:pt x="89" y="73"/>
                  </a:lnTo>
                  <a:lnTo>
                    <a:pt x="104" y="71"/>
                  </a:lnTo>
                  <a:lnTo>
                    <a:pt x="93" y="46"/>
                  </a:lnTo>
                  <a:lnTo>
                    <a:pt x="100" y="40"/>
                  </a:lnTo>
                  <a:lnTo>
                    <a:pt x="116" y="52"/>
                  </a:lnTo>
                  <a:lnTo>
                    <a:pt x="129" y="52"/>
                  </a:lnTo>
                  <a:lnTo>
                    <a:pt x="144" y="48"/>
                  </a:lnTo>
                  <a:lnTo>
                    <a:pt x="129" y="69"/>
                  </a:lnTo>
                  <a:lnTo>
                    <a:pt x="137" y="88"/>
                  </a:lnTo>
                  <a:lnTo>
                    <a:pt x="157" y="86"/>
                  </a:lnTo>
                  <a:lnTo>
                    <a:pt x="180" y="82"/>
                  </a:lnTo>
                  <a:lnTo>
                    <a:pt x="176" y="69"/>
                  </a:lnTo>
                  <a:lnTo>
                    <a:pt x="157" y="69"/>
                  </a:lnTo>
                  <a:lnTo>
                    <a:pt x="165" y="58"/>
                  </a:lnTo>
                  <a:lnTo>
                    <a:pt x="182" y="40"/>
                  </a:lnTo>
                  <a:lnTo>
                    <a:pt x="201" y="52"/>
                  </a:lnTo>
                  <a:lnTo>
                    <a:pt x="209" y="61"/>
                  </a:lnTo>
                  <a:lnTo>
                    <a:pt x="190" y="65"/>
                  </a:lnTo>
                  <a:lnTo>
                    <a:pt x="194" y="78"/>
                  </a:lnTo>
                  <a:lnTo>
                    <a:pt x="226" y="75"/>
                  </a:lnTo>
                  <a:lnTo>
                    <a:pt x="234" y="61"/>
                  </a:lnTo>
                  <a:lnTo>
                    <a:pt x="215" y="46"/>
                  </a:lnTo>
                  <a:lnTo>
                    <a:pt x="197" y="29"/>
                  </a:lnTo>
                  <a:lnTo>
                    <a:pt x="230" y="0"/>
                  </a:lnTo>
                  <a:lnTo>
                    <a:pt x="226" y="16"/>
                  </a:lnTo>
                  <a:lnTo>
                    <a:pt x="251" y="31"/>
                  </a:lnTo>
                  <a:lnTo>
                    <a:pt x="243" y="44"/>
                  </a:lnTo>
                  <a:lnTo>
                    <a:pt x="251" y="65"/>
                  </a:lnTo>
                  <a:lnTo>
                    <a:pt x="264" y="44"/>
                  </a:lnTo>
                  <a:lnTo>
                    <a:pt x="287" y="44"/>
                  </a:lnTo>
                  <a:lnTo>
                    <a:pt x="268" y="54"/>
                  </a:lnTo>
                  <a:lnTo>
                    <a:pt x="268" y="67"/>
                  </a:lnTo>
                  <a:lnTo>
                    <a:pt x="287" y="65"/>
                  </a:lnTo>
                  <a:lnTo>
                    <a:pt x="315" y="65"/>
                  </a:lnTo>
                  <a:lnTo>
                    <a:pt x="311" y="71"/>
                  </a:lnTo>
                  <a:lnTo>
                    <a:pt x="234" y="80"/>
                  </a:lnTo>
                  <a:lnTo>
                    <a:pt x="144" y="96"/>
                  </a:lnTo>
                  <a:lnTo>
                    <a:pt x="125" y="99"/>
                  </a:lnTo>
                  <a:lnTo>
                    <a:pt x="110" y="111"/>
                  </a:lnTo>
                  <a:lnTo>
                    <a:pt x="64" y="115"/>
                  </a:lnTo>
                  <a:lnTo>
                    <a:pt x="38" y="118"/>
                  </a:lnTo>
                  <a:lnTo>
                    <a:pt x="13" y="122"/>
                  </a:lnTo>
                  <a:lnTo>
                    <a:pt x="0" y="82"/>
                  </a:lnTo>
                  <a:lnTo>
                    <a:pt x="23" y="101"/>
                  </a:lnTo>
                  <a:close/>
                </a:path>
              </a:pathLst>
            </a:custGeom>
            <a:solidFill>
              <a:srgbClr val="000000">
                <a:alpha val="50195"/>
              </a:srgbClr>
            </a:solidFill>
            <a:ln w="9525">
              <a:noFill/>
            </a:ln>
          </p:spPr>
          <p:txBody>
            <a:bodyPr/>
            <a:lstStyle/>
            <a:p>
              <a:endParaRPr lang="zh-CN" altLang="en-US"/>
            </a:p>
          </p:txBody>
        </p:sp>
        <p:sp>
          <p:nvSpPr>
            <p:cNvPr id="8262" name="Freeform 3149"/>
            <p:cNvSpPr/>
            <p:nvPr/>
          </p:nvSpPr>
          <p:spPr>
            <a:xfrm>
              <a:off x="2602" y="2740"/>
              <a:ext cx="87" cy="35"/>
            </a:xfrm>
            <a:custGeom>
              <a:avLst/>
              <a:gdLst>
                <a:gd name="txL" fmla="*/ 0 w 173"/>
                <a:gd name="txT" fmla="*/ 0 h 71"/>
                <a:gd name="txR" fmla="*/ 173 w 173"/>
                <a:gd name="txB" fmla="*/ 71 h 71"/>
              </a:gdLst>
              <a:ahLst/>
              <a:cxnLst>
                <a:cxn ang="0">
                  <a:pos x="1" y="0"/>
                </a:cxn>
                <a:cxn ang="0">
                  <a:pos x="1" y="0"/>
                </a:cxn>
                <a:cxn ang="0">
                  <a:pos x="1" y="0"/>
                </a:cxn>
                <a:cxn ang="0">
                  <a:pos x="1" y="0"/>
                </a:cxn>
                <a:cxn ang="0">
                  <a:pos x="1" y="0"/>
                </a:cxn>
                <a:cxn ang="0">
                  <a:pos x="1" y="0"/>
                </a:cxn>
                <a:cxn ang="0">
                  <a:pos x="1" y="0"/>
                </a:cxn>
                <a:cxn ang="0">
                  <a:pos x="1" y="0"/>
                </a:cxn>
                <a:cxn ang="0">
                  <a:pos x="1" y="0"/>
                </a:cxn>
                <a:cxn ang="0">
                  <a:pos x="0" y="0"/>
                </a:cxn>
                <a:cxn ang="0">
                  <a:pos x="1" y="0"/>
                </a:cxn>
                <a:cxn ang="0">
                  <a:pos x="1" y="0"/>
                </a:cxn>
              </a:cxnLst>
              <a:rect l="txL" t="txT" r="txR" b="txB"/>
              <a:pathLst>
                <a:path w="173" h="71">
                  <a:moveTo>
                    <a:pt x="91" y="71"/>
                  </a:moveTo>
                  <a:lnTo>
                    <a:pt x="101" y="44"/>
                  </a:lnTo>
                  <a:lnTo>
                    <a:pt x="125" y="44"/>
                  </a:lnTo>
                  <a:lnTo>
                    <a:pt x="133" y="25"/>
                  </a:lnTo>
                  <a:lnTo>
                    <a:pt x="154" y="25"/>
                  </a:lnTo>
                  <a:lnTo>
                    <a:pt x="165" y="48"/>
                  </a:lnTo>
                  <a:lnTo>
                    <a:pt x="165" y="27"/>
                  </a:lnTo>
                  <a:lnTo>
                    <a:pt x="162" y="8"/>
                  </a:lnTo>
                  <a:lnTo>
                    <a:pt x="173" y="0"/>
                  </a:lnTo>
                  <a:lnTo>
                    <a:pt x="0" y="40"/>
                  </a:lnTo>
                  <a:lnTo>
                    <a:pt x="78" y="57"/>
                  </a:lnTo>
                  <a:lnTo>
                    <a:pt x="91" y="71"/>
                  </a:lnTo>
                  <a:close/>
                </a:path>
              </a:pathLst>
            </a:custGeom>
            <a:solidFill>
              <a:srgbClr val="000000">
                <a:alpha val="50195"/>
              </a:srgbClr>
            </a:solidFill>
            <a:ln w="9525">
              <a:noFill/>
            </a:ln>
          </p:spPr>
          <p:txBody>
            <a:bodyPr/>
            <a:lstStyle/>
            <a:p>
              <a:endParaRPr lang="zh-CN" altLang="en-US"/>
            </a:p>
          </p:txBody>
        </p:sp>
        <p:sp>
          <p:nvSpPr>
            <p:cNvPr id="8263" name="Freeform 3150"/>
            <p:cNvSpPr/>
            <p:nvPr/>
          </p:nvSpPr>
          <p:spPr>
            <a:xfrm>
              <a:off x="2683" y="2715"/>
              <a:ext cx="103" cy="41"/>
            </a:xfrm>
            <a:custGeom>
              <a:avLst/>
              <a:gdLst>
                <a:gd name="txL" fmla="*/ 0 w 205"/>
                <a:gd name="txT" fmla="*/ 0 h 82"/>
                <a:gd name="txR" fmla="*/ 205 w 205"/>
                <a:gd name="txB" fmla="*/ 82 h 82"/>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0" y="1"/>
                </a:cxn>
                <a:cxn ang="0">
                  <a:pos x="1" y="1"/>
                </a:cxn>
                <a:cxn ang="0">
                  <a:pos x="1" y="1"/>
                </a:cxn>
              </a:cxnLst>
              <a:rect l="txL" t="txT" r="txR" b="txB"/>
              <a:pathLst>
                <a:path w="205" h="82">
                  <a:moveTo>
                    <a:pt x="36" y="51"/>
                  </a:moveTo>
                  <a:lnTo>
                    <a:pt x="38" y="62"/>
                  </a:lnTo>
                  <a:lnTo>
                    <a:pt x="53" y="70"/>
                  </a:lnTo>
                  <a:lnTo>
                    <a:pt x="68" y="70"/>
                  </a:lnTo>
                  <a:lnTo>
                    <a:pt x="87" y="82"/>
                  </a:lnTo>
                  <a:lnTo>
                    <a:pt x="102" y="66"/>
                  </a:lnTo>
                  <a:lnTo>
                    <a:pt x="106" y="53"/>
                  </a:lnTo>
                  <a:lnTo>
                    <a:pt x="131" y="55"/>
                  </a:lnTo>
                  <a:lnTo>
                    <a:pt x="146" y="30"/>
                  </a:lnTo>
                  <a:lnTo>
                    <a:pt x="163" y="23"/>
                  </a:lnTo>
                  <a:lnTo>
                    <a:pt x="176" y="32"/>
                  </a:lnTo>
                  <a:lnTo>
                    <a:pt x="159" y="61"/>
                  </a:lnTo>
                  <a:lnTo>
                    <a:pt x="188" y="47"/>
                  </a:lnTo>
                  <a:lnTo>
                    <a:pt x="205" y="51"/>
                  </a:lnTo>
                  <a:lnTo>
                    <a:pt x="180" y="0"/>
                  </a:lnTo>
                  <a:lnTo>
                    <a:pt x="89" y="28"/>
                  </a:lnTo>
                  <a:lnTo>
                    <a:pt x="68" y="34"/>
                  </a:lnTo>
                  <a:lnTo>
                    <a:pt x="89" y="38"/>
                  </a:lnTo>
                  <a:lnTo>
                    <a:pt x="85" y="53"/>
                  </a:lnTo>
                  <a:lnTo>
                    <a:pt x="64" y="55"/>
                  </a:lnTo>
                  <a:lnTo>
                    <a:pt x="51" y="59"/>
                  </a:lnTo>
                  <a:lnTo>
                    <a:pt x="45" y="49"/>
                  </a:lnTo>
                  <a:lnTo>
                    <a:pt x="53" y="36"/>
                  </a:lnTo>
                  <a:lnTo>
                    <a:pt x="0" y="51"/>
                  </a:lnTo>
                  <a:lnTo>
                    <a:pt x="24" y="55"/>
                  </a:lnTo>
                  <a:lnTo>
                    <a:pt x="36" y="51"/>
                  </a:lnTo>
                  <a:close/>
                </a:path>
              </a:pathLst>
            </a:custGeom>
            <a:solidFill>
              <a:srgbClr val="000000">
                <a:alpha val="50195"/>
              </a:srgbClr>
            </a:solidFill>
            <a:ln w="9525">
              <a:noFill/>
            </a:ln>
          </p:spPr>
          <p:txBody>
            <a:bodyPr/>
            <a:lstStyle/>
            <a:p>
              <a:endParaRPr lang="zh-CN" altLang="en-US"/>
            </a:p>
          </p:txBody>
        </p:sp>
        <p:sp>
          <p:nvSpPr>
            <p:cNvPr id="8264" name="Freeform 3151"/>
            <p:cNvSpPr/>
            <p:nvPr/>
          </p:nvSpPr>
          <p:spPr>
            <a:xfrm>
              <a:off x="2813" y="2707"/>
              <a:ext cx="65" cy="45"/>
            </a:xfrm>
            <a:custGeom>
              <a:avLst/>
              <a:gdLst>
                <a:gd name="txL" fmla="*/ 0 w 131"/>
                <a:gd name="txT" fmla="*/ 0 h 89"/>
                <a:gd name="txR" fmla="*/ 131 w 131"/>
                <a:gd name="txB" fmla="*/ 89 h 89"/>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Lst>
              <a:rect l="txL" t="txT" r="txR" b="txB"/>
              <a:pathLst>
                <a:path w="131" h="89">
                  <a:moveTo>
                    <a:pt x="0" y="43"/>
                  </a:moveTo>
                  <a:lnTo>
                    <a:pt x="30" y="36"/>
                  </a:lnTo>
                  <a:lnTo>
                    <a:pt x="34" y="58"/>
                  </a:lnTo>
                  <a:lnTo>
                    <a:pt x="48" y="64"/>
                  </a:lnTo>
                  <a:lnTo>
                    <a:pt x="51" y="51"/>
                  </a:lnTo>
                  <a:lnTo>
                    <a:pt x="48" y="39"/>
                  </a:lnTo>
                  <a:lnTo>
                    <a:pt x="48" y="26"/>
                  </a:lnTo>
                  <a:lnTo>
                    <a:pt x="63" y="26"/>
                  </a:lnTo>
                  <a:lnTo>
                    <a:pt x="63" y="38"/>
                  </a:lnTo>
                  <a:lnTo>
                    <a:pt x="86" y="34"/>
                  </a:lnTo>
                  <a:lnTo>
                    <a:pt x="101" y="28"/>
                  </a:lnTo>
                  <a:lnTo>
                    <a:pt x="82" y="20"/>
                  </a:lnTo>
                  <a:lnTo>
                    <a:pt x="70" y="5"/>
                  </a:lnTo>
                  <a:lnTo>
                    <a:pt x="87" y="0"/>
                  </a:lnTo>
                  <a:lnTo>
                    <a:pt x="95" y="11"/>
                  </a:lnTo>
                  <a:lnTo>
                    <a:pt x="105" y="24"/>
                  </a:lnTo>
                  <a:lnTo>
                    <a:pt x="131" y="34"/>
                  </a:lnTo>
                  <a:lnTo>
                    <a:pt x="108" y="43"/>
                  </a:lnTo>
                  <a:lnTo>
                    <a:pt x="101" y="53"/>
                  </a:lnTo>
                  <a:lnTo>
                    <a:pt x="131" y="55"/>
                  </a:lnTo>
                  <a:lnTo>
                    <a:pt x="112" y="66"/>
                  </a:lnTo>
                  <a:lnTo>
                    <a:pt x="76" y="81"/>
                  </a:lnTo>
                  <a:lnTo>
                    <a:pt x="84" y="64"/>
                  </a:lnTo>
                  <a:lnTo>
                    <a:pt x="91" y="47"/>
                  </a:lnTo>
                  <a:lnTo>
                    <a:pt x="70" y="45"/>
                  </a:lnTo>
                  <a:lnTo>
                    <a:pt x="65" y="64"/>
                  </a:lnTo>
                  <a:lnTo>
                    <a:pt x="67" y="77"/>
                  </a:lnTo>
                  <a:lnTo>
                    <a:pt x="32" y="89"/>
                  </a:lnTo>
                  <a:lnTo>
                    <a:pt x="0" y="43"/>
                  </a:lnTo>
                  <a:close/>
                </a:path>
              </a:pathLst>
            </a:custGeom>
            <a:solidFill>
              <a:srgbClr val="000000">
                <a:alpha val="50195"/>
              </a:srgbClr>
            </a:solidFill>
            <a:ln w="9525">
              <a:noFill/>
            </a:ln>
          </p:spPr>
          <p:txBody>
            <a:bodyPr/>
            <a:lstStyle/>
            <a:p>
              <a:endParaRPr lang="zh-CN" altLang="en-US"/>
            </a:p>
          </p:txBody>
        </p:sp>
        <p:sp>
          <p:nvSpPr>
            <p:cNvPr id="8265" name="Freeform 3152"/>
            <p:cNvSpPr/>
            <p:nvPr/>
          </p:nvSpPr>
          <p:spPr>
            <a:xfrm>
              <a:off x="2869" y="2679"/>
              <a:ext cx="103" cy="60"/>
            </a:xfrm>
            <a:custGeom>
              <a:avLst/>
              <a:gdLst>
                <a:gd name="txL" fmla="*/ 0 w 207"/>
                <a:gd name="txT" fmla="*/ 0 h 119"/>
                <a:gd name="txR" fmla="*/ 207 w 207"/>
                <a:gd name="txB" fmla="*/ 119 h 119"/>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Lst>
              <a:rect l="txL" t="txT" r="txR" b="txB"/>
              <a:pathLst>
                <a:path w="207" h="119">
                  <a:moveTo>
                    <a:pt x="0" y="53"/>
                  </a:moveTo>
                  <a:lnTo>
                    <a:pt x="15" y="51"/>
                  </a:lnTo>
                  <a:lnTo>
                    <a:pt x="29" y="64"/>
                  </a:lnTo>
                  <a:lnTo>
                    <a:pt x="29" y="79"/>
                  </a:lnTo>
                  <a:lnTo>
                    <a:pt x="0" y="95"/>
                  </a:lnTo>
                  <a:lnTo>
                    <a:pt x="19" y="95"/>
                  </a:lnTo>
                  <a:lnTo>
                    <a:pt x="23" y="104"/>
                  </a:lnTo>
                  <a:lnTo>
                    <a:pt x="4" y="119"/>
                  </a:lnTo>
                  <a:lnTo>
                    <a:pt x="31" y="115"/>
                  </a:lnTo>
                  <a:lnTo>
                    <a:pt x="59" y="110"/>
                  </a:lnTo>
                  <a:lnTo>
                    <a:pt x="74" y="102"/>
                  </a:lnTo>
                  <a:lnTo>
                    <a:pt x="55" y="100"/>
                  </a:lnTo>
                  <a:lnTo>
                    <a:pt x="48" y="81"/>
                  </a:lnTo>
                  <a:lnTo>
                    <a:pt x="52" y="68"/>
                  </a:lnTo>
                  <a:lnTo>
                    <a:pt x="69" y="77"/>
                  </a:lnTo>
                  <a:lnTo>
                    <a:pt x="90" y="98"/>
                  </a:lnTo>
                  <a:lnTo>
                    <a:pt x="116" y="89"/>
                  </a:lnTo>
                  <a:lnTo>
                    <a:pt x="143" y="74"/>
                  </a:lnTo>
                  <a:lnTo>
                    <a:pt x="200" y="30"/>
                  </a:lnTo>
                  <a:lnTo>
                    <a:pt x="207" y="1"/>
                  </a:lnTo>
                  <a:lnTo>
                    <a:pt x="173" y="20"/>
                  </a:lnTo>
                  <a:lnTo>
                    <a:pt x="164" y="36"/>
                  </a:lnTo>
                  <a:lnTo>
                    <a:pt x="154" y="9"/>
                  </a:lnTo>
                  <a:lnTo>
                    <a:pt x="118" y="0"/>
                  </a:lnTo>
                  <a:lnTo>
                    <a:pt x="93" y="9"/>
                  </a:lnTo>
                  <a:lnTo>
                    <a:pt x="112" y="20"/>
                  </a:lnTo>
                  <a:lnTo>
                    <a:pt x="109" y="55"/>
                  </a:lnTo>
                  <a:lnTo>
                    <a:pt x="124" y="57"/>
                  </a:lnTo>
                  <a:lnTo>
                    <a:pt x="129" y="22"/>
                  </a:lnTo>
                  <a:lnTo>
                    <a:pt x="141" y="41"/>
                  </a:lnTo>
                  <a:lnTo>
                    <a:pt x="154" y="38"/>
                  </a:lnTo>
                  <a:lnTo>
                    <a:pt x="147" y="55"/>
                  </a:lnTo>
                  <a:lnTo>
                    <a:pt x="129" y="74"/>
                  </a:lnTo>
                  <a:lnTo>
                    <a:pt x="112" y="74"/>
                  </a:lnTo>
                  <a:lnTo>
                    <a:pt x="95" y="57"/>
                  </a:lnTo>
                  <a:lnTo>
                    <a:pt x="90" y="70"/>
                  </a:lnTo>
                  <a:lnTo>
                    <a:pt x="72" y="68"/>
                  </a:lnTo>
                  <a:lnTo>
                    <a:pt x="71" y="47"/>
                  </a:lnTo>
                  <a:lnTo>
                    <a:pt x="84" y="39"/>
                  </a:lnTo>
                  <a:lnTo>
                    <a:pt x="71" y="17"/>
                  </a:lnTo>
                  <a:lnTo>
                    <a:pt x="52" y="24"/>
                  </a:lnTo>
                  <a:lnTo>
                    <a:pt x="67" y="38"/>
                  </a:lnTo>
                  <a:lnTo>
                    <a:pt x="59" y="57"/>
                  </a:lnTo>
                  <a:lnTo>
                    <a:pt x="42" y="57"/>
                  </a:lnTo>
                  <a:lnTo>
                    <a:pt x="33" y="34"/>
                  </a:lnTo>
                  <a:lnTo>
                    <a:pt x="4" y="41"/>
                  </a:lnTo>
                  <a:lnTo>
                    <a:pt x="0" y="53"/>
                  </a:lnTo>
                  <a:close/>
                </a:path>
              </a:pathLst>
            </a:custGeom>
            <a:solidFill>
              <a:srgbClr val="000000">
                <a:alpha val="50195"/>
              </a:srgbClr>
            </a:solidFill>
            <a:ln w="9525">
              <a:noFill/>
            </a:ln>
          </p:spPr>
          <p:txBody>
            <a:bodyPr/>
            <a:lstStyle/>
            <a:p>
              <a:endParaRPr lang="zh-CN" altLang="en-US"/>
            </a:p>
          </p:txBody>
        </p:sp>
        <p:sp>
          <p:nvSpPr>
            <p:cNvPr id="8266" name="Freeform 3153"/>
            <p:cNvSpPr/>
            <p:nvPr/>
          </p:nvSpPr>
          <p:spPr>
            <a:xfrm>
              <a:off x="2932" y="2630"/>
              <a:ext cx="29" cy="51"/>
            </a:xfrm>
            <a:custGeom>
              <a:avLst/>
              <a:gdLst>
                <a:gd name="txL" fmla="*/ 0 w 57"/>
                <a:gd name="txT" fmla="*/ 0 h 100"/>
                <a:gd name="txR" fmla="*/ 57 w 57"/>
                <a:gd name="txB" fmla="*/ 100 h 100"/>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0" y="1"/>
                </a:cxn>
              </a:cxnLst>
              <a:rect l="txL" t="txT" r="txR" b="txB"/>
              <a:pathLst>
                <a:path w="57" h="100">
                  <a:moveTo>
                    <a:pt x="0" y="79"/>
                  </a:moveTo>
                  <a:lnTo>
                    <a:pt x="19" y="93"/>
                  </a:lnTo>
                  <a:lnTo>
                    <a:pt x="38" y="100"/>
                  </a:lnTo>
                  <a:lnTo>
                    <a:pt x="39" y="93"/>
                  </a:lnTo>
                  <a:lnTo>
                    <a:pt x="22" y="81"/>
                  </a:lnTo>
                  <a:lnTo>
                    <a:pt x="22" y="66"/>
                  </a:lnTo>
                  <a:lnTo>
                    <a:pt x="51" y="78"/>
                  </a:lnTo>
                  <a:lnTo>
                    <a:pt x="57" y="64"/>
                  </a:lnTo>
                  <a:lnTo>
                    <a:pt x="30" y="59"/>
                  </a:lnTo>
                  <a:lnTo>
                    <a:pt x="38" y="40"/>
                  </a:lnTo>
                  <a:lnTo>
                    <a:pt x="57" y="53"/>
                  </a:lnTo>
                  <a:lnTo>
                    <a:pt x="55" y="21"/>
                  </a:lnTo>
                  <a:lnTo>
                    <a:pt x="55" y="0"/>
                  </a:lnTo>
                  <a:lnTo>
                    <a:pt x="19" y="49"/>
                  </a:lnTo>
                  <a:lnTo>
                    <a:pt x="0" y="79"/>
                  </a:lnTo>
                  <a:close/>
                </a:path>
              </a:pathLst>
            </a:custGeom>
            <a:solidFill>
              <a:srgbClr val="000000">
                <a:alpha val="50195"/>
              </a:srgbClr>
            </a:solidFill>
            <a:ln w="9525">
              <a:noFill/>
            </a:ln>
          </p:spPr>
          <p:txBody>
            <a:bodyPr/>
            <a:lstStyle/>
            <a:p>
              <a:endParaRPr lang="zh-CN" altLang="en-US"/>
            </a:p>
          </p:txBody>
        </p:sp>
        <p:sp>
          <p:nvSpPr>
            <p:cNvPr id="8267" name="Freeform 3154"/>
            <p:cNvSpPr/>
            <p:nvPr/>
          </p:nvSpPr>
          <p:spPr>
            <a:xfrm>
              <a:off x="2988" y="2691"/>
              <a:ext cx="64" cy="75"/>
            </a:xfrm>
            <a:custGeom>
              <a:avLst/>
              <a:gdLst>
                <a:gd name="txL" fmla="*/ 0 w 127"/>
                <a:gd name="txT" fmla="*/ 0 h 150"/>
                <a:gd name="txR" fmla="*/ 127 w 127"/>
                <a:gd name="txB" fmla="*/ 150 h 150"/>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Lst>
              <a:rect l="txL" t="txT" r="txR" b="txB"/>
              <a:pathLst>
                <a:path w="127" h="150">
                  <a:moveTo>
                    <a:pt x="5" y="4"/>
                  </a:moveTo>
                  <a:lnTo>
                    <a:pt x="15" y="19"/>
                  </a:lnTo>
                  <a:lnTo>
                    <a:pt x="9" y="44"/>
                  </a:lnTo>
                  <a:lnTo>
                    <a:pt x="17" y="50"/>
                  </a:lnTo>
                  <a:lnTo>
                    <a:pt x="28" y="31"/>
                  </a:lnTo>
                  <a:lnTo>
                    <a:pt x="40" y="31"/>
                  </a:lnTo>
                  <a:lnTo>
                    <a:pt x="51" y="53"/>
                  </a:lnTo>
                  <a:lnTo>
                    <a:pt x="36" y="78"/>
                  </a:lnTo>
                  <a:lnTo>
                    <a:pt x="51" y="82"/>
                  </a:lnTo>
                  <a:lnTo>
                    <a:pt x="55" y="97"/>
                  </a:lnTo>
                  <a:lnTo>
                    <a:pt x="40" y="110"/>
                  </a:lnTo>
                  <a:lnTo>
                    <a:pt x="19" y="97"/>
                  </a:lnTo>
                  <a:lnTo>
                    <a:pt x="0" y="109"/>
                  </a:lnTo>
                  <a:lnTo>
                    <a:pt x="22" y="110"/>
                  </a:lnTo>
                  <a:lnTo>
                    <a:pt x="53" y="124"/>
                  </a:lnTo>
                  <a:lnTo>
                    <a:pt x="83" y="150"/>
                  </a:lnTo>
                  <a:lnTo>
                    <a:pt x="80" y="116"/>
                  </a:lnTo>
                  <a:lnTo>
                    <a:pt x="76" y="95"/>
                  </a:lnTo>
                  <a:lnTo>
                    <a:pt x="106" y="105"/>
                  </a:lnTo>
                  <a:lnTo>
                    <a:pt x="99" y="91"/>
                  </a:lnTo>
                  <a:lnTo>
                    <a:pt x="78" y="76"/>
                  </a:lnTo>
                  <a:lnTo>
                    <a:pt x="66" y="67"/>
                  </a:lnTo>
                  <a:lnTo>
                    <a:pt x="64" y="46"/>
                  </a:lnTo>
                  <a:lnTo>
                    <a:pt x="81" y="46"/>
                  </a:lnTo>
                  <a:lnTo>
                    <a:pt x="93" y="67"/>
                  </a:lnTo>
                  <a:lnTo>
                    <a:pt x="127" y="67"/>
                  </a:lnTo>
                  <a:lnTo>
                    <a:pt x="116" y="44"/>
                  </a:lnTo>
                  <a:lnTo>
                    <a:pt x="26" y="0"/>
                  </a:lnTo>
                  <a:lnTo>
                    <a:pt x="5" y="4"/>
                  </a:lnTo>
                  <a:close/>
                </a:path>
              </a:pathLst>
            </a:custGeom>
            <a:solidFill>
              <a:srgbClr val="000000">
                <a:alpha val="50195"/>
              </a:srgbClr>
            </a:solidFill>
            <a:ln w="9525">
              <a:noFill/>
            </a:ln>
          </p:spPr>
          <p:txBody>
            <a:bodyPr/>
            <a:lstStyle/>
            <a:p>
              <a:endParaRPr lang="zh-CN" altLang="en-US"/>
            </a:p>
          </p:txBody>
        </p:sp>
        <p:sp>
          <p:nvSpPr>
            <p:cNvPr id="8268" name="Freeform 3155"/>
            <p:cNvSpPr/>
            <p:nvPr/>
          </p:nvSpPr>
          <p:spPr>
            <a:xfrm>
              <a:off x="3053" y="2733"/>
              <a:ext cx="82" cy="56"/>
            </a:xfrm>
            <a:custGeom>
              <a:avLst/>
              <a:gdLst>
                <a:gd name="txL" fmla="*/ 0 w 163"/>
                <a:gd name="txT" fmla="*/ 0 h 112"/>
                <a:gd name="txR" fmla="*/ 163 w 163"/>
                <a:gd name="txB" fmla="*/ 112 h 112"/>
              </a:gdLst>
              <a:ahLst/>
              <a:cxnLst>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 ang="0">
                  <a:pos x="1" y="1"/>
                </a:cxn>
              </a:cxnLst>
              <a:rect l="txL" t="txT" r="txR" b="txB"/>
              <a:pathLst>
                <a:path w="163" h="112">
                  <a:moveTo>
                    <a:pt x="25" y="55"/>
                  </a:moveTo>
                  <a:lnTo>
                    <a:pt x="42" y="66"/>
                  </a:lnTo>
                  <a:lnTo>
                    <a:pt x="66" y="63"/>
                  </a:lnTo>
                  <a:lnTo>
                    <a:pt x="72" y="30"/>
                  </a:lnTo>
                  <a:lnTo>
                    <a:pt x="38" y="19"/>
                  </a:lnTo>
                  <a:lnTo>
                    <a:pt x="46" y="0"/>
                  </a:lnTo>
                  <a:lnTo>
                    <a:pt x="87" y="17"/>
                  </a:lnTo>
                  <a:lnTo>
                    <a:pt x="89" y="47"/>
                  </a:lnTo>
                  <a:lnTo>
                    <a:pt x="97" y="53"/>
                  </a:lnTo>
                  <a:lnTo>
                    <a:pt x="110" y="34"/>
                  </a:lnTo>
                  <a:lnTo>
                    <a:pt x="133" y="34"/>
                  </a:lnTo>
                  <a:lnTo>
                    <a:pt x="158" y="42"/>
                  </a:lnTo>
                  <a:lnTo>
                    <a:pt x="163" y="65"/>
                  </a:lnTo>
                  <a:lnTo>
                    <a:pt x="152" y="76"/>
                  </a:lnTo>
                  <a:lnTo>
                    <a:pt x="150" y="93"/>
                  </a:lnTo>
                  <a:lnTo>
                    <a:pt x="161" y="106"/>
                  </a:lnTo>
                  <a:lnTo>
                    <a:pt x="137" y="95"/>
                  </a:lnTo>
                  <a:lnTo>
                    <a:pt x="114" y="93"/>
                  </a:lnTo>
                  <a:lnTo>
                    <a:pt x="116" y="72"/>
                  </a:lnTo>
                  <a:lnTo>
                    <a:pt x="139" y="72"/>
                  </a:lnTo>
                  <a:lnTo>
                    <a:pt x="142" y="59"/>
                  </a:lnTo>
                  <a:lnTo>
                    <a:pt x="122" y="49"/>
                  </a:lnTo>
                  <a:lnTo>
                    <a:pt x="108" y="59"/>
                  </a:lnTo>
                  <a:lnTo>
                    <a:pt x="101" y="70"/>
                  </a:lnTo>
                  <a:lnTo>
                    <a:pt x="84" y="72"/>
                  </a:lnTo>
                  <a:lnTo>
                    <a:pt x="87" y="87"/>
                  </a:lnTo>
                  <a:lnTo>
                    <a:pt x="104" y="112"/>
                  </a:lnTo>
                  <a:lnTo>
                    <a:pt x="55" y="87"/>
                  </a:lnTo>
                  <a:lnTo>
                    <a:pt x="27" y="85"/>
                  </a:lnTo>
                  <a:lnTo>
                    <a:pt x="0" y="70"/>
                  </a:lnTo>
                  <a:lnTo>
                    <a:pt x="25" y="55"/>
                  </a:lnTo>
                  <a:close/>
                </a:path>
              </a:pathLst>
            </a:custGeom>
            <a:solidFill>
              <a:srgbClr val="000000">
                <a:alpha val="50195"/>
              </a:srgbClr>
            </a:solidFill>
            <a:ln w="9525">
              <a:noFill/>
            </a:ln>
          </p:spPr>
          <p:txBody>
            <a:bodyPr/>
            <a:lstStyle/>
            <a:p>
              <a:endParaRPr lang="zh-CN" altLang="en-US"/>
            </a:p>
          </p:txBody>
        </p:sp>
        <p:sp>
          <p:nvSpPr>
            <p:cNvPr id="8269" name="Freeform 3156"/>
            <p:cNvSpPr/>
            <p:nvPr/>
          </p:nvSpPr>
          <p:spPr>
            <a:xfrm>
              <a:off x="3086" y="2777"/>
              <a:ext cx="59" cy="25"/>
            </a:xfrm>
            <a:custGeom>
              <a:avLst/>
              <a:gdLst>
                <a:gd name="txL" fmla="*/ 0 w 118"/>
                <a:gd name="txT" fmla="*/ 0 h 52"/>
                <a:gd name="txR" fmla="*/ 118 w 118"/>
                <a:gd name="txB" fmla="*/ 52 h 52"/>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1" y="0"/>
                </a:cxn>
              </a:cxnLst>
              <a:rect l="txL" t="txT" r="txR" b="txB"/>
              <a:pathLst>
                <a:path w="118" h="52">
                  <a:moveTo>
                    <a:pt x="12" y="0"/>
                  </a:moveTo>
                  <a:lnTo>
                    <a:pt x="56" y="2"/>
                  </a:lnTo>
                  <a:lnTo>
                    <a:pt x="42" y="12"/>
                  </a:lnTo>
                  <a:lnTo>
                    <a:pt x="48" y="27"/>
                  </a:lnTo>
                  <a:lnTo>
                    <a:pt x="73" y="27"/>
                  </a:lnTo>
                  <a:lnTo>
                    <a:pt x="73" y="0"/>
                  </a:lnTo>
                  <a:lnTo>
                    <a:pt x="84" y="4"/>
                  </a:lnTo>
                  <a:lnTo>
                    <a:pt x="88" y="29"/>
                  </a:lnTo>
                  <a:lnTo>
                    <a:pt x="118" y="29"/>
                  </a:lnTo>
                  <a:lnTo>
                    <a:pt x="116" y="52"/>
                  </a:lnTo>
                  <a:lnTo>
                    <a:pt x="73" y="48"/>
                  </a:lnTo>
                  <a:lnTo>
                    <a:pt x="0" y="4"/>
                  </a:lnTo>
                  <a:lnTo>
                    <a:pt x="12" y="0"/>
                  </a:lnTo>
                  <a:close/>
                </a:path>
              </a:pathLst>
            </a:custGeom>
            <a:solidFill>
              <a:srgbClr val="000000">
                <a:alpha val="50195"/>
              </a:srgbClr>
            </a:solidFill>
            <a:ln w="9525">
              <a:noFill/>
            </a:ln>
          </p:spPr>
          <p:txBody>
            <a:bodyPr/>
            <a:lstStyle/>
            <a:p>
              <a:endParaRPr lang="zh-CN" altLang="en-US"/>
            </a:p>
          </p:txBody>
        </p:sp>
        <p:sp>
          <p:nvSpPr>
            <p:cNvPr id="8270" name="Freeform 3157"/>
            <p:cNvSpPr/>
            <p:nvPr/>
          </p:nvSpPr>
          <p:spPr>
            <a:xfrm>
              <a:off x="3075" y="2725"/>
              <a:ext cx="76" cy="53"/>
            </a:xfrm>
            <a:custGeom>
              <a:avLst/>
              <a:gdLst>
                <a:gd name="txL" fmla="*/ 0 w 152"/>
                <a:gd name="txT" fmla="*/ 0 h 104"/>
                <a:gd name="txR" fmla="*/ 152 w 152"/>
                <a:gd name="txB" fmla="*/ 104 h 104"/>
              </a:gdLst>
              <a:ahLst/>
              <a:cxnLst>
                <a:cxn ang="0">
                  <a:pos x="1" y="1"/>
                </a:cxn>
                <a:cxn ang="0">
                  <a:pos x="1" y="1"/>
                </a:cxn>
                <a:cxn ang="0">
                  <a:pos x="1" y="1"/>
                </a:cxn>
                <a:cxn ang="0">
                  <a:pos x="1" y="1"/>
                </a:cxn>
                <a:cxn ang="0">
                  <a:pos x="0" y="0"/>
                </a:cxn>
                <a:cxn ang="0">
                  <a:pos x="1" y="1"/>
                </a:cxn>
              </a:cxnLst>
              <a:rect l="txL" t="txT" r="txR" b="txB"/>
              <a:pathLst>
                <a:path w="152" h="104">
                  <a:moveTo>
                    <a:pt x="102" y="61"/>
                  </a:moveTo>
                  <a:lnTo>
                    <a:pt x="152" y="104"/>
                  </a:lnTo>
                  <a:lnTo>
                    <a:pt x="135" y="70"/>
                  </a:lnTo>
                  <a:lnTo>
                    <a:pt x="83" y="38"/>
                  </a:lnTo>
                  <a:lnTo>
                    <a:pt x="0" y="0"/>
                  </a:lnTo>
                  <a:lnTo>
                    <a:pt x="102" y="61"/>
                  </a:lnTo>
                  <a:close/>
                </a:path>
              </a:pathLst>
            </a:custGeom>
            <a:solidFill>
              <a:srgbClr val="000000">
                <a:alpha val="50195"/>
              </a:srgbClr>
            </a:solidFill>
            <a:ln w="9525">
              <a:noFill/>
            </a:ln>
          </p:spPr>
          <p:txBody>
            <a:bodyPr/>
            <a:lstStyle/>
            <a:p>
              <a:endParaRPr lang="zh-CN" altLang="en-US"/>
            </a:p>
          </p:txBody>
        </p:sp>
        <p:sp>
          <p:nvSpPr>
            <p:cNvPr id="8271" name="Freeform 3158"/>
            <p:cNvSpPr/>
            <p:nvPr/>
          </p:nvSpPr>
          <p:spPr>
            <a:xfrm>
              <a:off x="3069" y="2492"/>
              <a:ext cx="189" cy="434"/>
            </a:xfrm>
            <a:custGeom>
              <a:avLst/>
              <a:gdLst>
                <a:gd name="txL" fmla="*/ 0 w 378"/>
                <a:gd name="txT" fmla="*/ 0 h 867"/>
                <a:gd name="txR" fmla="*/ 378 w 378"/>
                <a:gd name="txB" fmla="*/ 867 h 867"/>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 ang="0">
                  <a:pos x="1" y="1"/>
                </a:cxn>
                <a:cxn ang="0">
                  <a:pos x="1" y="1"/>
                </a:cxn>
                <a:cxn ang="0">
                  <a:pos x="1" y="1"/>
                </a:cxn>
              </a:cxnLst>
              <a:rect l="txL" t="txT" r="txR" b="txB"/>
              <a:pathLst>
                <a:path w="378" h="867">
                  <a:moveTo>
                    <a:pt x="12" y="361"/>
                  </a:moveTo>
                  <a:lnTo>
                    <a:pt x="50" y="374"/>
                  </a:lnTo>
                  <a:lnTo>
                    <a:pt x="93" y="382"/>
                  </a:lnTo>
                  <a:lnTo>
                    <a:pt x="131" y="393"/>
                  </a:lnTo>
                  <a:lnTo>
                    <a:pt x="171" y="422"/>
                  </a:lnTo>
                  <a:lnTo>
                    <a:pt x="188" y="443"/>
                  </a:lnTo>
                  <a:lnTo>
                    <a:pt x="173" y="547"/>
                  </a:lnTo>
                  <a:lnTo>
                    <a:pt x="171" y="677"/>
                  </a:lnTo>
                  <a:lnTo>
                    <a:pt x="171" y="722"/>
                  </a:lnTo>
                  <a:lnTo>
                    <a:pt x="164" y="777"/>
                  </a:lnTo>
                  <a:lnTo>
                    <a:pt x="150" y="821"/>
                  </a:lnTo>
                  <a:lnTo>
                    <a:pt x="116" y="867"/>
                  </a:lnTo>
                  <a:lnTo>
                    <a:pt x="164" y="819"/>
                  </a:lnTo>
                  <a:lnTo>
                    <a:pt x="175" y="779"/>
                  </a:lnTo>
                  <a:lnTo>
                    <a:pt x="188" y="688"/>
                  </a:lnTo>
                  <a:lnTo>
                    <a:pt x="187" y="559"/>
                  </a:lnTo>
                  <a:lnTo>
                    <a:pt x="202" y="450"/>
                  </a:lnTo>
                  <a:lnTo>
                    <a:pt x="217" y="373"/>
                  </a:lnTo>
                  <a:lnTo>
                    <a:pt x="226" y="321"/>
                  </a:lnTo>
                  <a:lnTo>
                    <a:pt x="244" y="289"/>
                  </a:lnTo>
                  <a:lnTo>
                    <a:pt x="261" y="274"/>
                  </a:lnTo>
                  <a:lnTo>
                    <a:pt x="274" y="268"/>
                  </a:lnTo>
                  <a:lnTo>
                    <a:pt x="297" y="281"/>
                  </a:lnTo>
                  <a:lnTo>
                    <a:pt x="297" y="297"/>
                  </a:lnTo>
                  <a:lnTo>
                    <a:pt x="342" y="293"/>
                  </a:lnTo>
                  <a:lnTo>
                    <a:pt x="342" y="272"/>
                  </a:lnTo>
                  <a:lnTo>
                    <a:pt x="378" y="243"/>
                  </a:lnTo>
                  <a:lnTo>
                    <a:pt x="375" y="209"/>
                  </a:lnTo>
                  <a:lnTo>
                    <a:pt x="363" y="209"/>
                  </a:lnTo>
                  <a:lnTo>
                    <a:pt x="356" y="230"/>
                  </a:lnTo>
                  <a:lnTo>
                    <a:pt x="346" y="228"/>
                  </a:lnTo>
                  <a:lnTo>
                    <a:pt x="339" y="245"/>
                  </a:lnTo>
                  <a:lnTo>
                    <a:pt x="306" y="268"/>
                  </a:lnTo>
                  <a:lnTo>
                    <a:pt x="264" y="253"/>
                  </a:lnTo>
                  <a:lnTo>
                    <a:pt x="280" y="198"/>
                  </a:lnTo>
                  <a:lnTo>
                    <a:pt x="268" y="198"/>
                  </a:lnTo>
                  <a:lnTo>
                    <a:pt x="257" y="220"/>
                  </a:lnTo>
                  <a:lnTo>
                    <a:pt x="238" y="222"/>
                  </a:lnTo>
                  <a:lnTo>
                    <a:pt x="207" y="196"/>
                  </a:lnTo>
                  <a:lnTo>
                    <a:pt x="190" y="144"/>
                  </a:lnTo>
                  <a:lnTo>
                    <a:pt x="232" y="198"/>
                  </a:lnTo>
                  <a:lnTo>
                    <a:pt x="272" y="184"/>
                  </a:lnTo>
                  <a:lnTo>
                    <a:pt x="261" y="165"/>
                  </a:lnTo>
                  <a:lnTo>
                    <a:pt x="257" y="148"/>
                  </a:lnTo>
                  <a:lnTo>
                    <a:pt x="211" y="139"/>
                  </a:lnTo>
                  <a:lnTo>
                    <a:pt x="179" y="120"/>
                  </a:lnTo>
                  <a:lnTo>
                    <a:pt x="251" y="67"/>
                  </a:lnTo>
                  <a:lnTo>
                    <a:pt x="306" y="63"/>
                  </a:lnTo>
                  <a:lnTo>
                    <a:pt x="306" y="42"/>
                  </a:lnTo>
                  <a:lnTo>
                    <a:pt x="287" y="25"/>
                  </a:lnTo>
                  <a:lnTo>
                    <a:pt x="282" y="0"/>
                  </a:lnTo>
                  <a:lnTo>
                    <a:pt x="268" y="0"/>
                  </a:lnTo>
                  <a:lnTo>
                    <a:pt x="257" y="15"/>
                  </a:lnTo>
                  <a:lnTo>
                    <a:pt x="150" y="70"/>
                  </a:lnTo>
                  <a:lnTo>
                    <a:pt x="133" y="87"/>
                  </a:lnTo>
                  <a:lnTo>
                    <a:pt x="133" y="46"/>
                  </a:lnTo>
                  <a:lnTo>
                    <a:pt x="91" y="80"/>
                  </a:lnTo>
                  <a:lnTo>
                    <a:pt x="71" y="101"/>
                  </a:lnTo>
                  <a:lnTo>
                    <a:pt x="72" y="124"/>
                  </a:lnTo>
                  <a:lnTo>
                    <a:pt x="95" y="146"/>
                  </a:lnTo>
                  <a:lnTo>
                    <a:pt x="110" y="222"/>
                  </a:lnTo>
                  <a:lnTo>
                    <a:pt x="150" y="340"/>
                  </a:lnTo>
                  <a:lnTo>
                    <a:pt x="166" y="369"/>
                  </a:lnTo>
                  <a:lnTo>
                    <a:pt x="175" y="378"/>
                  </a:lnTo>
                  <a:lnTo>
                    <a:pt x="177" y="397"/>
                  </a:lnTo>
                  <a:lnTo>
                    <a:pt x="150" y="388"/>
                  </a:lnTo>
                  <a:lnTo>
                    <a:pt x="129" y="350"/>
                  </a:lnTo>
                  <a:lnTo>
                    <a:pt x="78" y="175"/>
                  </a:lnTo>
                  <a:lnTo>
                    <a:pt x="74" y="146"/>
                  </a:lnTo>
                  <a:lnTo>
                    <a:pt x="46" y="95"/>
                  </a:lnTo>
                  <a:lnTo>
                    <a:pt x="50" y="144"/>
                  </a:lnTo>
                  <a:lnTo>
                    <a:pt x="61" y="163"/>
                  </a:lnTo>
                  <a:lnTo>
                    <a:pt x="55" y="179"/>
                  </a:lnTo>
                  <a:lnTo>
                    <a:pt x="42" y="175"/>
                  </a:lnTo>
                  <a:lnTo>
                    <a:pt x="21" y="87"/>
                  </a:lnTo>
                  <a:lnTo>
                    <a:pt x="0" y="63"/>
                  </a:lnTo>
                  <a:lnTo>
                    <a:pt x="8" y="171"/>
                  </a:lnTo>
                  <a:lnTo>
                    <a:pt x="23" y="209"/>
                  </a:lnTo>
                  <a:lnTo>
                    <a:pt x="69" y="304"/>
                  </a:lnTo>
                  <a:lnTo>
                    <a:pt x="50" y="310"/>
                  </a:lnTo>
                  <a:lnTo>
                    <a:pt x="74" y="365"/>
                  </a:lnTo>
                  <a:lnTo>
                    <a:pt x="12" y="361"/>
                  </a:lnTo>
                  <a:close/>
                </a:path>
              </a:pathLst>
            </a:custGeom>
            <a:solidFill>
              <a:srgbClr val="000000">
                <a:alpha val="50195"/>
              </a:srgbClr>
            </a:solidFill>
            <a:ln w="9525">
              <a:noFill/>
            </a:ln>
          </p:spPr>
          <p:txBody>
            <a:bodyPr/>
            <a:lstStyle/>
            <a:p>
              <a:endParaRPr lang="zh-CN" altLang="en-US"/>
            </a:p>
          </p:txBody>
        </p:sp>
        <p:sp>
          <p:nvSpPr>
            <p:cNvPr id="8272" name="Freeform 3159"/>
            <p:cNvSpPr/>
            <p:nvPr/>
          </p:nvSpPr>
          <p:spPr>
            <a:xfrm>
              <a:off x="3187" y="2575"/>
              <a:ext cx="66" cy="44"/>
            </a:xfrm>
            <a:custGeom>
              <a:avLst/>
              <a:gdLst>
                <a:gd name="txL" fmla="*/ 0 w 133"/>
                <a:gd name="txT" fmla="*/ 0 h 88"/>
                <a:gd name="txR" fmla="*/ 133 w 133"/>
                <a:gd name="txB" fmla="*/ 88 h 88"/>
              </a:gdLst>
              <a:ahLst/>
              <a:cxnLst>
                <a:cxn ang="0">
                  <a:pos x="0" y="1"/>
                </a:cxn>
                <a:cxn ang="0">
                  <a:pos x="0" y="1"/>
                </a:cxn>
                <a:cxn ang="0">
                  <a:pos x="0" y="1"/>
                </a:cxn>
                <a:cxn ang="0">
                  <a:pos x="0" y="1"/>
                </a:cxn>
                <a:cxn ang="0">
                  <a:pos x="0" y="0"/>
                </a:cxn>
                <a:cxn ang="0">
                  <a:pos x="0" y="1"/>
                </a:cxn>
              </a:cxnLst>
              <a:rect l="txL" t="txT" r="txR" b="txB"/>
              <a:pathLst>
                <a:path w="133" h="88">
                  <a:moveTo>
                    <a:pt x="0" y="31"/>
                  </a:moveTo>
                  <a:lnTo>
                    <a:pt x="38" y="35"/>
                  </a:lnTo>
                  <a:lnTo>
                    <a:pt x="110" y="88"/>
                  </a:lnTo>
                  <a:lnTo>
                    <a:pt x="133" y="67"/>
                  </a:lnTo>
                  <a:lnTo>
                    <a:pt x="15" y="0"/>
                  </a:lnTo>
                  <a:lnTo>
                    <a:pt x="0" y="31"/>
                  </a:lnTo>
                  <a:close/>
                </a:path>
              </a:pathLst>
            </a:custGeom>
            <a:solidFill>
              <a:srgbClr val="000000">
                <a:alpha val="50195"/>
              </a:srgbClr>
            </a:solidFill>
            <a:ln w="9525">
              <a:noFill/>
            </a:ln>
          </p:spPr>
          <p:txBody>
            <a:bodyPr/>
            <a:lstStyle/>
            <a:p>
              <a:endParaRPr lang="zh-CN" altLang="en-US"/>
            </a:p>
          </p:txBody>
        </p:sp>
        <p:sp>
          <p:nvSpPr>
            <p:cNvPr id="8273" name="Freeform 3160"/>
            <p:cNvSpPr/>
            <p:nvPr/>
          </p:nvSpPr>
          <p:spPr>
            <a:xfrm>
              <a:off x="3039" y="2684"/>
              <a:ext cx="23" cy="21"/>
            </a:xfrm>
            <a:custGeom>
              <a:avLst/>
              <a:gdLst>
                <a:gd name="txL" fmla="*/ 0 w 48"/>
                <a:gd name="txT" fmla="*/ 0 h 42"/>
                <a:gd name="txR" fmla="*/ 48 w 48"/>
                <a:gd name="txB" fmla="*/ 42 h 42"/>
              </a:gdLst>
              <a:ahLst/>
              <a:cxnLst>
                <a:cxn ang="0">
                  <a:pos x="0" y="1"/>
                </a:cxn>
                <a:cxn ang="0">
                  <a:pos x="0" y="1"/>
                </a:cxn>
                <a:cxn ang="0">
                  <a:pos x="0" y="1"/>
                </a:cxn>
                <a:cxn ang="0">
                  <a:pos x="0" y="0"/>
                </a:cxn>
                <a:cxn ang="0">
                  <a:pos x="0" y="1"/>
                </a:cxn>
              </a:cxnLst>
              <a:rect l="txL" t="txT" r="txR" b="txB"/>
              <a:pathLst>
                <a:path w="48" h="42">
                  <a:moveTo>
                    <a:pt x="0" y="27"/>
                  </a:moveTo>
                  <a:lnTo>
                    <a:pt x="18" y="42"/>
                  </a:lnTo>
                  <a:lnTo>
                    <a:pt x="48" y="15"/>
                  </a:lnTo>
                  <a:lnTo>
                    <a:pt x="25" y="0"/>
                  </a:lnTo>
                  <a:lnTo>
                    <a:pt x="0" y="27"/>
                  </a:lnTo>
                  <a:close/>
                </a:path>
              </a:pathLst>
            </a:custGeom>
            <a:solidFill>
              <a:srgbClr val="000000">
                <a:alpha val="50195"/>
              </a:srgbClr>
            </a:solidFill>
            <a:ln w="9525">
              <a:noFill/>
            </a:ln>
          </p:spPr>
          <p:txBody>
            <a:bodyPr/>
            <a:lstStyle/>
            <a:p>
              <a:endParaRPr lang="zh-CN" altLang="en-US"/>
            </a:p>
          </p:txBody>
        </p:sp>
        <p:sp>
          <p:nvSpPr>
            <p:cNvPr id="8274" name="Freeform 3161"/>
            <p:cNvSpPr/>
            <p:nvPr/>
          </p:nvSpPr>
          <p:spPr>
            <a:xfrm>
              <a:off x="3088" y="2705"/>
              <a:ext cx="22" cy="19"/>
            </a:xfrm>
            <a:custGeom>
              <a:avLst/>
              <a:gdLst>
                <a:gd name="txL" fmla="*/ 0 w 44"/>
                <a:gd name="txT" fmla="*/ 0 h 38"/>
                <a:gd name="txR" fmla="*/ 44 w 44"/>
                <a:gd name="txB" fmla="*/ 38 h 38"/>
              </a:gdLst>
              <a:ahLst/>
              <a:cxnLst>
                <a:cxn ang="0">
                  <a:pos x="1" y="0"/>
                </a:cxn>
                <a:cxn ang="0">
                  <a:pos x="0" y="1"/>
                </a:cxn>
                <a:cxn ang="0">
                  <a:pos x="1" y="1"/>
                </a:cxn>
                <a:cxn ang="0">
                  <a:pos x="1" y="1"/>
                </a:cxn>
                <a:cxn ang="0">
                  <a:pos x="1" y="0"/>
                </a:cxn>
              </a:cxnLst>
              <a:rect l="txL" t="txT" r="txR" b="txB"/>
              <a:pathLst>
                <a:path w="44" h="38">
                  <a:moveTo>
                    <a:pt x="19" y="0"/>
                  </a:moveTo>
                  <a:lnTo>
                    <a:pt x="0" y="28"/>
                  </a:lnTo>
                  <a:lnTo>
                    <a:pt x="19" y="38"/>
                  </a:lnTo>
                  <a:lnTo>
                    <a:pt x="44" y="9"/>
                  </a:lnTo>
                  <a:lnTo>
                    <a:pt x="19" y="0"/>
                  </a:lnTo>
                  <a:close/>
                </a:path>
              </a:pathLst>
            </a:custGeom>
            <a:solidFill>
              <a:srgbClr val="000000">
                <a:alpha val="50195"/>
              </a:srgbClr>
            </a:solidFill>
            <a:ln w="9525">
              <a:noFill/>
            </a:ln>
          </p:spPr>
          <p:txBody>
            <a:bodyPr/>
            <a:lstStyle/>
            <a:p>
              <a:endParaRPr lang="zh-CN" altLang="en-US"/>
            </a:p>
          </p:txBody>
        </p:sp>
        <p:sp>
          <p:nvSpPr>
            <p:cNvPr id="8275" name="Freeform 3162"/>
            <p:cNvSpPr/>
            <p:nvPr/>
          </p:nvSpPr>
          <p:spPr>
            <a:xfrm>
              <a:off x="3119" y="2718"/>
              <a:ext cx="18" cy="20"/>
            </a:xfrm>
            <a:custGeom>
              <a:avLst/>
              <a:gdLst>
                <a:gd name="txL" fmla="*/ 0 w 34"/>
                <a:gd name="txT" fmla="*/ 0 h 40"/>
                <a:gd name="txR" fmla="*/ 34 w 34"/>
                <a:gd name="txB" fmla="*/ 40 h 40"/>
              </a:gdLst>
              <a:ahLst/>
              <a:cxnLst>
                <a:cxn ang="0">
                  <a:pos x="1" y="0"/>
                </a:cxn>
                <a:cxn ang="0">
                  <a:pos x="0" y="1"/>
                </a:cxn>
                <a:cxn ang="0">
                  <a:pos x="1" y="1"/>
                </a:cxn>
                <a:cxn ang="0">
                  <a:pos x="1" y="1"/>
                </a:cxn>
                <a:cxn ang="0">
                  <a:pos x="1" y="0"/>
                </a:cxn>
              </a:cxnLst>
              <a:rect l="txL" t="txT" r="txR" b="txB"/>
              <a:pathLst>
                <a:path w="34" h="40">
                  <a:moveTo>
                    <a:pt x="19" y="0"/>
                  </a:moveTo>
                  <a:lnTo>
                    <a:pt x="0" y="33"/>
                  </a:lnTo>
                  <a:lnTo>
                    <a:pt x="11" y="40"/>
                  </a:lnTo>
                  <a:lnTo>
                    <a:pt x="34" y="12"/>
                  </a:lnTo>
                  <a:lnTo>
                    <a:pt x="19" y="0"/>
                  </a:lnTo>
                  <a:close/>
                </a:path>
              </a:pathLst>
            </a:custGeom>
            <a:solidFill>
              <a:srgbClr val="000000">
                <a:alpha val="50195"/>
              </a:srgbClr>
            </a:solidFill>
            <a:ln w="9525">
              <a:noFill/>
            </a:ln>
          </p:spPr>
          <p:txBody>
            <a:bodyPr/>
            <a:lstStyle/>
            <a:p>
              <a:endParaRPr lang="zh-CN" altLang="en-US"/>
            </a:p>
          </p:txBody>
        </p:sp>
        <p:sp>
          <p:nvSpPr>
            <p:cNvPr id="8276" name="Freeform 3163"/>
            <p:cNvSpPr/>
            <p:nvPr/>
          </p:nvSpPr>
          <p:spPr>
            <a:xfrm>
              <a:off x="3140" y="2732"/>
              <a:ext cx="11" cy="16"/>
            </a:xfrm>
            <a:custGeom>
              <a:avLst/>
              <a:gdLst>
                <a:gd name="txL" fmla="*/ 0 w 21"/>
                <a:gd name="txT" fmla="*/ 0 h 32"/>
                <a:gd name="txR" fmla="*/ 21 w 21"/>
                <a:gd name="txB" fmla="*/ 32 h 32"/>
              </a:gdLst>
              <a:ahLst/>
              <a:cxnLst>
                <a:cxn ang="0">
                  <a:pos x="1" y="0"/>
                </a:cxn>
                <a:cxn ang="0">
                  <a:pos x="0" y="1"/>
                </a:cxn>
                <a:cxn ang="0">
                  <a:pos x="1" y="1"/>
                </a:cxn>
                <a:cxn ang="0">
                  <a:pos x="1" y="1"/>
                </a:cxn>
                <a:cxn ang="0">
                  <a:pos x="1" y="0"/>
                </a:cxn>
              </a:cxnLst>
              <a:rect l="txL" t="txT" r="txR" b="txB"/>
              <a:pathLst>
                <a:path w="21" h="32">
                  <a:moveTo>
                    <a:pt x="9" y="0"/>
                  </a:moveTo>
                  <a:lnTo>
                    <a:pt x="0" y="25"/>
                  </a:lnTo>
                  <a:lnTo>
                    <a:pt x="9" y="32"/>
                  </a:lnTo>
                  <a:lnTo>
                    <a:pt x="21" y="4"/>
                  </a:lnTo>
                  <a:lnTo>
                    <a:pt x="9" y="0"/>
                  </a:lnTo>
                  <a:close/>
                </a:path>
              </a:pathLst>
            </a:custGeom>
            <a:solidFill>
              <a:srgbClr val="000000">
                <a:alpha val="50195"/>
              </a:srgbClr>
            </a:solidFill>
            <a:ln w="9525">
              <a:noFill/>
            </a:ln>
          </p:spPr>
          <p:txBody>
            <a:bodyPr/>
            <a:lstStyle/>
            <a:p>
              <a:endParaRPr lang="zh-CN" altLang="en-US"/>
            </a:p>
          </p:txBody>
        </p:sp>
        <p:sp>
          <p:nvSpPr>
            <p:cNvPr id="8277" name="Freeform 3164"/>
            <p:cNvSpPr/>
            <p:nvPr/>
          </p:nvSpPr>
          <p:spPr>
            <a:xfrm>
              <a:off x="2813" y="2678"/>
              <a:ext cx="17" cy="19"/>
            </a:xfrm>
            <a:custGeom>
              <a:avLst/>
              <a:gdLst>
                <a:gd name="txL" fmla="*/ 0 w 32"/>
                <a:gd name="txT" fmla="*/ 0 h 38"/>
                <a:gd name="txR" fmla="*/ 32 w 32"/>
                <a:gd name="txB" fmla="*/ 38 h 38"/>
              </a:gdLst>
              <a:ahLst/>
              <a:cxnLst>
                <a:cxn ang="0">
                  <a:pos x="0" y="1"/>
                </a:cxn>
                <a:cxn ang="0">
                  <a:pos x="1" y="1"/>
                </a:cxn>
                <a:cxn ang="0">
                  <a:pos x="1" y="1"/>
                </a:cxn>
                <a:cxn ang="0">
                  <a:pos x="1" y="0"/>
                </a:cxn>
                <a:cxn ang="0">
                  <a:pos x="0" y="1"/>
                </a:cxn>
              </a:cxnLst>
              <a:rect l="txL" t="txT" r="txR" b="txB"/>
              <a:pathLst>
                <a:path w="32" h="38">
                  <a:moveTo>
                    <a:pt x="0" y="9"/>
                  </a:moveTo>
                  <a:lnTo>
                    <a:pt x="9" y="38"/>
                  </a:lnTo>
                  <a:lnTo>
                    <a:pt x="32" y="30"/>
                  </a:lnTo>
                  <a:lnTo>
                    <a:pt x="19" y="0"/>
                  </a:lnTo>
                  <a:lnTo>
                    <a:pt x="0" y="9"/>
                  </a:lnTo>
                  <a:close/>
                </a:path>
              </a:pathLst>
            </a:custGeom>
            <a:solidFill>
              <a:srgbClr val="000000">
                <a:alpha val="50195"/>
              </a:srgbClr>
            </a:solidFill>
            <a:ln w="9525">
              <a:noFill/>
            </a:ln>
          </p:spPr>
          <p:txBody>
            <a:bodyPr/>
            <a:lstStyle/>
            <a:p>
              <a:endParaRPr lang="zh-CN" altLang="en-US"/>
            </a:p>
          </p:txBody>
        </p:sp>
        <p:sp>
          <p:nvSpPr>
            <p:cNvPr id="8278" name="Freeform 3165"/>
            <p:cNvSpPr/>
            <p:nvPr/>
          </p:nvSpPr>
          <p:spPr>
            <a:xfrm>
              <a:off x="2837" y="2492"/>
              <a:ext cx="127" cy="79"/>
            </a:xfrm>
            <a:custGeom>
              <a:avLst/>
              <a:gdLst>
                <a:gd name="txL" fmla="*/ 0 w 253"/>
                <a:gd name="txT" fmla="*/ 0 h 160"/>
                <a:gd name="txR" fmla="*/ 253 w 253"/>
                <a:gd name="txB" fmla="*/ 160 h 160"/>
              </a:gdLst>
              <a:ahLst/>
              <a:cxnLst>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Lst>
              <a:rect l="txL" t="txT" r="txR" b="txB"/>
              <a:pathLst>
                <a:path w="253" h="160">
                  <a:moveTo>
                    <a:pt x="0" y="160"/>
                  </a:moveTo>
                  <a:lnTo>
                    <a:pt x="213" y="70"/>
                  </a:lnTo>
                  <a:lnTo>
                    <a:pt x="249" y="49"/>
                  </a:lnTo>
                  <a:lnTo>
                    <a:pt x="238" y="34"/>
                  </a:lnTo>
                  <a:lnTo>
                    <a:pt x="253" y="21"/>
                  </a:lnTo>
                  <a:lnTo>
                    <a:pt x="249" y="0"/>
                  </a:lnTo>
                  <a:lnTo>
                    <a:pt x="230" y="0"/>
                  </a:lnTo>
                  <a:lnTo>
                    <a:pt x="183" y="27"/>
                  </a:lnTo>
                  <a:lnTo>
                    <a:pt x="200" y="36"/>
                  </a:lnTo>
                  <a:lnTo>
                    <a:pt x="200" y="44"/>
                  </a:lnTo>
                  <a:lnTo>
                    <a:pt x="217" y="55"/>
                  </a:lnTo>
                  <a:lnTo>
                    <a:pt x="204" y="67"/>
                  </a:lnTo>
                  <a:lnTo>
                    <a:pt x="189" y="48"/>
                  </a:lnTo>
                  <a:lnTo>
                    <a:pt x="181" y="69"/>
                  </a:lnTo>
                  <a:lnTo>
                    <a:pt x="164" y="67"/>
                  </a:lnTo>
                  <a:lnTo>
                    <a:pt x="172" y="34"/>
                  </a:lnTo>
                  <a:lnTo>
                    <a:pt x="135" y="55"/>
                  </a:lnTo>
                  <a:lnTo>
                    <a:pt x="71" y="88"/>
                  </a:lnTo>
                  <a:lnTo>
                    <a:pt x="42" y="101"/>
                  </a:lnTo>
                  <a:lnTo>
                    <a:pt x="14" y="129"/>
                  </a:lnTo>
                  <a:lnTo>
                    <a:pt x="0" y="160"/>
                  </a:lnTo>
                  <a:close/>
                </a:path>
              </a:pathLst>
            </a:custGeom>
            <a:solidFill>
              <a:srgbClr val="000000">
                <a:alpha val="50195"/>
              </a:srgbClr>
            </a:solidFill>
            <a:ln w="9525">
              <a:noFill/>
            </a:ln>
          </p:spPr>
          <p:txBody>
            <a:bodyPr/>
            <a:lstStyle/>
            <a:p>
              <a:endParaRPr lang="zh-CN" altLang="en-US"/>
            </a:p>
          </p:txBody>
        </p:sp>
        <p:sp>
          <p:nvSpPr>
            <p:cNvPr id="8279" name="Freeform 3166"/>
            <p:cNvSpPr/>
            <p:nvPr/>
          </p:nvSpPr>
          <p:spPr>
            <a:xfrm>
              <a:off x="2735" y="2483"/>
              <a:ext cx="32" cy="23"/>
            </a:xfrm>
            <a:custGeom>
              <a:avLst/>
              <a:gdLst>
                <a:gd name="txL" fmla="*/ 0 w 65"/>
                <a:gd name="txT" fmla="*/ 0 h 46"/>
                <a:gd name="txR" fmla="*/ 65 w 65"/>
                <a:gd name="txB" fmla="*/ 46 h 46"/>
              </a:gdLst>
              <a:ahLst/>
              <a:cxnLst>
                <a:cxn ang="0">
                  <a:pos x="0" y="1"/>
                </a:cxn>
                <a:cxn ang="0">
                  <a:pos x="0" y="1"/>
                </a:cxn>
                <a:cxn ang="0">
                  <a:pos x="0" y="1"/>
                </a:cxn>
                <a:cxn ang="0">
                  <a:pos x="0" y="0"/>
                </a:cxn>
                <a:cxn ang="0">
                  <a:pos x="0" y="1"/>
                </a:cxn>
              </a:cxnLst>
              <a:rect l="txL" t="txT" r="txR" b="txB"/>
              <a:pathLst>
                <a:path w="65" h="46">
                  <a:moveTo>
                    <a:pt x="0" y="13"/>
                  </a:moveTo>
                  <a:lnTo>
                    <a:pt x="0" y="46"/>
                  </a:lnTo>
                  <a:lnTo>
                    <a:pt x="65" y="38"/>
                  </a:lnTo>
                  <a:lnTo>
                    <a:pt x="65" y="0"/>
                  </a:lnTo>
                  <a:lnTo>
                    <a:pt x="0" y="13"/>
                  </a:lnTo>
                  <a:close/>
                </a:path>
              </a:pathLst>
            </a:custGeom>
            <a:solidFill>
              <a:srgbClr val="000000">
                <a:alpha val="50195"/>
              </a:srgbClr>
            </a:solidFill>
            <a:ln w="9525">
              <a:noFill/>
            </a:ln>
          </p:spPr>
          <p:txBody>
            <a:bodyPr/>
            <a:lstStyle/>
            <a:p>
              <a:endParaRPr lang="zh-CN" altLang="en-US"/>
            </a:p>
          </p:txBody>
        </p:sp>
        <p:sp>
          <p:nvSpPr>
            <p:cNvPr id="8280" name="Freeform 3167"/>
            <p:cNvSpPr/>
            <p:nvPr/>
          </p:nvSpPr>
          <p:spPr>
            <a:xfrm>
              <a:off x="2672" y="2259"/>
              <a:ext cx="151" cy="224"/>
            </a:xfrm>
            <a:custGeom>
              <a:avLst/>
              <a:gdLst>
                <a:gd name="txL" fmla="*/ 0 w 302"/>
                <a:gd name="txT" fmla="*/ 0 h 449"/>
                <a:gd name="txR" fmla="*/ 302 w 302"/>
                <a:gd name="txB" fmla="*/ 449 h 449"/>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Lst>
              <a:rect l="txL" t="txT" r="txR" b="txB"/>
              <a:pathLst>
                <a:path w="302" h="449">
                  <a:moveTo>
                    <a:pt x="99" y="449"/>
                  </a:moveTo>
                  <a:lnTo>
                    <a:pt x="211" y="426"/>
                  </a:lnTo>
                  <a:lnTo>
                    <a:pt x="302" y="413"/>
                  </a:lnTo>
                  <a:lnTo>
                    <a:pt x="294" y="400"/>
                  </a:lnTo>
                  <a:lnTo>
                    <a:pt x="194" y="409"/>
                  </a:lnTo>
                  <a:lnTo>
                    <a:pt x="190" y="341"/>
                  </a:lnTo>
                  <a:lnTo>
                    <a:pt x="277" y="367"/>
                  </a:lnTo>
                  <a:lnTo>
                    <a:pt x="264" y="352"/>
                  </a:lnTo>
                  <a:lnTo>
                    <a:pt x="215" y="305"/>
                  </a:lnTo>
                  <a:lnTo>
                    <a:pt x="243" y="306"/>
                  </a:lnTo>
                  <a:lnTo>
                    <a:pt x="173" y="177"/>
                  </a:lnTo>
                  <a:lnTo>
                    <a:pt x="125" y="228"/>
                  </a:lnTo>
                  <a:lnTo>
                    <a:pt x="121" y="196"/>
                  </a:lnTo>
                  <a:lnTo>
                    <a:pt x="137" y="158"/>
                  </a:lnTo>
                  <a:lnTo>
                    <a:pt x="121" y="80"/>
                  </a:lnTo>
                  <a:lnTo>
                    <a:pt x="108" y="86"/>
                  </a:lnTo>
                  <a:lnTo>
                    <a:pt x="106" y="122"/>
                  </a:lnTo>
                  <a:lnTo>
                    <a:pt x="93" y="135"/>
                  </a:lnTo>
                  <a:lnTo>
                    <a:pt x="97" y="16"/>
                  </a:lnTo>
                  <a:lnTo>
                    <a:pt x="64" y="0"/>
                  </a:lnTo>
                  <a:lnTo>
                    <a:pt x="61" y="23"/>
                  </a:lnTo>
                  <a:lnTo>
                    <a:pt x="61" y="82"/>
                  </a:lnTo>
                  <a:lnTo>
                    <a:pt x="0" y="154"/>
                  </a:lnTo>
                  <a:lnTo>
                    <a:pt x="45" y="204"/>
                  </a:lnTo>
                  <a:lnTo>
                    <a:pt x="184" y="287"/>
                  </a:lnTo>
                  <a:lnTo>
                    <a:pt x="230" y="337"/>
                  </a:lnTo>
                  <a:lnTo>
                    <a:pt x="184" y="325"/>
                  </a:lnTo>
                  <a:lnTo>
                    <a:pt x="142" y="314"/>
                  </a:lnTo>
                  <a:lnTo>
                    <a:pt x="108" y="314"/>
                  </a:lnTo>
                  <a:lnTo>
                    <a:pt x="108" y="327"/>
                  </a:lnTo>
                  <a:lnTo>
                    <a:pt x="154" y="331"/>
                  </a:lnTo>
                  <a:lnTo>
                    <a:pt x="154" y="422"/>
                  </a:lnTo>
                  <a:lnTo>
                    <a:pt x="100" y="439"/>
                  </a:lnTo>
                  <a:lnTo>
                    <a:pt x="99" y="449"/>
                  </a:lnTo>
                  <a:close/>
                </a:path>
              </a:pathLst>
            </a:custGeom>
            <a:solidFill>
              <a:srgbClr val="000000">
                <a:alpha val="50195"/>
              </a:srgbClr>
            </a:solidFill>
            <a:ln w="9525">
              <a:noFill/>
            </a:ln>
          </p:spPr>
          <p:txBody>
            <a:bodyPr/>
            <a:lstStyle/>
            <a:p>
              <a:endParaRPr lang="zh-CN" altLang="en-US"/>
            </a:p>
          </p:txBody>
        </p:sp>
        <p:sp>
          <p:nvSpPr>
            <p:cNvPr id="8281" name="Freeform 3168"/>
            <p:cNvSpPr/>
            <p:nvPr/>
          </p:nvSpPr>
          <p:spPr>
            <a:xfrm>
              <a:off x="2738" y="2387"/>
              <a:ext cx="33" cy="83"/>
            </a:xfrm>
            <a:custGeom>
              <a:avLst/>
              <a:gdLst>
                <a:gd name="txL" fmla="*/ 0 w 64"/>
                <a:gd name="txT" fmla="*/ 0 h 165"/>
                <a:gd name="txR" fmla="*/ 64 w 64"/>
                <a:gd name="txB" fmla="*/ 165 h 165"/>
              </a:gdLst>
              <a:ahLst/>
              <a:cxnLst>
                <a:cxn ang="0">
                  <a:pos x="1" y="0"/>
                </a:cxn>
                <a:cxn ang="0">
                  <a:pos x="1" y="1"/>
                </a:cxn>
                <a:cxn ang="0">
                  <a:pos x="0" y="1"/>
                </a:cxn>
                <a:cxn ang="0">
                  <a:pos x="0" y="1"/>
                </a:cxn>
                <a:cxn ang="0">
                  <a:pos x="1" y="1"/>
                </a:cxn>
                <a:cxn ang="0">
                  <a:pos x="1" y="1"/>
                </a:cxn>
                <a:cxn ang="0">
                  <a:pos x="1" y="1"/>
                </a:cxn>
                <a:cxn ang="0">
                  <a:pos x="1" y="1"/>
                </a:cxn>
                <a:cxn ang="0">
                  <a:pos x="1" y="0"/>
                </a:cxn>
              </a:cxnLst>
              <a:rect l="txL" t="txT" r="txR" b="txB"/>
              <a:pathLst>
                <a:path w="64" h="165">
                  <a:moveTo>
                    <a:pt x="19" y="0"/>
                  </a:moveTo>
                  <a:lnTo>
                    <a:pt x="19" y="9"/>
                  </a:lnTo>
                  <a:lnTo>
                    <a:pt x="0" y="15"/>
                  </a:lnTo>
                  <a:lnTo>
                    <a:pt x="0" y="28"/>
                  </a:lnTo>
                  <a:lnTo>
                    <a:pt x="17" y="30"/>
                  </a:lnTo>
                  <a:lnTo>
                    <a:pt x="17" y="165"/>
                  </a:lnTo>
                  <a:lnTo>
                    <a:pt x="64" y="162"/>
                  </a:lnTo>
                  <a:lnTo>
                    <a:pt x="49" y="21"/>
                  </a:lnTo>
                  <a:lnTo>
                    <a:pt x="19" y="0"/>
                  </a:lnTo>
                  <a:close/>
                </a:path>
              </a:pathLst>
            </a:custGeom>
            <a:solidFill>
              <a:srgbClr val="000000">
                <a:alpha val="50195"/>
              </a:srgbClr>
            </a:solidFill>
            <a:ln w="9525">
              <a:noFill/>
            </a:ln>
          </p:spPr>
          <p:txBody>
            <a:bodyPr/>
            <a:lstStyle/>
            <a:p>
              <a:endParaRPr lang="zh-CN" altLang="en-US"/>
            </a:p>
          </p:txBody>
        </p:sp>
        <p:sp>
          <p:nvSpPr>
            <p:cNvPr id="8282" name="Freeform 3169"/>
            <p:cNvSpPr/>
            <p:nvPr/>
          </p:nvSpPr>
          <p:spPr>
            <a:xfrm>
              <a:off x="2736" y="2511"/>
              <a:ext cx="36" cy="39"/>
            </a:xfrm>
            <a:custGeom>
              <a:avLst/>
              <a:gdLst>
                <a:gd name="txL" fmla="*/ 0 w 70"/>
                <a:gd name="txT" fmla="*/ 0 h 76"/>
                <a:gd name="txR" fmla="*/ 70 w 70"/>
                <a:gd name="txB" fmla="*/ 76 h 76"/>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0" y="0"/>
                </a:cxn>
                <a:cxn ang="0">
                  <a:pos x="1" y="1"/>
                </a:cxn>
              </a:cxnLst>
              <a:rect l="txL" t="txT" r="txR" b="txB"/>
              <a:pathLst>
                <a:path w="70" h="76">
                  <a:moveTo>
                    <a:pt x="4" y="8"/>
                  </a:moveTo>
                  <a:lnTo>
                    <a:pt x="8" y="68"/>
                  </a:lnTo>
                  <a:lnTo>
                    <a:pt x="15" y="44"/>
                  </a:lnTo>
                  <a:lnTo>
                    <a:pt x="32" y="49"/>
                  </a:lnTo>
                  <a:lnTo>
                    <a:pt x="23" y="76"/>
                  </a:lnTo>
                  <a:lnTo>
                    <a:pt x="40" y="76"/>
                  </a:lnTo>
                  <a:lnTo>
                    <a:pt x="40" y="49"/>
                  </a:lnTo>
                  <a:lnTo>
                    <a:pt x="57" y="61"/>
                  </a:lnTo>
                  <a:lnTo>
                    <a:pt x="68" y="51"/>
                  </a:lnTo>
                  <a:lnTo>
                    <a:pt x="51" y="40"/>
                  </a:lnTo>
                  <a:lnTo>
                    <a:pt x="70" y="30"/>
                  </a:lnTo>
                  <a:lnTo>
                    <a:pt x="65" y="2"/>
                  </a:lnTo>
                  <a:lnTo>
                    <a:pt x="51" y="2"/>
                  </a:lnTo>
                  <a:lnTo>
                    <a:pt x="53" y="29"/>
                  </a:lnTo>
                  <a:lnTo>
                    <a:pt x="34" y="36"/>
                  </a:lnTo>
                  <a:lnTo>
                    <a:pt x="17" y="23"/>
                  </a:lnTo>
                  <a:lnTo>
                    <a:pt x="19" y="8"/>
                  </a:lnTo>
                  <a:lnTo>
                    <a:pt x="36" y="9"/>
                  </a:lnTo>
                  <a:lnTo>
                    <a:pt x="25" y="0"/>
                  </a:lnTo>
                  <a:lnTo>
                    <a:pt x="0" y="0"/>
                  </a:lnTo>
                  <a:lnTo>
                    <a:pt x="4" y="8"/>
                  </a:lnTo>
                  <a:close/>
                </a:path>
              </a:pathLst>
            </a:custGeom>
            <a:solidFill>
              <a:srgbClr val="000000">
                <a:alpha val="50195"/>
              </a:srgbClr>
            </a:solidFill>
            <a:ln w="9525">
              <a:noFill/>
            </a:ln>
          </p:spPr>
          <p:txBody>
            <a:bodyPr/>
            <a:lstStyle/>
            <a:p>
              <a:endParaRPr lang="zh-CN" altLang="en-US"/>
            </a:p>
          </p:txBody>
        </p:sp>
        <p:sp>
          <p:nvSpPr>
            <p:cNvPr id="8283" name="Freeform 3170"/>
            <p:cNvSpPr/>
            <p:nvPr/>
          </p:nvSpPr>
          <p:spPr>
            <a:xfrm>
              <a:off x="2737" y="2511"/>
              <a:ext cx="31" cy="6"/>
            </a:xfrm>
            <a:custGeom>
              <a:avLst/>
              <a:gdLst>
                <a:gd name="txL" fmla="*/ 0 w 61"/>
                <a:gd name="txT" fmla="*/ 0 h 13"/>
                <a:gd name="txR" fmla="*/ 61 w 61"/>
                <a:gd name="txB" fmla="*/ 13 h 13"/>
              </a:gdLst>
              <a:ahLst/>
              <a:cxnLst>
                <a:cxn ang="0">
                  <a:pos x="1" y="0"/>
                </a:cxn>
                <a:cxn ang="0">
                  <a:pos x="1" y="0"/>
                </a:cxn>
                <a:cxn ang="0">
                  <a:pos x="1" y="0"/>
                </a:cxn>
                <a:cxn ang="0">
                  <a:pos x="0" y="0"/>
                </a:cxn>
                <a:cxn ang="0">
                  <a:pos x="1" y="0"/>
                </a:cxn>
              </a:cxnLst>
              <a:rect l="txL" t="txT" r="txR" b="txB"/>
              <a:pathLst>
                <a:path w="61" h="13">
                  <a:moveTo>
                    <a:pt x="4" y="13"/>
                  </a:moveTo>
                  <a:lnTo>
                    <a:pt x="61" y="13"/>
                  </a:lnTo>
                  <a:lnTo>
                    <a:pt x="59" y="2"/>
                  </a:lnTo>
                  <a:lnTo>
                    <a:pt x="0" y="0"/>
                  </a:lnTo>
                  <a:lnTo>
                    <a:pt x="4" y="13"/>
                  </a:lnTo>
                  <a:close/>
                </a:path>
              </a:pathLst>
            </a:custGeom>
            <a:solidFill>
              <a:srgbClr val="000000">
                <a:alpha val="50195"/>
              </a:srgbClr>
            </a:solidFill>
            <a:ln w="9525">
              <a:noFill/>
            </a:ln>
          </p:spPr>
          <p:txBody>
            <a:bodyPr/>
            <a:lstStyle/>
            <a:p>
              <a:endParaRPr lang="zh-CN" altLang="en-US"/>
            </a:p>
          </p:txBody>
        </p:sp>
        <p:sp>
          <p:nvSpPr>
            <p:cNvPr id="8284" name="Freeform 3171"/>
            <p:cNvSpPr/>
            <p:nvPr/>
          </p:nvSpPr>
          <p:spPr>
            <a:xfrm>
              <a:off x="2776" y="2476"/>
              <a:ext cx="69" cy="51"/>
            </a:xfrm>
            <a:custGeom>
              <a:avLst/>
              <a:gdLst>
                <a:gd name="txL" fmla="*/ 0 w 137"/>
                <a:gd name="txT" fmla="*/ 0 h 100"/>
                <a:gd name="txR" fmla="*/ 137 w 137"/>
                <a:gd name="txB" fmla="*/ 100 h 100"/>
              </a:gdLst>
              <a:ahLst/>
              <a:cxnLst>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Lst>
              <a:rect l="txL" t="txT" r="txR" b="txB"/>
              <a:pathLst>
                <a:path w="137" h="100">
                  <a:moveTo>
                    <a:pt x="2" y="9"/>
                  </a:moveTo>
                  <a:lnTo>
                    <a:pt x="0" y="91"/>
                  </a:lnTo>
                  <a:lnTo>
                    <a:pt x="9" y="76"/>
                  </a:lnTo>
                  <a:lnTo>
                    <a:pt x="26" y="72"/>
                  </a:lnTo>
                  <a:lnTo>
                    <a:pt x="26" y="83"/>
                  </a:lnTo>
                  <a:lnTo>
                    <a:pt x="53" y="62"/>
                  </a:lnTo>
                  <a:lnTo>
                    <a:pt x="72" y="70"/>
                  </a:lnTo>
                  <a:lnTo>
                    <a:pt x="85" y="72"/>
                  </a:lnTo>
                  <a:lnTo>
                    <a:pt x="83" y="85"/>
                  </a:lnTo>
                  <a:lnTo>
                    <a:pt x="74" y="100"/>
                  </a:lnTo>
                  <a:lnTo>
                    <a:pt x="99" y="95"/>
                  </a:lnTo>
                  <a:lnTo>
                    <a:pt x="99" y="66"/>
                  </a:lnTo>
                  <a:lnTo>
                    <a:pt x="137" y="59"/>
                  </a:lnTo>
                  <a:lnTo>
                    <a:pt x="108" y="0"/>
                  </a:lnTo>
                  <a:lnTo>
                    <a:pt x="2" y="9"/>
                  </a:lnTo>
                  <a:close/>
                </a:path>
              </a:pathLst>
            </a:custGeom>
            <a:solidFill>
              <a:srgbClr val="000000">
                <a:alpha val="50195"/>
              </a:srgbClr>
            </a:solidFill>
            <a:ln w="9525">
              <a:noFill/>
            </a:ln>
          </p:spPr>
          <p:txBody>
            <a:bodyPr/>
            <a:lstStyle/>
            <a:p>
              <a:endParaRPr lang="zh-CN" altLang="en-US"/>
            </a:p>
          </p:txBody>
        </p:sp>
        <p:sp>
          <p:nvSpPr>
            <p:cNvPr id="8285" name="Freeform 3172"/>
            <p:cNvSpPr/>
            <p:nvPr/>
          </p:nvSpPr>
          <p:spPr>
            <a:xfrm>
              <a:off x="2693" y="2197"/>
              <a:ext cx="198" cy="328"/>
            </a:xfrm>
            <a:custGeom>
              <a:avLst/>
              <a:gdLst>
                <a:gd name="txL" fmla="*/ 0 w 397"/>
                <a:gd name="txT" fmla="*/ 0 h 656"/>
                <a:gd name="txR" fmla="*/ 397 w 397"/>
                <a:gd name="txB" fmla="*/ 656 h 656"/>
              </a:gdLst>
              <a:ahLst/>
              <a:cxnLst>
                <a:cxn ang="0">
                  <a:pos x="0" y="1"/>
                </a:cxn>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Lst>
              <a:rect l="txL" t="txT" r="txR" b="txB"/>
              <a:pathLst>
                <a:path w="397" h="656">
                  <a:moveTo>
                    <a:pt x="334" y="656"/>
                  </a:moveTo>
                  <a:lnTo>
                    <a:pt x="0" y="0"/>
                  </a:lnTo>
                  <a:lnTo>
                    <a:pt x="30" y="6"/>
                  </a:lnTo>
                  <a:lnTo>
                    <a:pt x="60" y="70"/>
                  </a:lnTo>
                  <a:lnTo>
                    <a:pt x="98" y="83"/>
                  </a:lnTo>
                  <a:lnTo>
                    <a:pt x="116" y="112"/>
                  </a:lnTo>
                  <a:lnTo>
                    <a:pt x="123" y="91"/>
                  </a:lnTo>
                  <a:lnTo>
                    <a:pt x="188" y="104"/>
                  </a:lnTo>
                  <a:lnTo>
                    <a:pt x="192" y="133"/>
                  </a:lnTo>
                  <a:lnTo>
                    <a:pt x="209" y="135"/>
                  </a:lnTo>
                  <a:lnTo>
                    <a:pt x="216" y="108"/>
                  </a:lnTo>
                  <a:lnTo>
                    <a:pt x="254" y="121"/>
                  </a:lnTo>
                  <a:lnTo>
                    <a:pt x="258" y="53"/>
                  </a:lnTo>
                  <a:lnTo>
                    <a:pt x="268" y="61"/>
                  </a:lnTo>
                  <a:lnTo>
                    <a:pt x="269" y="237"/>
                  </a:lnTo>
                  <a:lnTo>
                    <a:pt x="239" y="218"/>
                  </a:lnTo>
                  <a:lnTo>
                    <a:pt x="203" y="180"/>
                  </a:lnTo>
                  <a:lnTo>
                    <a:pt x="184" y="196"/>
                  </a:lnTo>
                  <a:lnTo>
                    <a:pt x="155" y="196"/>
                  </a:lnTo>
                  <a:lnTo>
                    <a:pt x="131" y="182"/>
                  </a:lnTo>
                  <a:lnTo>
                    <a:pt x="116" y="167"/>
                  </a:lnTo>
                  <a:lnTo>
                    <a:pt x="133" y="213"/>
                  </a:lnTo>
                  <a:lnTo>
                    <a:pt x="157" y="258"/>
                  </a:lnTo>
                  <a:lnTo>
                    <a:pt x="176" y="237"/>
                  </a:lnTo>
                  <a:lnTo>
                    <a:pt x="186" y="211"/>
                  </a:lnTo>
                  <a:lnTo>
                    <a:pt x="195" y="203"/>
                  </a:lnTo>
                  <a:lnTo>
                    <a:pt x="209" y="224"/>
                  </a:lnTo>
                  <a:lnTo>
                    <a:pt x="226" y="239"/>
                  </a:lnTo>
                  <a:lnTo>
                    <a:pt x="239" y="247"/>
                  </a:lnTo>
                  <a:lnTo>
                    <a:pt x="268" y="253"/>
                  </a:lnTo>
                  <a:lnTo>
                    <a:pt x="268" y="481"/>
                  </a:lnTo>
                  <a:lnTo>
                    <a:pt x="294" y="524"/>
                  </a:lnTo>
                  <a:lnTo>
                    <a:pt x="287" y="63"/>
                  </a:lnTo>
                  <a:lnTo>
                    <a:pt x="313" y="68"/>
                  </a:lnTo>
                  <a:lnTo>
                    <a:pt x="315" y="530"/>
                  </a:lnTo>
                  <a:lnTo>
                    <a:pt x="302" y="528"/>
                  </a:lnTo>
                  <a:lnTo>
                    <a:pt x="302" y="547"/>
                  </a:lnTo>
                  <a:lnTo>
                    <a:pt x="319" y="551"/>
                  </a:lnTo>
                  <a:lnTo>
                    <a:pt x="323" y="600"/>
                  </a:lnTo>
                  <a:lnTo>
                    <a:pt x="336" y="612"/>
                  </a:lnTo>
                  <a:lnTo>
                    <a:pt x="342" y="566"/>
                  </a:lnTo>
                  <a:lnTo>
                    <a:pt x="397" y="572"/>
                  </a:lnTo>
                  <a:lnTo>
                    <a:pt x="334" y="656"/>
                  </a:lnTo>
                  <a:close/>
                </a:path>
              </a:pathLst>
            </a:custGeom>
            <a:solidFill>
              <a:srgbClr val="000000">
                <a:alpha val="50195"/>
              </a:srgbClr>
            </a:solidFill>
            <a:ln w="9525">
              <a:noFill/>
            </a:ln>
          </p:spPr>
          <p:txBody>
            <a:bodyPr/>
            <a:lstStyle/>
            <a:p>
              <a:endParaRPr lang="zh-CN" altLang="en-US"/>
            </a:p>
          </p:txBody>
        </p:sp>
        <p:sp>
          <p:nvSpPr>
            <p:cNvPr id="8286" name="Freeform 3173"/>
            <p:cNvSpPr/>
            <p:nvPr/>
          </p:nvSpPr>
          <p:spPr>
            <a:xfrm>
              <a:off x="2844" y="2343"/>
              <a:ext cx="109" cy="181"/>
            </a:xfrm>
            <a:custGeom>
              <a:avLst/>
              <a:gdLst>
                <a:gd name="txL" fmla="*/ 0 w 218"/>
                <a:gd name="txT" fmla="*/ 0 h 361"/>
                <a:gd name="txR" fmla="*/ 218 w 218"/>
                <a:gd name="txB" fmla="*/ 361 h 361"/>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0" y="1"/>
                </a:cxn>
                <a:cxn ang="0">
                  <a:pos x="1" y="1"/>
                </a:cxn>
                <a:cxn ang="0">
                  <a:pos x="1" y="1"/>
                </a:cxn>
                <a:cxn ang="0">
                  <a:pos x="1" y="1"/>
                </a:cxn>
                <a:cxn ang="0">
                  <a:pos x="1" y="1"/>
                </a:cxn>
                <a:cxn ang="0">
                  <a:pos x="1" y="1"/>
                </a:cxn>
              </a:cxnLst>
              <a:rect l="txL" t="txT" r="txR" b="txB"/>
              <a:pathLst>
                <a:path w="218" h="361">
                  <a:moveTo>
                    <a:pt x="7" y="235"/>
                  </a:moveTo>
                  <a:lnTo>
                    <a:pt x="93" y="250"/>
                  </a:lnTo>
                  <a:lnTo>
                    <a:pt x="129" y="214"/>
                  </a:lnTo>
                  <a:lnTo>
                    <a:pt x="133" y="260"/>
                  </a:lnTo>
                  <a:lnTo>
                    <a:pt x="61" y="361"/>
                  </a:lnTo>
                  <a:lnTo>
                    <a:pt x="213" y="281"/>
                  </a:lnTo>
                  <a:lnTo>
                    <a:pt x="163" y="273"/>
                  </a:lnTo>
                  <a:lnTo>
                    <a:pt x="140" y="131"/>
                  </a:lnTo>
                  <a:lnTo>
                    <a:pt x="186" y="129"/>
                  </a:lnTo>
                  <a:lnTo>
                    <a:pt x="218" y="89"/>
                  </a:lnTo>
                  <a:lnTo>
                    <a:pt x="197" y="15"/>
                  </a:lnTo>
                  <a:lnTo>
                    <a:pt x="178" y="15"/>
                  </a:lnTo>
                  <a:lnTo>
                    <a:pt x="196" y="98"/>
                  </a:lnTo>
                  <a:lnTo>
                    <a:pt x="137" y="96"/>
                  </a:lnTo>
                  <a:lnTo>
                    <a:pt x="133" y="66"/>
                  </a:lnTo>
                  <a:lnTo>
                    <a:pt x="106" y="60"/>
                  </a:lnTo>
                  <a:lnTo>
                    <a:pt x="102" y="32"/>
                  </a:lnTo>
                  <a:lnTo>
                    <a:pt x="28" y="0"/>
                  </a:lnTo>
                  <a:lnTo>
                    <a:pt x="28" y="93"/>
                  </a:lnTo>
                  <a:lnTo>
                    <a:pt x="0" y="96"/>
                  </a:lnTo>
                  <a:lnTo>
                    <a:pt x="2" y="152"/>
                  </a:lnTo>
                  <a:lnTo>
                    <a:pt x="26" y="152"/>
                  </a:lnTo>
                  <a:lnTo>
                    <a:pt x="30" y="211"/>
                  </a:lnTo>
                  <a:lnTo>
                    <a:pt x="4" y="211"/>
                  </a:lnTo>
                  <a:lnTo>
                    <a:pt x="7" y="235"/>
                  </a:lnTo>
                  <a:close/>
                </a:path>
              </a:pathLst>
            </a:custGeom>
            <a:solidFill>
              <a:srgbClr val="000000">
                <a:alpha val="50195"/>
              </a:srgbClr>
            </a:solidFill>
            <a:ln w="9525">
              <a:noFill/>
            </a:ln>
          </p:spPr>
          <p:txBody>
            <a:bodyPr/>
            <a:lstStyle/>
            <a:p>
              <a:endParaRPr lang="zh-CN" altLang="en-US"/>
            </a:p>
          </p:txBody>
        </p:sp>
        <p:sp>
          <p:nvSpPr>
            <p:cNvPr id="8287" name="Freeform 3174"/>
            <p:cNvSpPr/>
            <p:nvPr/>
          </p:nvSpPr>
          <p:spPr>
            <a:xfrm>
              <a:off x="2846" y="2259"/>
              <a:ext cx="51" cy="126"/>
            </a:xfrm>
            <a:custGeom>
              <a:avLst/>
              <a:gdLst>
                <a:gd name="txL" fmla="*/ 0 w 102"/>
                <a:gd name="txT" fmla="*/ 0 h 253"/>
                <a:gd name="txR" fmla="*/ 102 w 102"/>
                <a:gd name="txB" fmla="*/ 253 h 253"/>
              </a:gdLst>
              <a:ahLst/>
              <a:cxnLst>
                <a:cxn ang="0">
                  <a:pos x="1" y="0"/>
                </a:cxn>
                <a:cxn ang="0">
                  <a:pos x="1" y="0"/>
                </a:cxn>
                <a:cxn ang="0">
                  <a:pos x="1" y="0"/>
                </a:cxn>
                <a:cxn ang="0">
                  <a:pos x="1" y="0"/>
                </a:cxn>
                <a:cxn ang="0">
                  <a:pos x="1" y="0"/>
                </a:cxn>
                <a:cxn ang="0">
                  <a:pos x="1" y="0"/>
                </a:cxn>
                <a:cxn ang="0">
                  <a:pos x="1" y="0"/>
                </a:cxn>
                <a:cxn ang="0">
                  <a:pos x="1" y="0"/>
                </a:cxn>
                <a:cxn ang="0">
                  <a:pos x="0" y="0"/>
                </a:cxn>
                <a:cxn ang="0">
                  <a:pos x="1" y="0"/>
                </a:cxn>
                <a:cxn ang="0">
                  <a:pos x="1" y="0"/>
                </a:cxn>
                <a:cxn ang="0">
                  <a:pos x="1" y="0"/>
                </a:cxn>
                <a:cxn ang="0">
                  <a:pos x="1" y="0"/>
                </a:cxn>
                <a:cxn ang="0">
                  <a:pos x="1" y="0"/>
                </a:cxn>
                <a:cxn ang="0">
                  <a:pos x="1" y="0"/>
                </a:cxn>
                <a:cxn ang="0">
                  <a:pos x="0" y="0"/>
                </a:cxn>
                <a:cxn ang="0">
                  <a:pos x="1" y="0"/>
                </a:cxn>
              </a:cxnLst>
              <a:rect l="txL" t="txT" r="txR" b="txB"/>
              <a:pathLst>
                <a:path w="102" h="253">
                  <a:moveTo>
                    <a:pt x="3" y="97"/>
                  </a:moveTo>
                  <a:lnTo>
                    <a:pt x="49" y="162"/>
                  </a:lnTo>
                  <a:lnTo>
                    <a:pt x="72" y="173"/>
                  </a:lnTo>
                  <a:lnTo>
                    <a:pt x="85" y="173"/>
                  </a:lnTo>
                  <a:lnTo>
                    <a:pt x="89" y="223"/>
                  </a:lnTo>
                  <a:lnTo>
                    <a:pt x="102" y="253"/>
                  </a:lnTo>
                  <a:lnTo>
                    <a:pt x="89" y="95"/>
                  </a:lnTo>
                  <a:lnTo>
                    <a:pt x="70" y="21"/>
                  </a:lnTo>
                  <a:lnTo>
                    <a:pt x="0" y="0"/>
                  </a:lnTo>
                  <a:lnTo>
                    <a:pt x="1" y="25"/>
                  </a:lnTo>
                  <a:lnTo>
                    <a:pt x="17" y="31"/>
                  </a:lnTo>
                  <a:lnTo>
                    <a:pt x="22" y="57"/>
                  </a:lnTo>
                  <a:lnTo>
                    <a:pt x="53" y="90"/>
                  </a:lnTo>
                  <a:lnTo>
                    <a:pt x="53" y="120"/>
                  </a:lnTo>
                  <a:lnTo>
                    <a:pt x="34" y="113"/>
                  </a:lnTo>
                  <a:lnTo>
                    <a:pt x="0" y="71"/>
                  </a:lnTo>
                  <a:lnTo>
                    <a:pt x="3" y="97"/>
                  </a:lnTo>
                  <a:close/>
                </a:path>
              </a:pathLst>
            </a:custGeom>
            <a:solidFill>
              <a:srgbClr val="000000">
                <a:alpha val="50195"/>
              </a:srgbClr>
            </a:solidFill>
            <a:ln w="9525">
              <a:noFill/>
            </a:ln>
          </p:spPr>
          <p:txBody>
            <a:bodyPr/>
            <a:lstStyle/>
            <a:p>
              <a:endParaRPr lang="zh-CN" altLang="en-US"/>
            </a:p>
          </p:txBody>
        </p:sp>
        <p:sp>
          <p:nvSpPr>
            <p:cNvPr id="8288" name="Freeform 3175"/>
            <p:cNvSpPr/>
            <p:nvPr/>
          </p:nvSpPr>
          <p:spPr>
            <a:xfrm>
              <a:off x="2892" y="2277"/>
              <a:ext cx="53" cy="120"/>
            </a:xfrm>
            <a:custGeom>
              <a:avLst/>
              <a:gdLst>
                <a:gd name="txL" fmla="*/ 0 w 104"/>
                <a:gd name="txT" fmla="*/ 0 h 242"/>
                <a:gd name="txR" fmla="*/ 104 w 104"/>
                <a:gd name="txB" fmla="*/ 242 h 242"/>
              </a:gdLst>
              <a:ahLst/>
              <a:cxnLst>
                <a:cxn ang="0">
                  <a:pos x="0" y="0"/>
                </a:cxn>
                <a:cxn ang="0">
                  <a:pos x="1" y="0"/>
                </a:cxn>
                <a:cxn ang="0">
                  <a:pos x="1" y="0"/>
                </a:cxn>
                <a:cxn ang="0">
                  <a:pos x="1" y="0"/>
                </a:cxn>
                <a:cxn ang="0">
                  <a:pos x="1" y="0"/>
                </a:cxn>
                <a:cxn ang="0">
                  <a:pos x="1" y="0"/>
                </a:cxn>
                <a:cxn ang="0">
                  <a:pos x="1" y="0"/>
                </a:cxn>
                <a:cxn ang="0">
                  <a:pos x="1" y="0"/>
                </a:cxn>
                <a:cxn ang="0">
                  <a:pos x="1" y="0"/>
                </a:cxn>
                <a:cxn ang="0">
                  <a:pos x="1" y="0"/>
                </a:cxn>
                <a:cxn ang="0">
                  <a:pos x="0" y="0"/>
                </a:cxn>
              </a:cxnLst>
              <a:rect l="txL" t="txT" r="txR" b="txB"/>
              <a:pathLst>
                <a:path w="104" h="242">
                  <a:moveTo>
                    <a:pt x="0" y="0"/>
                  </a:moveTo>
                  <a:lnTo>
                    <a:pt x="13" y="86"/>
                  </a:lnTo>
                  <a:lnTo>
                    <a:pt x="21" y="128"/>
                  </a:lnTo>
                  <a:lnTo>
                    <a:pt x="40" y="107"/>
                  </a:lnTo>
                  <a:lnTo>
                    <a:pt x="64" y="120"/>
                  </a:lnTo>
                  <a:lnTo>
                    <a:pt x="99" y="242"/>
                  </a:lnTo>
                  <a:lnTo>
                    <a:pt x="104" y="230"/>
                  </a:lnTo>
                  <a:lnTo>
                    <a:pt x="83" y="122"/>
                  </a:lnTo>
                  <a:lnTo>
                    <a:pt x="51" y="40"/>
                  </a:lnTo>
                  <a:lnTo>
                    <a:pt x="42" y="12"/>
                  </a:lnTo>
                  <a:lnTo>
                    <a:pt x="0" y="0"/>
                  </a:lnTo>
                  <a:close/>
                </a:path>
              </a:pathLst>
            </a:custGeom>
            <a:solidFill>
              <a:srgbClr val="000000">
                <a:alpha val="50195"/>
              </a:srgbClr>
            </a:solidFill>
            <a:ln w="9525">
              <a:noFill/>
            </a:ln>
          </p:spPr>
          <p:txBody>
            <a:bodyPr/>
            <a:lstStyle/>
            <a:p>
              <a:endParaRPr lang="zh-CN" altLang="en-US"/>
            </a:p>
          </p:txBody>
        </p:sp>
        <p:sp>
          <p:nvSpPr>
            <p:cNvPr id="8289" name="Freeform 3176"/>
            <p:cNvSpPr/>
            <p:nvPr/>
          </p:nvSpPr>
          <p:spPr>
            <a:xfrm>
              <a:off x="2926" y="2251"/>
              <a:ext cx="55" cy="134"/>
            </a:xfrm>
            <a:custGeom>
              <a:avLst/>
              <a:gdLst>
                <a:gd name="txL" fmla="*/ 0 w 110"/>
                <a:gd name="txT" fmla="*/ 0 h 268"/>
                <a:gd name="txR" fmla="*/ 110 w 110"/>
                <a:gd name="txB" fmla="*/ 268 h 268"/>
              </a:gdLst>
              <a:ahLst/>
              <a:cxnLst>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Lst>
              <a:rect l="txL" t="txT" r="txR" b="txB"/>
              <a:pathLst>
                <a:path w="110" h="268">
                  <a:moveTo>
                    <a:pt x="4" y="69"/>
                  </a:moveTo>
                  <a:lnTo>
                    <a:pt x="8" y="90"/>
                  </a:lnTo>
                  <a:lnTo>
                    <a:pt x="0" y="97"/>
                  </a:lnTo>
                  <a:lnTo>
                    <a:pt x="27" y="156"/>
                  </a:lnTo>
                  <a:lnTo>
                    <a:pt x="29" y="213"/>
                  </a:lnTo>
                  <a:lnTo>
                    <a:pt x="46" y="268"/>
                  </a:lnTo>
                  <a:lnTo>
                    <a:pt x="40" y="192"/>
                  </a:lnTo>
                  <a:lnTo>
                    <a:pt x="86" y="185"/>
                  </a:lnTo>
                  <a:lnTo>
                    <a:pt x="93" y="230"/>
                  </a:lnTo>
                  <a:lnTo>
                    <a:pt x="110" y="204"/>
                  </a:lnTo>
                  <a:lnTo>
                    <a:pt x="82" y="116"/>
                  </a:lnTo>
                  <a:lnTo>
                    <a:pt x="74" y="74"/>
                  </a:lnTo>
                  <a:lnTo>
                    <a:pt x="74" y="59"/>
                  </a:lnTo>
                  <a:lnTo>
                    <a:pt x="72" y="53"/>
                  </a:lnTo>
                  <a:lnTo>
                    <a:pt x="72" y="51"/>
                  </a:lnTo>
                  <a:lnTo>
                    <a:pt x="72" y="50"/>
                  </a:lnTo>
                  <a:lnTo>
                    <a:pt x="72" y="48"/>
                  </a:lnTo>
                  <a:lnTo>
                    <a:pt x="71" y="36"/>
                  </a:lnTo>
                  <a:lnTo>
                    <a:pt x="71" y="29"/>
                  </a:lnTo>
                  <a:lnTo>
                    <a:pt x="71" y="23"/>
                  </a:lnTo>
                  <a:lnTo>
                    <a:pt x="69" y="13"/>
                  </a:lnTo>
                  <a:lnTo>
                    <a:pt x="69" y="8"/>
                  </a:lnTo>
                  <a:lnTo>
                    <a:pt x="69" y="6"/>
                  </a:lnTo>
                  <a:lnTo>
                    <a:pt x="69" y="2"/>
                  </a:lnTo>
                  <a:lnTo>
                    <a:pt x="48" y="0"/>
                  </a:lnTo>
                  <a:lnTo>
                    <a:pt x="65" y="90"/>
                  </a:lnTo>
                  <a:lnTo>
                    <a:pt x="4" y="69"/>
                  </a:lnTo>
                  <a:close/>
                </a:path>
              </a:pathLst>
            </a:custGeom>
            <a:solidFill>
              <a:srgbClr val="000000">
                <a:alpha val="50195"/>
              </a:srgbClr>
            </a:solidFill>
            <a:ln w="9525">
              <a:noFill/>
            </a:ln>
          </p:spPr>
          <p:txBody>
            <a:bodyPr/>
            <a:lstStyle/>
            <a:p>
              <a:endParaRPr lang="zh-CN" altLang="en-US"/>
            </a:p>
          </p:txBody>
        </p:sp>
        <p:sp>
          <p:nvSpPr>
            <p:cNvPr id="8290" name="Freeform 3177"/>
            <p:cNvSpPr/>
            <p:nvPr/>
          </p:nvSpPr>
          <p:spPr>
            <a:xfrm>
              <a:off x="2919" y="2306"/>
              <a:ext cx="133" cy="167"/>
            </a:xfrm>
            <a:custGeom>
              <a:avLst/>
              <a:gdLst>
                <a:gd name="txL" fmla="*/ 0 w 266"/>
                <a:gd name="txT" fmla="*/ 0 h 333"/>
                <a:gd name="txR" fmla="*/ 266 w 266"/>
                <a:gd name="txB" fmla="*/ 333 h 333"/>
              </a:gdLst>
              <a:ahLst/>
              <a:cxnLst>
                <a:cxn ang="0">
                  <a:pos x="0"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Lst>
              <a:rect l="txL" t="txT" r="txR" b="txB"/>
              <a:pathLst>
                <a:path w="266" h="333">
                  <a:moveTo>
                    <a:pt x="0" y="301"/>
                  </a:moveTo>
                  <a:lnTo>
                    <a:pt x="179" y="25"/>
                  </a:lnTo>
                  <a:lnTo>
                    <a:pt x="194" y="0"/>
                  </a:lnTo>
                  <a:lnTo>
                    <a:pt x="213" y="2"/>
                  </a:lnTo>
                  <a:lnTo>
                    <a:pt x="213" y="29"/>
                  </a:lnTo>
                  <a:lnTo>
                    <a:pt x="222" y="54"/>
                  </a:lnTo>
                  <a:lnTo>
                    <a:pt x="245" y="54"/>
                  </a:lnTo>
                  <a:lnTo>
                    <a:pt x="249" y="18"/>
                  </a:lnTo>
                  <a:lnTo>
                    <a:pt x="266" y="27"/>
                  </a:lnTo>
                  <a:lnTo>
                    <a:pt x="207" y="257"/>
                  </a:lnTo>
                  <a:lnTo>
                    <a:pt x="234" y="242"/>
                  </a:lnTo>
                  <a:lnTo>
                    <a:pt x="245" y="166"/>
                  </a:lnTo>
                  <a:lnTo>
                    <a:pt x="257" y="189"/>
                  </a:lnTo>
                  <a:lnTo>
                    <a:pt x="257" y="232"/>
                  </a:lnTo>
                  <a:lnTo>
                    <a:pt x="266" y="244"/>
                  </a:lnTo>
                  <a:lnTo>
                    <a:pt x="103" y="333"/>
                  </a:lnTo>
                  <a:lnTo>
                    <a:pt x="66" y="331"/>
                  </a:lnTo>
                  <a:lnTo>
                    <a:pt x="80" y="297"/>
                  </a:lnTo>
                  <a:lnTo>
                    <a:pt x="66" y="225"/>
                  </a:lnTo>
                  <a:lnTo>
                    <a:pt x="78" y="217"/>
                  </a:lnTo>
                  <a:lnTo>
                    <a:pt x="95" y="263"/>
                  </a:lnTo>
                  <a:lnTo>
                    <a:pt x="122" y="204"/>
                  </a:lnTo>
                  <a:lnTo>
                    <a:pt x="116" y="152"/>
                  </a:lnTo>
                  <a:lnTo>
                    <a:pt x="6" y="316"/>
                  </a:lnTo>
                  <a:lnTo>
                    <a:pt x="0" y="301"/>
                  </a:lnTo>
                  <a:close/>
                </a:path>
              </a:pathLst>
            </a:custGeom>
            <a:solidFill>
              <a:srgbClr val="000000">
                <a:alpha val="50195"/>
              </a:srgbClr>
            </a:solidFill>
            <a:ln w="9525">
              <a:noFill/>
            </a:ln>
          </p:spPr>
          <p:txBody>
            <a:bodyPr/>
            <a:lstStyle/>
            <a:p>
              <a:endParaRPr lang="zh-CN" altLang="en-US"/>
            </a:p>
          </p:txBody>
        </p:sp>
        <p:sp>
          <p:nvSpPr>
            <p:cNvPr id="8291" name="Freeform 3178"/>
            <p:cNvSpPr/>
            <p:nvPr/>
          </p:nvSpPr>
          <p:spPr>
            <a:xfrm>
              <a:off x="2951" y="2404"/>
              <a:ext cx="16" cy="57"/>
            </a:xfrm>
            <a:custGeom>
              <a:avLst/>
              <a:gdLst>
                <a:gd name="txL" fmla="*/ 0 w 32"/>
                <a:gd name="txT" fmla="*/ 0 h 114"/>
                <a:gd name="txR" fmla="*/ 32 w 32"/>
                <a:gd name="txB" fmla="*/ 114 h 114"/>
              </a:gdLst>
              <a:ahLst/>
              <a:cxnLst>
                <a:cxn ang="0">
                  <a:pos x="0" y="1"/>
                </a:cxn>
                <a:cxn ang="0">
                  <a:pos x="1" y="1"/>
                </a:cxn>
                <a:cxn ang="0">
                  <a:pos x="1" y="1"/>
                </a:cxn>
                <a:cxn ang="0">
                  <a:pos x="1" y="0"/>
                </a:cxn>
                <a:cxn ang="0">
                  <a:pos x="0" y="1"/>
                </a:cxn>
              </a:cxnLst>
              <a:rect l="txL" t="txT" r="txR" b="txB"/>
              <a:pathLst>
                <a:path w="32" h="114">
                  <a:moveTo>
                    <a:pt x="0" y="21"/>
                  </a:moveTo>
                  <a:lnTo>
                    <a:pt x="17" y="114"/>
                  </a:lnTo>
                  <a:lnTo>
                    <a:pt x="32" y="88"/>
                  </a:lnTo>
                  <a:lnTo>
                    <a:pt x="13" y="0"/>
                  </a:lnTo>
                  <a:lnTo>
                    <a:pt x="0" y="21"/>
                  </a:lnTo>
                  <a:close/>
                </a:path>
              </a:pathLst>
            </a:custGeom>
            <a:solidFill>
              <a:srgbClr val="000000">
                <a:alpha val="50195"/>
              </a:srgbClr>
            </a:solidFill>
            <a:ln w="9525">
              <a:noFill/>
            </a:ln>
          </p:spPr>
          <p:txBody>
            <a:bodyPr/>
            <a:lstStyle/>
            <a:p>
              <a:endParaRPr lang="zh-CN" altLang="en-US"/>
            </a:p>
          </p:txBody>
        </p:sp>
        <p:sp>
          <p:nvSpPr>
            <p:cNvPr id="8292" name="Freeform 3179"/>
            <p:cNvSpPr/>
            <p:nvPr/>
          </p:nvSpPr>
          <p:spPr>
            <a:xfrm>
              <a:off x="3039" y="2261"/>
              <a:ext cx="24" cy="28"/>
            </a:xfrm>
            <a:custGeom>
              <a:avLst/>
              <a:gdLst>
                <a:gd name="txL" fmla="*/ 0 w 50"/>
                <a:gd name="txT" fmla="*/ 0 h 57"/>
                <a:gd name="txR" fmla="*/ 50 w 50"/>
                <a:gd name="txB" fmla="*/ 57 h 57"/>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50" h="57">
                  <a:moveTo>
                    <a:pt x="18" y="8"/>
                  </a:moveTo>
                  <a:lnTo>
                    <a:pt x="18" y="21"/>
                  </a:lnTo>
                  <a:lnTo>
                    <a:pt x="0" y="25"/>
                  </a:lnTo>
                  <a:lnTo>
                    <a:pt x="12" y="38"/>
                  </a:lnTo>
                  <a:lnTo>
                    <a:pt x="6" y="57"/>
                  </a:lnTo>
                  <a:lnTo>
                    <a:pt x="31" y="48"/>
                  </a:lnTo>
                  <a:lnTo>
                    <a:pt x="46" y="57"/>
                  </a:lnTo>
                  <a:lnTo>
                    <a:pt x="42" y="36"/>
                  </a:lnTo>
                  <a:lnTo>
                    <a:pt x="50" y="29"/>
                  </a:lnTo>
                  <a:lnTo>
                    <a:pt x="35" y="17"/>
                  </a:lnTo>
                  <a:lnTo>
                    <a:pt x="35" y="0"/>
                  </a:lnTo>
                  <a:lnTo>
                    <a:pt x="18" y="8"/>
                  </a:lnTo>
                  <a:close/>
                </a:path>
              </a:pathLst>
            </a:custGeom>
            <a:solidFill>
              <a:srgbClr val="000000">
                <a:alpha val="50195"/>
              </a:srgbClr>
            </a:solidFill>
            <a:ln w="9525">
              <a:noFill/>
            </a:ln>
          </p:spPr>
          <p:txBody>
            <a:bodyPr/>
            <a:lstStyle/>
            <a:p>
              <a:endParaRPr lang="zh-CN" altLang="en-US"/>
            </a:p>
          </p:txBody>
        </p:sp>
        <p:sp>
          <p:nvSpPr>
            <p:cNvPr id="8293" name="Freeform 3180"/>
            <p:cNvSpPr/>
            <p:nvPr/>
          </p:nvSpPr>
          <p:spPr>
            <a:xfrm>
              <a:off x="2978" y="2457"/>
              <a:ext cx="39" cy="40"/>
            </a:xfrm>
            <a:custGeom>
              <a:avLst/>
              <a:gdLst>
                <a:gd name="txL" fmla="*/ 0 w 78"/>
                <a:gd name="txT" fmla="*/ 0 h 79"/>
                <a:gd name="txR" fmla="*/ 78 w 78"/>
                <a:gd name="txB" fmla="*/ 79 h 79"/>
              </a:gdLst>
              <a:ahLst/>
              <a:cxnLst>
                <a:cxn ang="0">
                  <a:pos x="1" y="0"/>
                </a:cxn>
                <a:cxn ang="0">
                  <a:pos x="1" y="1"/>
                </a:cxn>
                <a:cxn ang="0">
                  <a:pos x="1" y="1"/>
                </a:cxn>
                <a:cxn ang="0">
                  <a:pos x="1" y="1"/>
                </a:cxn>
                <a:cxn ang="0">
                  <a:pos x="1" y="1"/>
                </a:cxn>
                <a:cxn ang="0">
                  <a:pos x="1" y="1"/>
                </a:cxn>
                <a:cxn ang="0">
                  <a:pos x="1" y="1"/>
                </a:cxn>
                <a:cxn ang="0">
                  <a:pos x="1" y="1"/>
                </a:cxn>
                <a:cxn ang="0">
                  <a:pos x="0" y="1"/>
                </a:cxn>
                <a:cxn ang="0">
                  <a:pos x="1" y="0"/>
                </a:cxn>
              </a:cxnLst>
              <a:rect l="txL" t="txT" r="txR" b="txB"/>
              <a:pathLst>
                <a:path w="78" h="79">
                  <a:moveTo>
                    <a:pt x="78" y="0"/>
                  </a:moveTo>
                  <a:lnTo>
                    <a:pt x="70" y="62"/>
                  </a:lnTo>
                  <a:lnTo>
                    <a:pt x="68" y="76"/>
                  </a:lnTo>
                  <a:lnTo>
                    <a:pt x="43" y="79"/>
                  </a:lnTo>
                  <a:lnTo>
                    <a:pt x="43" y="51"/>
                  </a:lnTo>
                  <a:lnTo>
                    <a:pt x="17" y="55"/>
                  </a:lnTo>
                  <a:lnTo>
                    <a:pt x="23" y="78"/>
                  </a:lnTo>
                  <a:lnTo>
                    <a:pt x="4" y="59"/>
                  </a:lnTo>
                  <a:lnTo>
                    <a:pt x="0" y="41"/>
                  </a:lnTo>
                  <a:lnTo>
                    <a:pt x="78" y="0"/>
                  </a:lnTo>
                  <a:close/>
                </a:path>
              </a:pathLst>
            </a:custGeom>
            <a:solidFill>
              <a:srgbClr val="000000">
                <a:alpha val="50195"/>
              </a:srgbClr>
            </a:solidFill>
            <a:ln w="9525">
              <a:noFill/>
            </a:ln>
          </p:spPr>
          <p:txBody>
            <a:bodyPr/>
            <a:lstStyle/>
            <a:p>
              <a:endParaRPr lang="zh-CN" altLang="en-US"/>
            </a:p>
          </p:txBody>
        </p:sp>
        <p:sp>
          <p:nvSpPr>
            <p:cNvPr id="8294" name="Freeform 3181"/>
            <p:cNvSpPr/>
            <p:nvPr/>
          </p:nvSpPr>
          <p:spPr>
            <a:xfrm>
              <a:off x="3020" y="2443"/>
              <a:ext cx="35" cy="46"/>
            </a:xfrm>
            <a:custGeom>
              <a:avLst/>
              <a:gdLst>
                <a:gd name="txL" fmla="*/ 0 w 71"/>
                <a:gd name="txT" fmla="*/ 0 h 91"/>
                <a:gd name="txR" fmla="*/ 71 w 71"/>
                <a:gd name="txB" fmla="*/ 91 h 91"/>
              </a:gdLst>
              <a:ahLst/>
              <a:cxnLst>
                <a:cxn ang="0">
                  <a:pos x="0" y="1"/>
                </a:cxn>
                <a:cxn ang="0">
                  <a:pos x="0" y="1"/>
                </a:cxn>
                <a:cxn ang="0">
                  <a:pos x="0" y="1"/>
                </a:cxn>
                <a:cxn ang="0">
                  <a:pos x="0" y="1"/>
                </a:cxn>
                <a:cxn ang="0">
                  <a:pos x="0" y="0"/>
                </a:cxn>
                <a:cxn ang="0">
                  <a:pos x="0" y="1"/>
                </a:cxn>
                <a:cxn ang="0">
                  <a:pos x="0" y="1"/>
                </a:cxn>
                <a:cxn ang="0">
                  <a:pos x="0" y="1"/>
                </a:cxn>
                <a:cxn ang="0">
                  <a:pos x="0" y="1"/>
                </a:cxn>
                <a:cxn ang="0">
                  <a:pos x="0" y="1"/>
                </a:cxn>
              </a:cxnLst>
              <a:rect l="txL" t="txT" r="txR" b="txB"/>
              <a:pathLst>
                <a:path w="71" h="91">
                  <a:moveTo>
                    <a:pt x="8" y="25"/>
                  </a:moveTo>
                  <a:lnTo>
                    <a:pt x="0" y="91"/>
                  </a:lnTo>
                  <a:lnTo>
                    <a:pt x="52" y="61"/>
                  </a:lnTo>
                  <a:lnTo>
                    <a:pt x="71" y="48"/>
                  </a:lnTo>
                  <a:lnTo>
                    <a:pt x="65" y="0"/>
                  </a:lnTo>
                  <a:lnTo>
                    <a:pt x="40" y="12"/>
                  </a:lnTo>
                  <a:lnTo>
                    <a:pt x="37" y="59"/>
                  </a:lnTo>
                  <a:lnTo>
                    <a:pt x="18" y="67"/>
                  </a:lnTo>
                  <a:lnTo>
                    <a:pt x="21" y="19"/>
                  </a:lnTo>
                  <a:lnTo>
                    <a:pt x="8" y="25"/>
                  </a:lnTo>
                  <a:close/>
                </a:path>
              </a:pathLst>
            </a:custGeom>
            <a:solidFill>
              <a:srgbClr val="000000">
                <a:alpha val="50195"/>
              </a:srgbClr>
            </a:solidFill>
            <a:ln w="9525">
              <a:noFill/>
            </a:ln>
          </p:spPr>
          <p:txBody>
            <a:bodyPr/>
            <a:lstStyle/>
            <a:p>
              <a:endParaRPr lang="zh-CN" altLang="en-US"/>
            </a:p>
          </p:txBody>
        </p:sp>
        <p:sp>
          <p:nvSpPr>
            <p:cNvPr id="8295" name="Freeform 3182"/>
            <p:cNvSpPr/>
            <p:nvPr/>
          </p:nvSpPr>
          <p:spPr>
            <a:xfrm>
              <a:off x="2983" y="2479"/>
              <a:ext cx="98" cy="69"/>
            </a:xfrm>
            <a:custGeom>
              <a:avLst/>
              <a:gdLst>
                <a:gd name="txL" fmla="*/ 0 w 196"/>
                <a:gd name="txT" fmla="*/ 0 h 137"/>
                <a:gd name="txR" fmla="*/ 196 w 196"/>
                <a:gd name="txB" fmla="*/ 137 h 137"/>
              </a:gdLst>
              <a:ahLst/>
              <a:cxnLst>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 ang="0">
                  <a:pos x="1" y="1"/>
                </a:cxn>
                <a:cxn ang="0">
                  <a:pos x="1" y="1"/>
                </a:cxn>
                <a:cxn ang="0">
                  <a:pos x="1" y="1"/>
                </a:cxn>
                <a:cxn ang="0">
                  <a:pos x="1" y="1"/>
                </a:cxn>
              </a:cxnLst>
              <a:rect l="txL" t="txT" r="txR" b="txB"/>
              <a:pathLst>
                <a:path w="196" h="137">
                  <a:moveTo>
                    <a:pt x="55" y="27"/>
                  </a:moveTo>
                  <a:lnTo>
                    <a:pt x="69" y="36"/>
                  </a:lnTo>
                  <a:lnTo>
                    <a:pt x="145" y="0"/>
                  </a:lnTo>
                  <a:lnTo>
                    <a:pt x="147" y="52"/>
                  </a:lnTo>
                  <a:lnTo>
                    <a:pt x="185" y="94"/>
                  </a:lnTo>
                  <a:lnTo>
                    <a:pt x="196" y="137"/>
                  </a:lnTo>
                  <a:lnTo>
                    <a:pt x="169" y="97"/>
                  </a:lnTo>
                  <a:lnTo>
                    <a:pt x="150" y="74"/>
                  </a:lnTo>
                  <a:lnTo>
                    <a:pt x="137" y="74"/>
                  </a:lnTo>
                  <a:lnTo>
                    <a:pt x="133" y="21"/>
                  </a:lnTo>
                  <a:lnTo>
                    <a:pt x="118" y="27"/>
                  </a:lnTo>
                  <a:lnTo>
                    <a:pt x="116" y="73"/>
                  </a:lnTo>
                  <a:lnTo>
                    <a:pt x="84" y="84"/>
                  </a:lnTo>
                  <a:lnTo>
                    <a:pt x="86" y="48"/>
                  </a:lnTo>
                  <a:lnTo>
                    <a:pt x="71" y="50"/>
                  </a:lnTo>
                  <a:lnTo>
                    <a:pt x="73" y="86"/>
                  </a:lnTo>
                  <a:lnTo>
                    <a:pt x="55" y="94"/>
                  </a:lnTo>
                  <a:lnTo>
                    <a:pt x="59" y="135"/>
                  </a:lnTo>
                  <a:lnTo>
                    <a:pt x="44" y="122"/>
                  </a:lnTo>
                  <a:lnTo>
                    <a:pt x="31" y="122"/>
                  </a:lnTo>
                  <a:lnTo>
                    <a:pt x="14" y="137"/>
                  </a:lnTo>
                  <a:lnTo>
                    <a:pt x="0" y="126"/>
                  </a:lnTo>
                  <a:lnTo>
                    <a:pt x="25" y="97"/>
                  </a:lnTo>
                  <a:lnTo>
                    <a:pt x="27" y="76"/>
                  </a:lnTo>
                  <a:lnTo>
                    <a:pt x="55" y="80"/>
                  </a:lnTo>
                  <a:lnTo>
                    <a:pt x="55" y="27"/>
                  </a:lnTo>
                  <a:close/>
                </a:path>
              </a:pathLst>
            </a:custGeom>
            <a:solidFill>
              <a:srgbClr val="000000">
                <a:alpha val="50195"/>
              </a:srgbClr>
            </a:solidFill>
            <a:ln w="9525">
              <a:noFill/>
            </a:ln>
          </p:spPr>
          <p:txBody>
            <a:bodyPr/>
            <a:lstStyle/>
            <a:p>
              <a:endParaRPr lang="zh-CN" altLang="en-US"/>
            </a:p>
          </p:txBody>
        </p:sp>
        <p:sp>
          <p:nvSpPr>
            <p:cNvPr id="8296" name="Freeform 3183"/>
            <p:cNvSpPr/>
            <p:nvPr/>
          </p:nvSpPr>
          <p:spPr>
            <a:xfrm>
              <a:off x="2661" y="2487"/>
              <a:ext cx="51" cy="91"/>
            </a:xfrm>
            <a:custGeom>
              <a:avLst/>
              <a:gdLst>
                <a:gd name="txL" fmla="*/ 0 w 101"/>
                <a:gd name="txT" fmla="*/ 0 h 182"/>
                <a:gd name="txR" fmla="*/ 101 w 101"/>
                <a:gd name="txB" fmla="*/ 182 h 182"/>
              </a:gdLst>
              <a:ahLst/>
              <a:cxnLst>
                <a:cxn ang="0">
                  <a:pos x="1" y="0"/>
                </a:cxn>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Lst>
              <a:rect l="txL" t="txT" r="txR" b="txB"/>
              <a:pathLst>
                <a:path w="101" h="182">
                  <a:moveTo>
                    <a:pt x="89" y="0"/>
                  </a:moveTo>
                  <a:lnTo>
                    <a:pt x="49" y="3"/>
                  </a:lnTo>
                  <a:lnTo>
                    <a:pt x="0" y="53"/>
                  </a:lnTo>
                  <a:lnTo>
                    <a:pt x="15" y="85"/>
                  </a:lnTo>
                  <a:lnTo>
                    <a:pt x="19" y="154"/>
                  </a:lnTo>
                  <a:lnTo>
                    <a:pt x="36" y="182"/>
                  </a:lnTo>
                  <a:lnTo>
                    <a:pt x="53" y="171"/>
                  </a:lnTo>
                  <a:lnTo>
                    <a:pt x="66" y="117"/>
                  </a:lnTo>
                  <a:lnTo>
                    <a:pt x="101" y="74"/>
                  </a:lnTo>
                  <a:lnTo>
                    <a:pt x="97" y="38"/>
                  </a:lnTo>
                  <a:lnTo>
                    <a:pt x="30" y="78"/>
                  </a:lnTo>
                  <a:lnTo>
                    <a:pt x="25" y="53"/>
                  </a:lnTo>
                  <a:lnTo>
                    <a:pt x="64" y="36"/>
                  </a:lnTo>
                  <a:lnTo>
                    <a:pt x="99" y="15"/>
                  </a:lnTo>
                  <a:lnTo>
                    <a:pt x="89" y="0"/>
                  </a:lnTo>
                  <a:close/>
                </a:path>
              </a:pathLst>
            </a:custGeom>
            <a:solidFill>
              <a:srgbClr val="000000">
                <a:alpha val="50195"/>
              </a:srgbClr>
            </a:solidFill>
            <a:ln w="9525">
              <a:noFill/>
            </a:ln>
          </p:spPr>
          <p:txBody>
            <a:bodyPr/>
            <a:lstStyle/>
            <a:p>
              <a:endParaRPr lang="zh-CN" altLang="en-US"/>
            </a:p>
          </p:txBody>
        </p:sp>
        <p:sp>
          <p:nvSpPr>
            <p:cNvPr id="8297" name="Freeform 3184"/>
            <p:cNvSpPr/>
            <p:nvPr/>
          </p:nvSpPr>
          <p:spPr>
            <a:xfrm>
              <a:off x="2693" y="2494"/>
              <a:ext cx="15" cy="32"/>
            </a:xfrm>
            <a:custGeom>
              <a:avLst/>
              <a:gdLst>
                <a:gd name="txL" fmla="*/ 0 w 30"/>
                <a:gd name="txT" fmla="*/ 0 h 63"/>
                <a:gd name="txR" fmla="*/ 30 w 30"/>
                <a:gd name="txB" fmla="*/ 63 h 63"/>
              </a:gdLst>
              <a:ahLst/>
              <a:cxnLst>
                <a:cxn ang="0">
                  <a:pos x="0" y="1"/>
                </a:cxn>
                <a:cxn ang="0">
                  <a:pos x="1" y="1"/>
                </a:cxn>
                <a:cxn ang="0">
                  <a:pos x="1" y="1"/>
                </a:cxn>
                <a:cxn ang="0">
                  <a:pos x="1" y="0"/>
                </a:cxn>
                <a:cxn ang="0">
                  <a:pos x="0" y="1"/>
                </a:cxn>
              </a:cxnLst>
              <a:rect l="txL" t="txT" r="txR" b="txB"/>
              <a:pathLst>
                <a:path w="30" h="63">
                  <a:moveTo>
                    <a:pt x="0" y="2"/>
                  </a:moveTo>
                  <a:lnTo>
                    <a:pt x="9" y="63"/>
                  </a:lnTo>
                  <a:lnTo>
                    <a:pt x="30" y="34"/>
                  </a:lnTo>
                  <a:lnTo>
                    <a:pt x="30" y="0"/>
                  </a:lnTo>
                  <a:lnTo>
                    <a:pt x="0" y="2"/>
                  </a:lnTo>
                  <a:close/>
                </a:path>
              </a:pathLst>
            </a:custGeom>
            <a:solidFill>
              <a:srgbClr val="000000">
                <a:alpha val="50195"/>
              </a:srgbClr>
            </a:solidFill>
            <a:ln w="9525">
              <a:noFill/>
            </a:ln>
          </p:spPr>
          <p:txBody>
            <a:bodyPr/>
            <a:lstStyle/>
            <a:p>
              <a:endParaRPr lang="zh-CN" altLang="en-US"/>
            </a:p>
          </p:txBody>
        </p:sp>
        <p:sp>
          <p:nvSpPr>
            <p:cNvPr id="8298" name="Freeform 3185"/>
            <p:cNvSpPr/>
            <p:nvPr/>
          </p:nvSpPr>
          <p:spPr>
            <a:xfrm>
              <a:off x="2485" y="2339"/>
              <a:ext cx="203" cy="364"/>
            </a:xfrm>
            <a:custGeom>
              <a:avLst/>
              <a:gdLst>
                <a:gd name="txL" fmla="*/ 0 w 407"/>
                <a:gd name="txT" fmla="*/ 0 h 728"/>
                <a:gd name="txR" fmla="*/ 407 w 407"/>
                <a:gd name="txB" fmla="*/ 728 h 728"/>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 ang="0">
                  <a:pos x="0" y="1"/>
                </a:cxn>
                <a:cxn ang="0">
                  <a:pos x="0" y="1"/>
                </a:cxn>
              </a:cxnLst>
              <a:rect l="txL" t="txT" r="txR" b="txB"/>
              <a:pathLst>
                <a:path w="407" h="728">
                  <a:moveTo>
                    <a:pt x="344" y="344"/>
                  </a:moveTo>
                  <a:lnTo>
                    <a:pt x="342" y="449"/>
                  </a:lnTo>
                  <a:lnTo>
                    <a:pt x="314" y="439"/>
                  </a:lnTo>
                  <a:lnTo>
                    <a:pt x="316" y="407"/>
                  </a:lnTo>
                  <a:lnTo>
                    <a:pt x="293" y="412"/>
                  </a:lnTo>
                  <a:lnTo>
                    <a:pt x="175" y="502"/>
                  </a:lnTo>
                  <a:lnTo>
                    <a:pt x="219" y="515"/>
                  </a:lnTo>
                  <a:lnTo>
                    <a:pt x="219" y="528"/>
                  </a:lnTo>
                  <a:lnTo>
                    <a:pt x="190" y="538"/>
                  </a:lnTo>
                  <a:lnTo>
                    <a:pt x="190" y="618"/>
                  </a:lnTo>
                  <a:lnTo>
                    <a:pt x="164" y="606"/>
                  </a:lnTo>
                  <a:lnTo>
                    <a:pt x="164" y="547"/>
                  </a:lnTo>
                  <a:lnTo>
                    <a:pt x="150" y="547"/>
                  </a:lnTo>
                  <a:lnTo>
                    <a:pt x="150" y="608"/>
                  </a:lnTo>
                  <a:lnTo>
                    <a:pt x="137" y="608"/>
                  </a:lnTo>
                  <a:lnTo>
                    <a:pt x="135" y="544"/>
                  </a:lnTo>
                  <a:lnTo>
                    <a:pt x="122" y="544"/>
                  </a:lnTo>
                  <a:lnTo>
                    <a:pt x="122" y="622"/>
                  </a:lnTo>
                  <a:lnTo>
                    <a:pt x="131" y="639"/>
                  </a:lnTo>
                  <a:lnTo>
                    <a:pt x="131" y="658"/>
                  </a:lnTo>
                  <a:lnTo>
                    <a:pt x="105" y="677"/>
                  </a:lnTo>
                  <a:lnTo>
                    <a:pt x="97" y="703"/>
                  </a:lnTo>
                  <a:lnTo>
                    <a:pt x="73" y="692"/>
                  </a:lnTo>
                  <a:lnTo>
                    <a:pt x="36" y="728"/>
                  </a:lnTo>
                  <a:lnTo>
                    <a:pt x="17" y="720"/>
                  </a:lnTo>
                  <a:lnTo>
                    <a:pt x="46" y="656"/>
                  </a:lnTo>
                  <a:lnTo>
                    <a:pt x="48" y="589"/>
                  </a:lnTo>
                  <a:lnTo>
                    <a:pt x="99" y="551"/>
                  </a:lnTo>
                  <a:lnTo>
                    <a:pt x="97" y="538"/>
                  </a:lnTo>
                  <a:lnTo>
                    <a:pt x="44" y="555"/>
                  </a:lnTo>
                  <a:lnTo>
                    <a:pt x="2" y="555"/>
                  </a:lnTo>
                  <a:lnTo>
                    <a:pt x="0" y="530"/>
                  </a:lnTo>
                  <a:lnTo>
                    <a:pt x="23" y="504"/>
                  </a:lnTo>
                  <a:lnTo>
                    <a:pt x="36" y="513"/>
                  </a:lnTo>
                  <a:lnTo>
                    <a:pt x="40" y="534"/>
                  </a:lnTo>
                  <a:lnTo>
                    <a:pt x="61" y="526"/>
                  </a:lnTo>
                  <a:lnTo>
                    <a:pt x="61" y="496"/>
                  </a:lnTo>
                  <a:lnTo>
                    <a:pt x="135" y="481"/>
                  </a:lnTo>
                  <a:lnTo>
                    <a:pt x="141" y="468"/>
                  </a:lnTo>
                  <a:lnTo>
                    <a:pt x="160" y="458"/>
                  </a:lnTo>
                  <a:lnTo>
                    <a:pt x="200" y="456"/>
                  </a:lnTo>
                  <a:lnTo>
                    <a:pt x="200" y="420"/>
                  </a:lnTo>
                  <a:lnTo>
                    <a:pt x="215" y="405"/>
                  </a:lnTo>
                  <a:lnTo>
                    <a:pt x="223" y="426"/>
                  </a:lnTo>
                  <a:lnTo>
                    <a:pt x="242" y="407"/>
                  </a:lnTo>
                  <a:lnTo>
                    <a:pt x="242" y="380"/>
                  </a:lnTo>
                  <a:lnTo>
                    <a:pt x="272" y="369"/>
                  </a:lnTo>
                  <a:lnTo>
                    <a:pt x="312" y="367"/>
                  </a:lnTo>
                  <a:lnTo>
                    <a:pt x="380" y="68"/>
                  </a:lnTo>
                  <a:lnTo>
                    <a:pt x="396" y="0"/>
                  </a:lnTo>
                  <a:lnTo>
                    <a:pt x="407" y="11"/>
                  </a:lnTo>
                  <a:lnTo>
                    <a:pt x="331" y="363"/>
                  </a:lnTo>
                  <a:lnTo>
                    <a:pt x="344" y="344"/>
                  </a:lnTo>
                  <a:close/>
                </a:path>
              </a:pathLst>
            </a:custGeom>
            <a:solidFill>
              <a:srgbClr val="000000">
                <a:alpha val="50195"/>
              </a:srgbClr>
            </a:solidFill>
            <a:ln w="9525">
              <a:noFill/>
            </a:ln>
          </p:spPr>
          <p:txBody>
            <a:bodyPr/>
            <a:lstStyle/>
            <a:p>
              <a:endParaRPr lang="zh-CN" altLang="en-US"/>
            </a:p>
          </p:txBody>
        </p:sp>
        <p:sp>
          <p:nvSpPr>
            <p:cNvPr id="8299" name="Freeform 3186"/>
            <p:cNvSpPr/>
            <p:nvPr/>
          </p:nvSpPr>
          <p:spPr>
            <a:xfrm>
              <a:off x="2554" y="2336"/>
              <a:ext cx="137" cy="242"/>
            </a:xfrm>
            <a:custGeom>
              <a:avLst/>
              <a:gdLst>
                <a:gd name="txL" fmla="*/ 0 w 274"/>
                <a:gd name="txT" fmla="*/ 0 h 485"/>
                <a:gd name="txR" fmla="*/ 274 w 274"/>
                <a:gd name="txB" fmla="*/ 485 h 485"/>
              </a:gdLst>
              <a:ahLst/>
              <a:cxnLst>
                <a:cxn ang="0">
                  <a:pos x="1" y="0"/>
                </a:cxn>
                <a:cxn ang="0">
                  <a:pos x="1" y="0"/>
                </a:cxn>
                <a:cxn ang="0">
                  <a:pos x="1" y="0"/>
                </a:cxn>
                <a:cxn ang="0">
                  <a:pos x="1" y="0"/>
                </a:cxn>
                <a:cxn ang="0">
                  <a:pos x="0" y="0"/>
                </a:cxn>
                <a:cxn ang="0">
                  <a:pos x="1" y="0"/>
                </a:cxn>
                <a:cxn ang="0">
                  <a:pos x="1" y="0"/>
                </a:cxn>
              </a:cxnLst>
              <a:rect l="txL" t="txT" r="txR" b="txB"/>
              <a:pathLst>
                <a:path w="274" h="485">
                  <a:moveTo>
                    <a:pt x="274" y="23"/>
                  </a:moveTo>
                  <a:lnTo>
                    <a:pt x="63" y="428"/>
                  </a:lnTo>
                  <a:lnTo>
                    <a:pt x="46" y="430"/>
                  </a:lnTo>
                  <a:lnTo>
                    <a:pt x="25" y="481"/>
                  </a:lnTo>
                  <a:lnTo>
                    <a:pt x="0" y="485"/>
                  </a:lnTo>
                  <a:lnTo>
                    <a:pt x="243" y="0"/>
                  </a:lnTo>
                  <a:lnTo>
                    <a:pt x="274" y="23"/>
                  </a:lnTo>
                  <a:close/>
                </a:path>
              </a:pathLst>
            </a:custGeom>
            <a:solidFill>
              <a:srgbClr val="000000">
                <a:alpha val="50195"/>
              </a:srgbClr>
            </a:solidFill>
            <a:ln w="9525">
              <a:noFill/>
            </a:ln>
          </p:spPr>
          <p:txBody>
            <a:bodyPr/>
            <a:lstStyle/>
            <a:p>
              <a:endParaRPr lang="zh-CN" altLang="en-US"/>
            </a:p>
          </p:txBody>
        </p:sp>
        <p:sp>
          <p:nvSpPr>
            <p:cNvPr id="8300" name="Freeform 3187"/>
            <p:cNvSpPr/>
            <p:nvPr/>
          </p:nvSpPr>
          <p:spPr>
            <a:xfrm>
              <a:off x="2448" y="2274"/>
              <a:ext cx="237" cy="259"/>
            </a:xfrm>
            <a:custGeom>
              <a:avLst/>
              <a:gdLst>
                <a:gd name="txL" fmla="*/ 0 w 475"/>
                <a:gd name="txT" fmla="*/ 0 h 519"/>
                <a:gd name="txR" fmla="*/ 475 w 475"/>
                <a:gd name="txB" fmla="*/ 519 h 519"/>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75" h="519">
                  <a:moveTo>
                    <a:pt x="409" y="131"/>
                  </a:moveTo>
                  <a:lnTo>
                    <a:pt x="363" y="519"/>
                  </a:lnTo>
                  <a:lnTo>
                    <a:pt x="346" y="515"/>
                  </a:lnTo>
                  <a:lnTo>
                    <a:pt x="396" y="131"/>
                  </a:lnTo>
                  <a:lnTo>
                    <a:pt x="323" y="123"/>
                  </a:lnTo>
                  <a:lnTo>
                    <a:pt x="249" y="118"/>
                  </a:lnTo>
                  <a:lnTo>
                    <a:pt x="171" y="120"/>
                  </a:lnTo>
                  <a:lnTo>
                    <a:pt x="65" y="131"/>
                  </a:lnTo>
                  <a:lnTo>
                    <a:pt x="321" y="207"/>
                  </a:lnTo>
                  <a:lnTo>
                    <a:pt x="354" y="220"/>
                  </a:lnTo>
                  <a:lnTo>
                    <a:pt x="302" y="216"/>
                  </a:lnTo>
                  <a:lnTo>
                    <a:pt x="0" y="135"/>
                  </a:lnTo>
                  <a:lnTo>
                    <a:pt x="10" y="125"/>
                  </a:lnTo>
                  <a:lnTo>
                    <a:pt x="34" y="123"/>
                  </a:lnTo>
                  <a:lnTo>
                    <a:pt x="74" y="82"/>
                  </a:lnTo>
                  <a:lnTo>
                    <a:pt x="114" y="7"/>
                  </a:lnTo>
                  <a:lnTo>
                    <a:pt x="120" y="47"/>
                  </a:lnTo>
                  <a:lnTo>
                    <a:pt x="118" y="95"/>
                  </a:lnTo>
                  <a:lnTo>
                    <a:pt x="179" y="91"/>
                  </a:lnTo>
                  <a:lnTo>
                    <a:pt x="228" y="64"/>
                  </a:lnTo>
                  <a:lnTo>
                    <a:pt x="262" y="28"/>
                  </a:lnTo>
                  <a:lnTo>
                    <a:pt x="270" y="9"/>
                  </a:lnTo>
                  <a:lnTo>
                    <a:pt x="285" y="9"/>
                  </a:lnTo>
                  <a:lnTo>
                    <a:pt x="280" y="95"/>
                  </a:lnTo>
                  <a:lnTo>
                    <a:pt x="302" y="91"/>
                  </a:lnTo>
                  <a:lnTo>
                    <a:pt x="329" y="0"/>
                  </a:lnTo>
                  <a:lnTo>
                    <a:pt x="342" y="2"/>
                  </a:lnTo>
                  <a:lnTo>
                    <a:pt x="321" y="89"/>
                  </a:lnTo>
                  <a:lnTo>
                    <a:pt x="358" y="89"/>
                  </a:lnTo>
                  <a:lnTo>
                    <a:pt x="394" y="13"/>
                  </a:lnTo>
                  <a:lnTo>
                    <a:pt x="405" y="17"/>
                  </a:lnTo>
                  <a:lnTo>
                    <a:pt x="378" y="82"/>
                  </a:lnTo>
                  <a:lnTo>
                    <a:pt x="420" y="63"/>
                  </a:lnTo>
                  <a:lnTo>
                    <a:pt x="447" y="26"/>
                  </a:lnTo>
                  <a:lnTo>
                    <a:pt x="443" y="83"/>
                  </a:lnTo>
                  <a:lnTo>
                    <a:pt x="439" y="112"/>
                  </a:lnTo>
                  <a:lnTo>
                    <a:pt x="475" y="112"/>
                  </a:lnTo>
                  <a:lnTo>
                    <a:pt x="454" y="146"/>
                  </a:lnTo>
                  <a:lnTo>
                    <a:pt x="409" y="131"/>
                  </a:lnTo>
                  <a:close/>
                </a:path>
              </a:pathLst>
            </a:custGeom>
            <a:solidFill>
              <a:srgbClr val="000000">
                <a:alpha val="50195"/>
              </a:srgbClr>
            </a:solidFill>
            <a:ln w="9525">
              <a:noFill/>
            </a:ln>
          </p:spPr>
          <p:txBody>
            <a:bodyPr/>
            <a:lstStyle/>
            <a:p>
              <a:endParaRPr lang="zh-CN" altLang="en-US"/>
            </a:p>
          </p:txBody>
        </p:sp>
        <p:sp>
          <p:nvSpPr>
            <p:cNvPr id="8301" name="Freeform 3188"/>
            <p:cNvSpPr/>
            <p:nvPr/>
          </p:nvSpPr>
          <p:spPr>
            <a:xfrm>
              <a:off x="2529" y="2329"/>
              <a:ext cx="101" cy="247"/>
            </a:xfrm>
            <a:custGeom>
              <a:avLst/>
              <a:gdLst>
                <a:gd name="txL" fmla="*/ 0 w 201"/>
                <a:gd name="txT" fmla="*/ 0 h 494"/>
                <a:gd name="txR" fmla="*/ 201 w 201"/>
                <a:gd name="txB" fmla="*/ 494 h 494"/>
              </a:gdLst>
              <a:ahLst/>
              <a:cxnLst>
                <a:cxn ang="0">
                  <a:pos x="1" y="1"/>
                </a:cxn>
                <a:cxn ang="0">
                  <a:pos x="1" y="1"/>
                </a:cxn>
                <a:cxn ang="0">
                  <a:pos x="0" y="1"/>
                </a:cxn>
                <a:cxn ang="0">
                  <a:pos x="1" y="0"/>
                </a:cxn>
                <a:cxn ang="0">
                  <a:pos x="1" y="0"/>
                </a:cxn>
                <a:cxn ang="0">
                  <a:pos x="1" y="1"/>
                </a:cxn>
                <a:cxn ang="0">
                  <a:pos x="1" y="1"/>
                </a:cxn>
                <a:cxn ang="0">
                  <a:pos x="1" y="1"/>
                </a:cxn>
                <a:cxn ang="0">
                  <a:pos x="1" y="1"/>
                </a:cxn>
                <a:cxn ang="0">
                  <a:pos x="1" y="0"/>
                </a:cxn>
                <a:cxn ang="0">
                  <a:pos x="1" y="1"/>
                </a:cxn>
              </a:cxnLst>
              <a:rect l="txL" t="txT" r="txR" b="txB"/>
              <a:pathLst>
                <a:path w="201" h="494">
                  <a:moveTo>
                    <a:pt x="201" y="8"/>
                  </a:moveTo>
                  <a:lnTo>
                    <a:pt x="22" y="494"/>
                  </a:lnTo>
                  <a:lnTo>
                    <a:pt x="0" y="492"/>
                  </a:lnTo>
                  <a:lnTo>
                    <a:pt x="135" y="0"/>
                  </a:lnTo>
                  <a:lnTo>
                    <a:pt x="155" y="0"/>
                  </a:lnTo>
                  <a:lnTo>
                    <a:pt x="110" y="158"/>
                  </a:lnTo>
                  <a:lnTo>
                    <a:pt x="68" y="310"/>
                  </a:lnTo>
                  <a:lnTo>
                    <a:pt x="125" y="162"/>
                  </a:lnTo>
                  <a:lnTo>
                    <a:pt x="165" y="57"/>
                  </a:lnTo>
                  <a:lnTo>
                    <a:pt x="186" y="0"/>
                  </a:lnTo>
                  <a:lnTo>
                    <a:pt x="201" y="8"/>
                  </a:lnTo>
                  <a:close/>
                </a:path>
              </a:pathLst>
            </a:custGeom>
            <a:solidFill>
              <a:srgbClr val="000000">
                <a:alpha val="50195"/>
              </a:srgbClr>
            </a:solidFill>
            <a:ln w="9525">
              <a:noFill/>
            </a:ln>
          </p:spPr>
          <p:txBody>
            <a:bodyPr/>
            <a:lstStyle/>
            <a:p>
              <a:endParaRPr lang="zh-CN" altLang="en-US"/>
            </a:p>
          </p:txBody>
        </p:sp>
        <p:sp>
          <p:nvSpPr>
            <p:cNvPr id="8302" name="Freeform 3189"/>
            <p:cNvSpPr/>
            <p:nvPr/>
          </p:nvSpPr>
          <p:spPr>
            <a:xfrm>
              <a:off x="2484" y="2346"/>
              <a:ext cx="228" cy="70"/>
            </a:xfrm>
            <a:custGeom>
              <a:avLst/>
              <a:gdLst>
                <a:gd name="txL" fmla="*/ 0 w 457"/>
                <a:gd name="txT" fmla="*/ 0 h 141"/>
                <a:gd name="txR" fmla="*/ 457 w 457"/>
                <a:gd name="txB" fmla="*/ 141 h 141"/>
              </a:gdLst>
              <a:ahLst/>
              <a:cxnLst>
                <a:cxn ang="0">
                  <a:pos x="0" y="0"/>
                </a:cxn>
                <a:cxn ang="0">
                  <a:pos x="0" y="0"/>
                </a:cxn>
                <a:cxn ang="0">
                  <a:pos x="0" y="0"/>
                </a:cxn>
                <a:cxn ang="0">
                  <a:pos x="0" y="0"/>
                </a:cxn>
                <a:cxn ang="0">
                  <a:pos x="0" y="0"/>
                </a:cxn>
                <a:cxn ang="0">
                  <a:pos x="0" y="0"/>
                </a:cxn>
                <a:cxn ang="0">
                  <a:pos x="0" y="0"/>
                </a:cxn>
              </a:cxnLst>
              <a:rect l="txL" t="txT" r="txR" b="txB"/>
              <a:pathLst>
                <a:path w="457" h="141">
                  <a:moveTo>
                    <a:pt x="0" y="0"/>
                  </a:moveTo>
                  <a:lnTo>
                    <a:pt x="274" y="91"/>
                  </a:lnTo>
                  <a:lnTo>
                    <a:pt x="445" y="141"/>
                  </a:lnTo>
                  <a:lnTo>
                    <a:pt x="457" y="128"/>
                  </a:lnTo>
                  <a:lnTo>
                    <a:pt x="240" y="63"/>
                  </a:lnTo>
                  <a:lnTo>
                    <a:pt x="75" y="17"/>
                  </a:lnTo>
                  <a:lnTo>
                    <a:pt x="0" y="0"/>
                  </a:lnTo>
                  <a:close/>
                </a:path>
              </a:pathLst>
            </a:custGeom>
            <a:solidFill>
              <a:srgbClr val="000000">
                <a:alpha val="50195"/>
              </a:srgbClr>
            </a:solidFill>
            <a:ln w="9525">
              <a:noFill/>
            </a:ln>
          </p:spPr>
          <p:txBody>
            <a:bodyPr/>
            <a:lstStyle/>
            <a:p>
              <a:endParaRPr lang="zh-CN" altLang="en-US"/>
            </a:p>
          </p:txBody>
        </p:sp>
        <p:sp>
          <p:nvSpPr>
            <p:cNvPr id="8303" name="Freeform 3190"/>
            <p:cNvSpPr/>
            <p:nvPr/>
          </p:nvSpPr>
          <p:spPr>
            <a:xfrm>
              <a:off x="2537" y="2745"/>
              <a:ext cx="6" cy="11"/>
            </a:xfrm>
            <a:custGeom>
              <a:avLst/>
              <a:gdLst>
                <a:gd name="txL" fmla="*/ 0 w 11"/>
                <a:gd name="txT" fmla="*/ 0 h 21"/>
                <a:gd name="txR" fmla="*/ 11 w 11"/>
                <a:gd name="txB" fmla="*/ 21 h 21"/>
              </a:gdLst>
              <a:ahLst/>
              <a:cxnLst>
                <a:cxn ang="0">
                  <a:pos x="0" y="1"/>
                </a:cxn>
                <a:cxn ang="0">
                  <a:pos x="0" y="1"/>
                </a:cxn>
                <a:cxn ang="0">
                  <a:pos x="1" y="1"/>
                </a:cxn>
                <a:cxn ang="0">
                  <a:pos x="1" y="0"/>
                </a:cxn>
                <a:cxn ang="0">
                  <a:pos x="0" y="1"/>
                </a:cxn>
              </a:cxnLst>
              <a:rect l="txL" t="txT" r="txR" b="txB"/>
              <a:pathLst>
                <a:path w="11" h="21">
                  <a:moveTo>
                    <a:pt x="0" y="1"/>
                  </a:moveTo>
                  <a:lnTo>
                    <a:pt x="0" y="17"/>
                  </a:lnTo>
                  <a:lnTo>
                    <a:pt x="11" y="21"/>
                  </a:lnTo>
                  <a:lnTo>
                    <a:pt x="7" y="0"/>
                  </a:lnTo>
                  <a:lnTo>
                    <a:pt x="0" y="1"/>
                  </a:lnTo>
                  <a:close/>
                </a:path>
              </a:pathLst>
            </a:custGeom>
            <a:solidFill>
              <a:srgbClr val="000000">
                <a:alpha val="50195"/>
              </a:srgbClr>
            </a:solidFill>
            <a:ln w="9525">
              <a:noFill/>
            </a:ln>
          </p:spPr>
          <p:txBody>
            <a:bodyPr/>
            <a:lstStyle/>
            <a:p>
              <a:endParaRPr lang="zh-CN" altLang="en-US"/>
            </a:p>
          </p:txBody>
        </p:sp>
        <p:sp>
          <p:nvSpPr>
            <p:cNvPr id="8304" name="Freeform 3191"/>
            <p:cNvSpPr/>
            <p:nvPr/>
          </p:nvSpPr>
          <p:spPr>
            <a:xfrm>
              <a:off x="2552" y="2739"/>
              <a:ext cx="8" cy="10"/>
            </a:xfrm>
            <a:custGeom>
              <a:avLst/>
              <a:gdLst>
                <a:gd name="txL" fmla="*/ 0 w 15"/>
                <a:gd name="txT" fmla="*/ 0 h 21"/>
                <a:gd name="txR" fmla="*/ 15 w 15"/>
                <a:gd name="txB" fmla="*/ 21 h 21"/>
              </a:gdLst>
              <a:ahLst/>
              <a:cxnLst>
                <a:cxn ang="0">
                  <a:pos x="0" y="0"/>
                </a:cxn>
                <a:cxn ang="0">
                  <a:pos x="1" y="0"/>
                </a:cxn>
                <a:cxn ang="0">
                  <a:pos x="1" y="0"/>
                </a:cxn>
                <a:cxn ang="0">
                  <a:pos x="1" y="0"/>
                </a:cxn>
                <a:cxn ang="0">
                  <a:pos x="0" y="0"/>
                </a:cxn>
              </a:cxnLst>
              <a:rect l="txL" t="txT" r="txR" b="txB"/>
              <a:pathLst>
                <a:path w="15" h="21">
                  <a:moveTo>
                    <a:pt x="0" y="6"/>
                  </a:moveTo>
                  <a:lnTo>
                    <a:pt x="4" y="21"/>
                  </a:lnTo>
                  <a:lnTo>
                    <a:pt x="15" y="21"/>
                  </a:lnTo>
                  <a:lnTo>
                    <a:pt x="10" y="0"/>
                  </a:lnTo>
                  <a:lnTo>
                    <a:pt x="0" y="6"/>
                  </a:lnTo>
                  <a:close/>
                </a:path>
              </a:pathLst>
            </a:custGeom>
            <a:solidFill>
              <a:srgbClr val="000000">
                <a:alpha val="50195"/>
              </a:srgbClr>
            </a:solidFill>
            <a:ln w="9525">
              <a:noFill/>
            </a:ln>
          </p:spPr>
          <p:txBody>
            <a:bodyPr/>
            <a:lstStyle/>
            <a:p>
              <a:endParaRPr lang="zh-CN" altLang="en-US"/>
            </a:p>
          </p:txBody>
        </p:sp>
        <p:sp>
          <p:nvSpPr>
            <p:cNvPr id="8305" name="Freeform 3192"/>
            <p:cNvSpPr/>
            <p:nvPr/>
          </p:nvSpPr>
          <p:spPr>
            <a:xfrm>
              <a:off x="2570" y="2732"/>
              <a:ext cx="6" cy="11"/>
            </a:xfrm>
            <a:custGeom>
              <a:avLst/>
              <a:gdLst>
                <a:gd name="txL" fmla="*/ 0 w 12"/>
                <a:gd name="txT" fmla="*/ 0 h 23"/>
                <a:gd name="txR" fmla="*/ 12 w 12"/>
                <a:gd name="txB" fmla="*/ 23 h 23"/>
              </a:gdLst>
              <a:ahLst/>
              <a:cxnLst>
                <a:cxn ang="0">
                  <a:pos x="0" y="0"/>
                </a:cxn>
                <a:cxn ang="0">
                  <a:pos x="0" y="0"/>
                </a:cxn>
                <a:cxn ang="0">
                  <a:pos x="1" y="0"/>
                </a:cxn>
                <a:cxn ang="0">
                  <a:pos x="1" y="0"/>
                </a:cxn>
                <a:cxn ang="0">
                  <a:pos x="0" y="0"/>
                </a:cxn>
              </a:cxnLst>
              <a:rect l="txL" t="txT" r="txR" b="txB"/>
              <a:pathLst>
                <a:path w="12" h="23">
                  <a:moveTo>
                    <a:pt x="0" y="4"/>
                  </a:moveTo>
                  <a:lnTo>
                    <a:pt x="0" y="17"/>
                  </a:lnTo>
                  <a:lnTo>
                    <a:pt x="12" y="23"/>
                  </a:lnTo>
                  <a:lnTo>
                    <a:pt x="10" y="0"/>
                  </a:lnTo>
                  <a:lnTo>
                    <a:pt x="0" y="4"/>
                  </a:lnTo>
                  <a:close/>
                </a:path>
              </a:pathLst>
            </a:custGeom>
            <a:solidFill>
              <a:srgbClr val="000000">
                <a:alpha val="50195"/>
              </a:srgbClr>
            </a:solidFill>
            <a:ln w="9525">
              <a:noFill/>
            </a:ln>
          </p:spPr>
          <p:txBody>
            <a:bodyPr/>
            <a:lstStyle/>
            <a:p>
              <a:endParaRPr lang="zh-CN" altLang="en-US"/>
            </a:p>
          </p:txBody>
        </p:sp>
        <p:sp>
          <p:nvSpPr>
            <p:cNvPr id="8306" name="Freeform 3193"/>
            <p:cNvSpPr/>
            <p:nvPr/>
          </p:nvSpPr>
          <p:spPr>
            <a:xfrm>
              <a:off x="2592" y="2724"/>
              <a:ext cx="7" cy="16"/>
            </a:xfrm>
            <a:custGeom>
              <a:avLst/>
              <a:gdLst>
                <a:gd name="txL" fmla="*/ 0 w 13"/>
                <a:gd name="txT" fmla="*/ 0 h 30"/>
                <a:gd name="txR" fmla="*/ 13 w 13"/>
                <a:gd name="txB" fmla="*/ 30 h 30"/>
              </a:gdLst>
              <a:ahLst/>
              <a:cxnLst>
                <a:cxn ang="0">
                  <a:pos x="0" y="1"/>
                </a:cxn>
                <a:cxn ang="0">
                  <a:pos x="0" y="1"/>
                </a:cxn>
                <a:cxn ang="0">
                  <a:pos x="1" y="1"/>
                </a:cxn>
                <a:cxn ang="0">
                  <a:pos x="1" y="0"/>
                </a:cxn>
                <a:cxn ang="0">
                  <a:pos x="0" y="1"/>
                </a:cxn>
              </a:cxnLst>
              <a:rect l="txL" t="txT" r="txR" b="txB"/>
              <a:pathLst>
                <a:path w="13" h="30">
                  <a:moveTo>
                    <a:pt x="0" y="4"/>
                  </a:moveTo>
                  <a:lnTo>
                    <a:pt x="0" y="26"/>
                  </a:lnTo>
                  <a:lnTo>
                    <a:pt x="13" y="30"/>
                  </a:lnTo>
                  <a:lnTo>
                    <a:pt x="10" y="0"/>
                  </a:lnTo>
                  <a:lnTo>
                    <a:pt x="0" y="4"/>
                  </a:lnTo>
                  <a:close/>
                </a:path>
              </a:pathLst>
            </a:custGeom>
            <a:solidFill>
              <a:srgbClr val="000000">
                <a:alpha val="50195"/>
              </a:srgbClr>
            </a:solidFill>
            <a:ln w="9525">
              <a:noFill/>
            </a:ln>
          </p:spPr>
          <p:txBody>
            <a:bodyPr/>
            <a:lstStyle/>
            <a:p>
              <a:endParaRPr lang="zh-CN" altLang="en-US"/>
            </a:p>
          </p:txBody>
        </p:sp>
        <p:sp>
          <p:nvSpPr>
            <p:cNvPr id="8307" name="Freeform 3194"/>
            <p:cNvSpPr/>
            <p:nvPr/>
          </p:nvSpPr>
          <p:spPr>
            <a:xfrm>
              <a:off x="2616" y="2721"/>
              <a:ext cx="6" cy="12"/>
            </a:xfrm>
            <a:custGeom>
              <a:avLst/>
              <a:gdLst>
                <a:gd name="txL" fmla="*/ 0 w 13"/>
                <a:gd name="txT" fmla="*/ 0 h 25"/>
                <a:gd name="txR" fmla="*/ 13 w 13"/>
                <a:gd name="txB" fmla="*/ 25 h 25"/>
              </a:gdLst>
              <a:ahLst/>
              <a:cxnLst>
                <a:cxn ang="0">
                  <a:pos x="0" y="0"/>
                </a:cxn>
                <a:cxn ang="0">
                  <a:pos x="0" y="0"/>
                </a:cxn>
                <a:cxn ang="0">
                  <a:pos x="0" y="0"/>
                </a:cxn>
                <a:cxn ang="0">
                  <a:pos x="0" y="0"/>
                </a:cxn>
                <a:cxn ang="0">
                  <a:pos x="0" y="0"/>
                </a:cxn>
              </a:cxnLst>
              <a:rect l="txL" t="txT" r="txR" b="txB"/>
              <a:pathLst>
                <a:path w="13" h="25">
                  <a:moveTo>
                    <a:pt x="0" y="0"/>
                  </a:moveTo>
                  <a:lnTo>
                    <a:pt x="0" y="23"/>
                  </a:lnTo>
                  <a:lnTo>
                    <a:pt x="13" y="25"/>
                  </a:lnTo>
                  <a:lnTo>
                    <a:pt x="9" y="0"/>
                  </a:lnTo>
                  <a:lnTo>
                    <a:pt x="0" y="0"/>
                  </a:lnTo>
                  <a:close/>
                </a:path>
              </a:pathLst>
            </a:custGeom>
            <a:solidFill>
              <a:srgbClr val="000000">
                <a:alpha val="50195"/>
              </a:srgbClr>
            </a:solidFill>
            <a:ln w="9525">
              <a:noFill/>
            </a:ln>
          </p:spPr>
          <p:txBody>
            <a:bodyPr/>
            <a:lstStyle/>
            <a:p>
              <a:endParaRPr lang="zh-CN" altLang="en-US"/>
            </a:p>
          </p:txBody>
        </p:sp>
        <p:sp>
          <p:nvSpPr>
            <p:cNvPr id="8308" name="Freeform 3195"/>
            <p:cNvSpPr/>
            <p:nvPr/>
          </p:nvSpPr>
          <p:spPr>
            <a:xfrm>
              <a:off x="2647" y="2713"/>
              <a:ext cx="9" cy="13"/>
            </a:xfrm>
            <a:custGeom>
              <a:avLst/>
              <a:gdLst>
                <a:gd name="txL" fmla="*/ 0 w 17"/>
                <a:gd name="txT" fmla="*/ 0 h 27"/>
                <a:gd name="txR" fmla="*/ 17 w 17"/>
                <a:gd name="txB" fmla="*/ 27 h 27"/>
              </a:gdLst>
              <a:ahLst/>
              <a:cxnLst>
                <a:cxn ang="0">
                  <a:pos x="0" y="0"/>
                </a:cxn>
                <a:cxn ang="0">
                  <a:pos x="1" y="0"/>
                </a:cxn>
                <a:cxn ang="0">
                  <a:pos x="1" y="0"/>
                </a:cxn>
                <a:cxn ang="0">
                  <a:pos x="1" y="0"/>
                </a:cxn>
                <a:cxn ang="0">
                  <a:pos x="0" y="0"/>
                </a:cxn>
              </a:cxnLst>
              <a:rect l="txL" t="txT" r="txR" b="txB"/>
              <a:pathLst>
                <a:path w="17" h="27">
                  <a:moveTo>
                    <a:pt x="0" y="0"/>
                  </a:moveTo>
                  <a:lnTo>
                    <a:pt x="2" y="25"/>
                  </a:lnTo>
                  <a:lnTo>
                    <a:pt x="17" y="27"/>
                  </a:lnTo>
                  <a:lnTo>
                    <a:pt x="16" y="0"/>
                  </a:lnTo>
                  <a:lnTo>
                    <a:pt x="0" y="0"/>
                  </a:lnTo>
                  <a:close/>
                </a:path>
              </a:pathLst>
            </a:custGeom>
            <a:solidFill>
              <a:srgbClr val="000000">
                <a:alpha val="50195"/>
              </a:srgbClr>
            </a:solidFill>
            <a:ln w="9525">
              <a:noFill/>
            </a:ln>
          </p:spPr>
          <p:txBody>
            <a:bodyPr/>
            <a:lstStyle/>
            <a:p>
              <a:endParaRPr lang="zh-CN" altLang="en-US"/>
            </a:p>
          </p:txBody>
        </p:sp>
        <p:sp>
          <p:nvSpPr>
            <p:cNvPr id="8309" name="Freeform 3196"/>
            <p:cNvSpPr/>
            <p:nvPr/>
          </p:nvSpPr>
          <p:spPr>
            <a:xfrm>
              <a:off x="2686" y="2703"/>
              <a:ext cx="12" cy="17"/>
            </a:xfrm>
            <a:custGeom>
              <a:avLst/>
              <a:gdLst>
                <a:gd name="txL" fmla="*/ 0 w 25"/>
                <a:gd name="txT" fmla="*/ 0 h 34"/>
                <a:gd name="txR" fmla="*/ 25 w 25"/>
                <a:gd name="txB" fmla="*/ 34 h 34"/>
              </a:gdLst>
              <a:ahLst/>
              <a:cxnLst>
                <a:cxn ang="0">
                  <a:pos x="0" y="1"/>
                </a:cxn>
                <a:cxn ang="0">
                  <a:pos x="0" y="1"/>
                </a:cxn>
                <a:cxn ang="0">
                  <a:pos x="0" y="1"/>
                </a:cxn>
                <a:cxn ang="0">
                  <a:pos x="0" y="0"/>
                </a:cxn>
                <a:cxn ang="0">
                  <a:pos x="0" y="1"/>
                </a:cxn>
              </a:cxnLst>
              <a:rect l="txL" t="txT" r="txR" b="txB"/>
              <a:pathLst>
                <a:path w="25" h="34">
                  <a:moveTo>
                    <a:pt x="0" y="10"/>
                  </a:moveTo>
                  <a:lnTo>
                    <a:pt x="4" y="30"/>
                  </a:lnTo>
                  <a:lnTo>
                    <a:pt x="25" y="34"/>
                  </a:lnTo>
                  <a:lnTo>
                    <a:pt x="15" y="0"/>
                  </a:lnTo>
                  <a:lnTo>
                    <a:pt x="0" y="10"/>
                  </a:lnTo>
                  <a:close/>
                </a:path>
              </a:pathLst>
            </a:custGeom>
            <a:solidFill>
              <a:srgbClr val="000000">
                <a:alpha val="50195"/>
              </a:srgbClr>
            </a:solidFill>
            <a:ln w="9525">
              <a:noFill/>
            </a:ln>
          </p:spPr>
          <p:txBody>
            <a:bodyPr/>
            <a:lstStyle/>
            <a:p>
              <a:endParaRPr lang="zh-CN" altLang="en-US"/>
            </a:p>
          </p:txBody>
        </p:sp>
        <p:sp>
          <p:nvSpPr>
            <p:cNvPr id="8310" name="Freeform 3197"/>
            <p:cNvSpPr/>
            <p:nvPr/>
          </p:nvSpPr>
          <p:spPr>
            <a:xfrm>
              <a:off x="2731" y="2696"/>
              <a:ext cx="11" cy="14"/>
            </a:xfrm>
            <a:custGeom>
              <a:avLst/>
              <a:gdLst>
                <a:gd name="txL" fmla="*/ 0 w 22"/>
                <a:gd name="txT" fmla="*/ 0 h 28"/>
                <a:gd name="txR" fmla="*/ 22 w 22"/>
                <a:gd name="txB" fmla="*/ 28 h 28"/>
              </a:gdLst>
              <a:ahLst/>
              <a:cxnLst>
                <a:cxn ang="0">
                  <a:pos x="0" y="1"/>
                </a:cxn>
                <a:cxn ang="0">
                  <a:pos x="1" y="1"/>
                </a:cxn>
                <a:cxn ang="0">
                  <a:pos x="1" y="1"/>
                </a:cxn>
                <a:cxn ang="0">
                  <a:pos x="1" y="0"/>
                </a:cxn>
                <a:cxn ang="0">
                  <a:pos x="0" y="1"/>
                </a:cxn>
              </a:cxnLst>
              <a:rect l="txL" t="txT" r="txR" b="txB"/>
              <a:pathLst>
                <a:path w="22" h="28">
                  <a:moveTo>
                    <a:pt x="0" y="5"/>
                  </a:moveTo>
                  <a:lnTo>
                    <a:pt x="3" y="26"/>
                  </a:lnTo>
                  <a:lnTo>
                    <a:pt x="22" y="28"/>
                  </a:lnTo>
                  <a:lnTo>
                    <a:pt x="13" y="0"/>
                  </a:lnTo>
                  <a:lnTo>
                    <a:pt x="0" y="5"/>
                  </a:lnTo>
                  <a:close/>
                </a:path>
              </a:pathLst>
            </a:custGeom>
            <a:solidFill>
              <a:srgbClr val="000000">
                <a:alpha val="50195"/>
              </a:srgbClr>
            </a:solidFill>
            <a:ln w="9525">
              <a:noFill/>
            </a:ln>
          </p:spPr>
          <p:txBody>
            <a:bodyPr/>
            <a:lstStyle/>
            <a:p>
              <a:endParaRPr lang="zh-CN" altLang="en-US"/>
            </a:p>
          </p:txBody>
        </p:sp>
        <p:sp>
          <p:nvSpPr>
            <p:cNvPr id="8311" name="Freeform 3198"/>
            <p:cNvSpPr/>
            <p:nvPr/>
          </p:nvSpPr>
          <p:spPr>
            <a:xfrm>
              <a:off x="2344" y="2592"/>
              <a:ext cx="166" cy="166"/>
            </a:xfrm>
            <a:custGeom>
              <a:avLst/>
              <a:gdLst>
                <a:gd name="txL" fmla="*/ 0 w 333"/>
                <a:gd name="txT" fmla="*/ 0 h 330"/>
                <a:gd name="txR" fmla="*/ 333 w 333"/>
                <a:gd name="txB" fmla="*/ 330 h 330"/>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Lst>
              <a:rect l="txL" t="txT" r="txR" b="txB"/>
              <a:pathLst>
                <a:path w="333" h="330">
                  <a:moveTo>
                    <a:pt x="13" y="146"/>
                  </a:moveTo>
                  <a:lnTo>
                    <a:pt x="57" y="155"/>
                  </a:lnTo>
                  <a:lnTo>
                    <a:pt x="93" y="152"/>
                  </a:lnTo>
                  <a:lnTo>
                    <a:pt x="122" y="136"/>
                  </a:lnTo>
                  <a:lnTo>
                    <a:pt x="139" y="112"/>
                  </a:lnTo>
                  <a:lnTo>
                    <a:pt x="141" y="95"/>
                  </a:lnTo>
                  <a:lnTo>
                    <a:pt x="160" y="100"/>
                  </a:lnTo>
                  <a:lnTo>
                    <a:pt x="190" y="142"/>
                  </a:lnTo>
                  <a:lnTo>
                    <a:pt x="190" y="157"/>
                  </a:lnTo>
                  <a:lnTo>
                    <a:pt x="203" y="133"/>
                  </a:lnTo>
                  <a:lnTo>
                    <a:pt x="194" y="100"/>
                  </a:lnTo>
                  <a:lnTo>
                    <a:pt x="152" y="66"/>
                  </a:lnTo>
                  <a:lnTo>
                    <a:pt x="116" y="57"/>
                  </a:lnTo>
                  <a:lnTo>
                    <a:pt x="101" y="55"/>
                  </a:lnTo>
                  <a:lnTo>
                    <a:pt x="103" y="74"/>
                  </a:lnTo>
                  <a:lnTo>
                    <a:pt x="82" y="70"/>
                  </a:lnTo>
                  <a:lnTo>
                    <a:pt x="86" y="38"/>
                  </a:lnTo>
                  <a:lnTo>
                    <a:pt x="120" y="39"/>
                  </a:lnTo>
                  <a:lnTo>
                    <a:pt x="154" y="51"/>
                  </a:lnTo>
                  <a:lnTo>
                    <a:pt x="181" y="68"/>
                  </a:lnTo>
                  <a:lnTo>
                    <a:pt x="207" y="97"/>
                  </a:lnTo>
                  <a:lnTo>
                    <a:pt x="215" y="119"/>
                  </a:lnTo>
                  <a:lnTo>
                    <a:pt x="228" y="114"/>
                  </a:lnTo>
                  <a:lnTo>
                    <a:pt x="226" y="93"/>
                  </a:lnTo>
                  <a:lnTo>
                    <a:pt x="167" y="39"/>
                  </a:lnTo>
                  <a:lnTo>
                    <a:pt x="127" y="11"/>
                  </a:lnTo>
                  <a:lnTo>
                    <a:pt x="74" y="9"/>
                  </a:lnTo>
                  <a:lnTo>
                    <a:pt x="74" y="1"/>
                  </a:lnTo>
                  <a:lnTo>
                    <a:pt x="131" y="0"/>
                  </a:lnTo>
                  <a:lnTo>
                    <a:pt x="196" y="41"/>
                  </a:lnTo>
                  <a:lnTo>
                    <a:pt x="232" y="72"/>
                  </a:lnTo>
                  <a:lnTo>
                    <a:pt x="247" y="91"/>
                  </a:lnTo>
                  <a:lnTo>
                    <a:pt x="251" y="116"/>
                  </a:lnTo>
                  <a:lnTo>
                    <a:pt x="278" y="117"/>
                  </a:lnTo>
                  <a:lnTo>
                    <a:pt x="278" y="93"/>
                  </a:lnTo>
                  <a:lnTo>
                    <a:pt x="260" y="91"/>
                  </a:lnTo>
                  <a:lnTo>
                    <a:pt x="262" y="74"/>
                  </a:lnTo>
                  <a:lnTo>
                    <a:pt x="289" y="76"/>
                  </a:lnTo>
                  <a:lnTo>
                    <a:pt x="304" y="112"/>
                  </a:lnTo>
                  <a:lnTo>
                    <a:pt x="306" y="159"/>
                  </a:lnTo>
                  <a:lnTo>
                    <a:pt x="333" y="157"/>
                  </a:lnTo>
                  <a:lnTo>
                    <a:pt x="302" y="216"/>
                  </a:lnTo>
                  <a:lnTo>
                    <a:pt x="266" y="180"/>
                  </a:lnTo>
                  <a:lnTo>
                    <a:pt x="251" y="176"/>
                  </a:lnTo>
                  <a:lnTo>
                    <a:pt x="238" y="201"/>
                  </a:lnTo>
                  <a:lnTo>
                    <a:pt x="239" y="237"/>
                  </a:lnTo>
                  <a:lnTo>
                    <a:pt x="232" y="256"/>
                  </a:lnTo>
                  <a:lnTo>
                    <a:pt x="220" y="306"/>
                  </a:lnTo>
                  <a:lnTo>
                    <a:pt x="211" y="330"/>
                  </a:lnTo>
                  <a:lnTo>
                    <a:pt x="207" y="268"/>
                  </a:lnTo>
                  <a:lnTo>
                    <a:pt x="179" y="271"/>
                  </a:lnTo>
                  <a:lnTo>
                    <a:pt x="131" y="277"/>
                  </a:lnTo>
                  <a:lnTo>
                    <a:pt x="91" y="275"/>
                  </a:lnTo>
                  <a:lnTo>
                    <a:pt x="67" y="268"/>
                  </a:lnTo>
                  <a:lnTo>
                    <a:pt x="36" y="254"/>
                  </a:lnTo>
                  <a:lnTo>
                    <a:pt x="0" y="214"/>
                  </a:lnTo>
                  <a:lnTo>
                    <a:pt x="38" y="211"/>
                  </a:lnTo>
                  <a:lnTo>
                    <a:pt x="53" y="207"/>
                  </a:lnTo>
                  <a:lnTo>
                    <a:pt x="84" y="230"/>
                  </a:lnTo>
                  <a:lnTo>
                    <a:pt x="122" y="231"/>
                  </a:lnTo>
                  <a:lnTo>
                    <a:pt x="152" y="224"/>
                  </a:lnTo>
                  <a:lnTo>
                    <a:pt x="154" y="192"/>
                  </a:lnTo>
                  <a:lnTo>
                    <a:pt x="137" y="201"/>
                  </a:lnTo>
                  <a:lnTo>
                    <a:pt x="124" y="211"/>
                  </a:lnTo>
                  <a:lnTo>
                    <a:pt x="105" y="216"/>
                  </a:lnTo>
                  <a:lnTo>
                    <a:pt x="89" y="211"/>
                  </a:lnTo>
                  <a:lnTo>
                    <a:pt x="78" y="201"/>
                  </a:lnTo>
                  <a:lnTo>
                    <a:pt x="57" y="193"/>
                  </a:lnTo>
                  <a:lnTo>
                    <a:pt x="38" y="195"/>
                  </a:lnTo>
                  <a:lnTo>
                    <a:pt x="13" y="146"/>
                  </a:lnTo>
                  <a:close/>
                </a:path>
              </a:pathLst>
            </a:custGeom>
            <a:solidFill>
              <a:srgbClr val="000000">
                <a:alpha val="50195"/>
              </a:srgbClr>
            </a:solidFill>
            <a:ln w="9525">
              <a:noFill/>
            </a:ln>
          </p:spPr>
          <p:txBody>
            <a:bodyPr/>
            <a:lstStyle/>
            <a:p>
              <a:endParaRPr lang="zh-CN" altLang="en-US"/>
            </a:p>
          </p:txBody>
        </p:sp>
        <p:sp>
          <p:nvSpPr>
            <p:cNvPr id="8312" name="Freeform 3199"/>
            <p:cNvSpPr/>
            <p:nvPr/>
          </p:nvSpPr>
          <p:spPr>
            <a:xfrm>
              <a:off x="2346" y="2626"/>
              <a:ext cx="73" cy="43"/>
            </a:xfrm>
            <a:custGeom>
              <a:avLst/>
              <a:gdLst>
                <a:gd name="txL" fmla="*/ 0 w 146"/>
                <a:gd name="txT" fmla="*/ 0 h 88"/>
                <a:gd name="txR" fmla="*/ 146 w 146"/>
                <a:gd name="txB" fmla="*/ 88 h 88"/>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 ang="0">
                  <a:pos x="1" y="0"/>
                </a:cxn>
              </a:cxnLst>
              <a:rect l="txL" t="txT" r="txR" b="txB"/>
              <a:pathLst>
                <a:path w="146" h="88">
                  <a:moveTo>
                    <a:pt x="17" y="88"/>
                  </a:moveTo>
                  <a:lnTo>
                    <a:pt x="21" y="63"/>
                  </a:lnTo>
                  <a:lnTo>
                    <a:pt x="44" y="38"/>
                  </a:lnTo>
                  <a:lnTo>
                    <a:pt x="70" y="23"/>
                  </a:lnTo>
                  <a:lnTo>
                    <a:pt x="99" y="15"/>
                  </a:lnTo>
                  <a:lnTo>
                    <a:pt x="127" y="25"/>
                  </a:lnTo>
                  <a:lnTo>
                    <a:pt x="144" y="46"/>
                  </a:lnTo>
                  <a:lnTo>
                    <a:pt x="146" y="32"/>
                  </a:lnTo>
                  <a:lnTo>
                    <a:pt x="120" y="10"/>
                  </a:lnTo>
                  <a:lnTo>
                    <a:pt x="91" y="0"/>
                  </a:lnTo>
                  <a:lnTo>
                    <a:pt x="55" y="8"/>
                  </a:lnTo>
                  <a:lnTo>
                    <a:pt x="13" y="40"/>
                  </a:lnTo>
                  <a:lnTo>
                    <a:pt x="0" y="69"/>
                  </a:lnTo>
                  <a:lnTo>
                    <a:pt x="0" y="88"/>
                  </a:lnTo>
                  <a:lnTo>
                    <a:pt x="17" y="88"/>
                  </a:lnTo>
                  <a:close/>
                </a:path>
              </a:pathLst>
            </a:custGeom>
            <a:solidFill>
              <a:srgbClr val="000000">
                <a:alpha val="50195"/>
              </a:srgbClr>
            </a:solidFill>
            <a:ln w="9525">
              <a:noFill/>
            </a:ln>
          </p:spPr>
          <p:txBody>
            <a:bodyPr/>
            <a:lstStyle/>
            <a:p>
              <a:endParaRPr lang="zh-CN" altLang="en-US"/>
            </a:p>
          </p:txBody>
        </p:sp>
        <p:sp>
          <p:nvSpPr>
            <p:cNvPr id="8313" name="Freeform 3200"/>
            <p:cNvSpPr/>
            <p:nvPr/>
          </p:nvSpPr>
          <p:spPr>
            <a:xfrm>
              <a:off x="2422" y="2827"/>
              <a:ext cx="25" cy="45"/>
            </a:xfrm>
            <a:custGeom>
              <a:avLst/>
              <a:gdLst>
                <a:gd name="txL" fmla="*/ 0 w 49"/>
                <a:gd name="txT" fmla="*/ 0 h 89"/>
                <a:gd name="txR" fmla="*/ 49 w 49"/>
                <a:gd name="txB" fmla="*/ 89 h 89"/>
              </a:gdLst>
              <a:ahLst/>
              <a:cxnLst>
                <a:cxn ang="0">
                  <a:pos x="1" y="0"/>
                </a:cxn>
                <a:cxn ang="0">
                  <a:pos x="1" y="1"/>
                </a:cxn>
                <a:cxn ang="0">
                  <a:pos x="0" y="1"/>
                </a:cxn>
                <a:cxn ang="0">
                  <a:pos x="1" y="1"/>
                </a:cxn>
                <a:cxn ang="0">
                  <a:pos x="1" y="1"/>
                </a:cxn>
                <a:cxn ang="0">
                  <a:pos x="1" y="1"/>
                </a:cxn>
                <a:cxn ang="0">
                  <a:pos x="1" y="1"/>
                </a:cxn>
                <a:cxn ang="0">
                  <a:pos x="1" y="1"/>
                </a:cxn>
                <a:cxn ang="0">
                  <a:pos x="1" y="0"/>
                </a:cxn>
              </a:cxnLst>
              <a:rect l="txL" t="txT" r="txR" b="txB"/>
              <a:pathLst>
                <a:path w="49" h="89">
                  <a:moveTo>
                    <a:pt x="49" y="0"/>
                  </a:moveTo>
                  <a:lnTo>
                    <a:pt x="4" y="4"/>
                  </a:lnTo>
                  <a:lnTo>
                    <a:pt x="0" y="40"/>
                  </a:lnTo>
                  <a:lnTo>
                    <a:pt x="23" y="89"/>
                  </a:lnTo>
                  <a:lnTo>
                    <a:pt x="26" y="63"/>
                  </a:lnTo>
                  <a:lnTo>
                    <a:pt x="13" y="42"/>
                  </a:lnTo>
                  <a:lnTo>
                    <a:pt x="17" y="17"/>
                  </a:lnTo>
                  <a:lnTo>
                    <a:pt x="44" y="17"/>
                  </a:lnTo>
                  <a:lnTo>
                    <a:pt x="49" y="0"/>
                  </a:lnTo>
                  <a:close/>
                </a:path>
              </a:pathLst>
            </a:custGeom>
            <a:solidFill>
              <a:srgbClr val="000000">
                <a:alpha val="50195"/>
              </a:srgbClr>
            </a:solidFill>
            <a:ln w="9525">
              <a:noFill/>
            </a:ln>
          </p:spPr>
          <p:txBody>
            <a:bodyPr/>
            <a:lstStyle/>
            <a:p>
              <a:endParaRPr lang="zh-CN" altLang="en-US"/>
            </a:p>
          </p:txBody>
        </p:sp>
        <p:sp>
          <p:nvSpPr>
            <p:cNvPr id="8314" name="Freeform 3201"/>
            <p:cNvSpPr/>
            <p:nvPr/>
          </p:nvSpPr>
          <p:spPr>
            <a:xfrm>
              <a:off x="2411" y="2765"/>
              <a:ext cx="27" cy="156"/>
            </a:xfrm>
            <a:custGeom>
              <a:avLst/>
              <a:gdLst>
                <a:gd name="txL" fmla="*/ 0 w 53"/>
                <a:gd name="txT" fmla="*/ 0 h 311"/>
                <a:gd name="txR" fmla="*/ 53 w 53"/>
                <a:gd name="txB" fmla="*/ 311 h 311"/>
              </a:gdLst>
              <a:ahLst/>
              <a:cxnLst>
                <a:cxn ang="0">
                  <a:pos x="1" y="1"/>
                </a:cxn>
                <a:cxn ang="0">
                  <a:pos x="1" y="1"/>
                </a:cxn>
                <a:cxn ang="0">
                  <a:pos x="1" y="1"/>
                </a:cxn>
                <a:cxn ang="0">
                  <a:pos x="1" y="1"/>
                </a:cxn>
                <a:cxn ang="0">
                  <a:pos x="1" y="1"/>
                </a:cxn>
                <a:cxn ang="0">
                  <a:pos x="1" y="1"/>
                </a:cxn>
                <a:cxn ang="0">
                  <a:pos x="0" y="1"/>
                </a:cxn>
                <a:cxn ang="0">
                  <a:pos x="1" y="0"/>
                </a:cxn>
                <a:cxn ang="0">
                  <a:pos x="1" y="1"/>
                </a:cxn>
                <a:cxn ang="0">
                  <a:pos x="1" y="1"/>
                </a:cxn>
              </a:cxnLst>
              <a:rect l="txL" t="txT" r="txR" b="txB"/>
              <a:pathLst>
                <a:path w="53" h="311">
                  <a:moveTo>
                    <a:pt x="47" y="30"/>
                  </a:moveTo>
                  <a:lnTo>
                    <a:pt x="28" y="119"/>
                  </a:lnTo>
                  <a:lnTo>
                    <a:pt x="17" y="134"/>
                  </a:lnTo>
                  <a:lnTo>
                    <a:pt x="19" y="209"/>
                  </a:lnTo>
                  <a:lnTo>
                    <a:pt x="47" y="311"/>
                  </a:lnTo>
                  <a:lnTo>
                    <a:pt x="28" y="311"/>
                  </a:lnTo>
                  <a:lnTo>
                    <a:pt x="0" y="178"/>
                  </a:lnTo>
                  <a:lnTo>
                    <a:pt x="36" y="0"/>
                  </a:lnTo>
                  <a:lnTo>
                    <a:pt x="53" y="30"/>
                  </a:lnTo>
                  <a:lnTo>
                    <a:pt x="47" y="30"/>
                  </a:lnTo>
                  <a:close/>
                </a:path>
              </a:pathLst>
            </a:custGeom>
            <a:solidFill>
              <a:srgbClr val="000000">
                <a:alpha val="50195"/>
              </a:srgbClr>
            </a:solidFill>
            <a:ln w="9525">
              <a:noFill/>
            </a:ln>
          </p:spPr>
          <p:txBody>
            <a:bodyPr/>
            <a:lstStyle/>
            <a:p>
              <a:endParaRPr lang="zh-CN" altLang="en-US"/>
            </a:p>
          </p:txBody>
        </p:sp>
        <p:sp>
          <p:nvSpPr>
            <p:cNvPr id="8315" name="Freeform 3202"/>
            <p:cNvSpPr/>
            <p:nvPr/>
          </p:nvSpPr>
          <p:spPr>
            <a:xfrm>
              <a:off x="2512" y="2856"/>
              <a:ext cx="9" cy="9"/>
            </a:xfrm>
            <a:custGeom>
              <a:avLst/>
              <a:gdLst>
                <a:gd name="txL" fmla="*/ 0 w 18"/>
                <a:gd name="txT" fmla="*/ 0 h 17"/>
                <a:gd name="txR" fmla="*/ 18 w 18"/>
                <a:gd name="txB" fmla="*/ 17 h 17"/>
              </a:gdLst>
              <a:ahLst/>
              <a:cxnLst>
                <a:cxn ang="0">
                  <a:pos x="0" y="1"/>
                </a:cxn>
                <a:cxn ang="0">
                  <a:pos x="1" y="1"/>
                </a:cxn>
                <a:cxn ang="0">
                  <a:pos x="1" y="1"/>
                </a:cxn>
                <a:cxn ang="0">
                  <a:pos x="1" y="0"/>
                </a:cxn>
                <a:cxn ang="0">
                  <a:pos x="0" y="1"/>
                </a:cxn>
              </a:cxnLst>
              <a:rect l="txL" t="txT" r="txR" b="txB"/>
              <a:pathLst>
                <a:path w="18" h="17">
                  <a:moveTo>
                    <a:pt x="0" y="4"/>
                  </a:moveTo>
                  <a:lnTo>
                    <a:pt x="2" y="17"/>
                  </a:lnTo>
                  <a:lnTo>
                    <a:pt x="14" y="9"/>
                  </a:lnTo>
                  <a:lnTo>
                    <a:pt x="18" y="0"/>
                  </a:lnTo>
                  <a:lnTo>
                    <a:pt x="0" y="4"/>
                  </a:lnTo>
                  <a:close/>
                </a:path>
              </a:pathLst>
            </a:custGeom>
            <a:solidFill>
              <a:srgbClr val="000000">
                <a:alpha val="50195"/>
              </a:srgbClr>
            </a:solidFill>
            <a:ln w="9525">
              <a:noFill/>
            </a:ln>
          </p:spPr>
          <p:txBody>
            <a:bodyPr/>
            <a:lstStyle/>
            <a:p>
              <a:endParaRPr lang="zh-CN" altLang="en-US"/>
            </a:p>
          </p:txBody>
        </p:sp>
        <p:sp>
          <p:nvSpPr>
            <p:cNvPr id="8316" name="Freeform 3203"/>
            <p:cNvSpPr/>
            <p:nvPr/>
          </p:nvSpPr>
          <p:spPr>
            <a:xfrm>
              <a:off x="2541" y="2849"/>
              <a:ext cx="9" cy="9"/>
            </a:xfrm>
            <a:custGeom>
              <a:avLst/>
              <a:gdLst>
                <a:gd name="txL" fmla="*/ 0 w 19"/>
                <a:gd name="txT" fmla="*/ 0 h 19"/>
                <a:gd name="txR" fmla="*/ 19 w 19"/>
                <a:gd name="txB" fmla="*/ 19 h 19"/>
              </a:gdLst>
              <a:ahLst/>
              <a:cxnLst>
                <a:cxn ang="0">
                  <a:pos x="0" y="0"/>
                </a:cxn>
                <a:cxn ang="0">
                  <a:pos x="0" y="0"/>
                </a:cxn>
                <a:cxn ang="0">
                  <a:pos x="0" y="0"/>
                </a:cxn>
                <a:cxn ang="0">
                  <a:pos x="0" y="0"/>
                </a:cxn>
                <a:cxn ang="0">
                  <a:pos x="0" y="0"/>
                </a:cxn>
              </a:cxnLst>
              <a:rect l="txL" t="txT" r="txR" b="txB"/>
              <a:pathLst>
                <a:path w="19" h="19">
                  <a:moveTo>
                    <a:pt x="4" y="0"/>
                  </a:moveTo>
                  <a:lnTo>
                    <a:pt x="0" y="19"/>
                  </a:lnTo>
                  <a:lnTo>
                    <a:pt x="18" y="13"/>
                  </a:lnTo>
                  <a:lnTo>
                    <a:pt x="19" y="0"/>
                  </a:lnTo>
                  <a:lnTo>
                    <a:pt x="4" y="0"/>
                  </a:lnTo>
                  <a:close/>
                </a:path>
              </a:pathLst>
            </a:custGeom>
            <a:solidFill>
              <a:srgbClr val="000000">
                <a:alpha val="50195"/>
              </a:srgbClr>
            </a:solidFill>
            <a:ln w="9525">
              <a:noFill/>
            </a:ln>
          </p:spPr>
          <p:txBody>
            <a:bodyPr/>
            <a:lstStyle/>
            <a:p>
              <a:endParaRPr lang="zh-CN" altLang="en-US"/>
            </a:p>
          </p:txBody>
        </p:sp>
        <p:sp>
          <p:nvSpPr>
            <p:cNvPr id="8317" name="Freeform 3204"/>
            <p:cNvSpPr/>
            <p:nvPr/>
          </p:nvSpPr>
          <p:spPr>
            <a:xfrm>
              <a:off x="2576" y="2842"/>
              <a:ext cx="7" cy="12"/>
            </a:xfrm>
            <a:custGeom>
              <a:avLst/>
              <a:gdLst>
                <a:gd name="txL" fmla="*/ 0 w 15"/>
                <a:gd name="txT" fmla="*/ 0 h 23"/>
                <a:gd name="txR" fmla="*/ 15 w 15"/>
                <a:gd name="txB" fmla="*/ 23 h 23"/>
              </a:gdLst>
              <a:ahLst/>
              <a:cxnLst>
                <a:cxn ang="0">
                  <a:pos x="0" y="0"/>
                </a:cxn>
                <a:cxn ang="0">
                  <a:pos x="0" y="1"/>
                </a:cxn>
                <a:cxn ang="0">
                  <a:pos x="0" y="1"/>
                </a:cxn>
                <a:cxn ang="0">
                  <a:pos x="0" y="1"/>
                </a:cxn>
                <a:cxn ang="0">
                  <a:pos x="0" y="0"/>
                </a:cxn>
              </a:cxnLst>
              <a:rect l="txL" t="txT" r="txR" b="txB"/>
              <a:pathLst>
                <a:path w="15" h="23">
                  <a:moveTo>
                    <a:pt x="0" y="0"/>
                  </a:moveTo>
                  <a:lnTo>
                    <a:pt x="0" y="18"/>
                  </a:lnTo>
                  <a:lnTo>
                    <a:pt x="15" y="23"/>
                  </a:lnTo>
                  <a:lnTo>
                    <a:pt x="11" y="2"/>
                  </a:lnTo>
                  <a:lnTo>
                    <a:pt x="0" y="0"/>
                  </a:lnTo>
                  <a:close/>
                </a:path>
              </a:pathLst>
            </a:custGeom>
            <a:solidFill>
              <a:srgbClr val="000000">
                <a:alpha val="50195"/>
              </a:srgbClr>
            </a:solidFill>
            <a:ln w="9525">
              <a:noFill/>
            </a:ln>
          </p:spPr>
          <p:txBody>
            <a:bodyPr/>
            <a:lstStyle/>
            <a:p>
              <a:endParaRPr lang="zh-CN" altLang="en-US"/>
            </a:p>
          </p:txBody>
        </p:sp>
        <p:sp>
          <p:nvSpPr>
            <p:cNvPr id="8318" name="Freeform 3205"/>
            <p:cNvSpPr/>
            <p:nvPr/>
          </p:nvSpPr>
          <p:spPr>
            <a:xfrm>
              <a:off x="2612" y="2837"/>
              <a:ext cx="8" cy="15"/>
            </a:xfrm>
            <a:custGeom>
              <a:avLst/>
              <a:gdLst>
                <a:gd name="txL" fmla="*/ 0 w 15"/>
                <a:gd name="txT" fmla="*/ 0 h 30"/>
                <a:gd name="txR" fmla="*/ 15 w 15"/>
                <a:gd name="txB" fmla="*/ 30 h 30"/>
              </a:gdLst>
              <a:ahLst/>
              <a:cxnLst>
                <a:cxn ang="0">
                  <a:pos x="0" y="1"/>
                </a:cxn>
                <a:cxn ang="0">
                  <a:pos x="1" y="1"/>
                </a:cxn>
                <a:cxn ang="0">
                  <a:pos x="1" y="1"/>
                </a:cxn>
                <a:cxn ang="0">
                  <a:pos x="1" y="0"/>
                </a:cxn>
                <a:cxn ang="0">
                  <a:pos x="0" y="1"/>
                </a:cxn>
              </a:cxnLst>
              <a:rect l="txL" t="txT" r="txR" b="txB"/>
              <a:pathLst>
                <a:path w="15" h="30">
                  <a:moveTo>
                    <a:pt x="0" y="6"/>
                  </a:moveTo>
                  <a:lnTo>
                    <a:pt x="2" y="29"/>
                  </a:lnTo>
                  <a:lnTo>
                    <a:pt x="15" y="30"/>
                  </a:lnTo>
                  <a:lnTo>
                    <a:pt x="13" y="0"/>
                  </a:lnTo>
                  <a:lnTo>
                    <a:pt x="0" y="6"/>
                  </a:lnTo>
                  <a:close/>
                </a:path>
              </a:pathLst>
            </a:custGeom>
            <a:solidFill>
              <a:srgbClr val="000000">
                <a:alpha val="50195"/>
              </a:srgbClr>
            </a:solidFill>
            <a:ln w="9525">
              <a:noFill/>
            </a:ln>
          </p:spPr>
          <p:txBody>
            <a:bodyPr/>
            <a:lstStyle/>
            <a:p>
              <a:endParaRPr lang="zh-CN" altLang="en-US"/>
            </a:p>
          </p:txBody>
        </p:sp>
        <p:sp>
          <p:nvSpPr>
            <p:cNvPr id="8319" name="Freeform 3206"/>
            <p:cNvSpPr/>
            <p:nvPr/>
          </p:nvSpPr>
          <p:spPr>
            <a:xfrm>
              <a:off x="2649" y="2833"/>
              <a:ext cx="7" cy="14"/>
            </a:xfrm>
            <a:custGeom>
              <a:avLst/>
              <a:gdLst>
                <a:gd name="txL" fmla="*/ 0 w 13"/>
                <a:gd name="txT" fmla="*/ 0 h 29"/>
                <a:gd name="txR" fmla="*/ 13 w 13"/>
                <a:gd name="txB" fmla="*/ 29 h 29"/>
              </a:gdLst>
              <a:ahLst/>
              <a:cxnLst>
                <a:cxn ang="0">
                  <a:pos x="0" y="0"/>
                </a:cxn>
                <a:cxn ang="0">
                  <a:pos x="1" y="0"/>
                </a:cxn>
                <a:cxn ang="0">
                  <a:pos x="1" y="0"/>
                </a:cxn>
                <a:cxn ang="0">
                  <a:pos x="1" y="0"/>
                </a:cxn>
                <a:cxn ang="0">
                  <a:pos x="0" y="0"/>
                </a:cxn>
              </a:cxnLst>
              <a:rect l="txL" t="txT" r="txR" b="txB"/>
              <a:pathLst>
                <a:path w="13" h="29">
                  <a:moveTo>
                    <a:pt x="0" y="4"/>
                  </a:moveTo>
                  <a:lnTo>
                    <a:pt x="2" y="25"/>
                  </a:lnTo>
                  <a:lnTo>
                    <a:pt x="13" y="29"/>
                  </a:lnTo>
                  <a:lnTo>
                    <a:pt x="12" y="0"/>
                  </a:lnTo>
                  <a:lnTo>
                    <a:pt x="0" y="4"/>
                  </a:lnTo>
                  <a:close/>
                </a:path>
              </a:pathLst>
            </a:custGeom>
            <a:solidFill>
              <a:srgbClr val="000000">
                <a:alpha val="50195"/>
              </a:srgbClr>
            </a:solidFill>
            <a:ln w="9525">
              <a:noFill/>
            </a:ln>
          </p:spPr>
          <p:txBody>
            <a:bodyPr/>
            <a:lstStyle/>
            <a:p>
              <a:endParaRPr lang="zh-CN" altLang="en-US"/>
            </a:p>
          </p:txBody>
        </p:sp>
        <p:sp>
          <p:nvSpPr>
            <p:cNvPr id="8320" name="Freeform 3207"/>
            <p:cNvSpPr/>
            <p:nvPr/>
          </p:nvSpPr>
          <p:spPr>
            <a:xfrm>
              <a:off x="2513" y="1468"/>
              <a:ext cx="92" cy="199"/>
            </a:xfrm>
            <a:custGeom>
              <a:avLst/>
              <a:gdLst>
                <a:gd name="txL" fmla="*/ 0 w 185"/>
                <a:gd name="txT" fmla="*/ 0 h 397"/>
                <a:gd name="txR" fmla="*/ 185 w 185"/>
                <a:gd name="txB" fmla="*/ 397 h 397"/>
              </a:gdLst>
              <a:ahLst/>
              <a:cxnLst>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Lst>
              <a:rect l="txL" t="txT" r="txR" b="txB"/>
              <a:pathLst>
                <a:path w="185" h="397">
                  <a:moveTo>
                    <a:pt x="93" y="0"/>
                  </a:moveTo>
                  <a:lnTo>
                    <a:pt x="152" y="59"/>
                  </a:lnTo>
                  <a:lnTo>
                    <a:pt x="185" y="152"/>
                  </a:lnTo>
                  <a:lnTo>
                    <a:pt x="168" y="245"/>
                  </a:lnTo>
                  <a:lnTo>
                    <a:pt x="147" y="277"/>
                  </a:lnTo>
                  <a:lnTo>
                    <a:pt x="120" y="243"/>
                  </a:lnTo>
                  <a:lnTo>
                    <a:pt x="84" y="274"/>
                  </a:lnTo>
                  <a:lnTo>
                    <a:pt x="59" y="336"/>
                  </a:lnTo>
                  <a:lnTo>
                    <a:pt x="25" y="395"/>
                  </a:lnTo>
                  <a:lnTo>
                    <a:pt x="0" y="397"/>
                  </a:lnTo>
                  <a:lnTo>
                    <a:pt x="93" y="232"/>
                  </a:lnTo>
                  <a:lnTo>
                    <a:pt x="128" y="84"/>
                  </a:lnTo>
                  <a:lnTo>
                    <a:pt x="107" y="38"/>
                  </a:lnTo>
                  <a:lnTo>
                    <a:pt x="93" y="0"/>
                  </a:lnTo>
                  <a:close/>
                </a:path>
              </a:pathLst>
            </a:custGeom>
            <a:solidFill>
              <a:srgbClr val="000000">
                <a:alpha val="50195"/>
              </a:srgbClr>
            </a:solidFill>
            <a:ln w="9525">
              <a:noFill/>
            </a:ln>
          </p:spPr>
          <p:txBody>
            <a:bodyPr/>
            <a:lstStyle/>
            <a:p>
              <a:endParaRPr lang="zh-CN" altLang="en-US"/>
            </a:p>
          </p:txBody>
        </p:sp>
        <p:sp>
          <p:nvSpPr>
            <p:cNvPr id="8321" name="Freeform 3208"/>
            <p:cNvSpPr/>
            <p:nvPr/>
          </p:nvSpPr>
          <p:spPr>
            <a:xfrm>
              <a:off x="2478" y="1622"/>
              <a:ext cx="452" cy="434"/>
            </a:xfrm>
            <a:custGeom>
              <a:avLst/>
              <a:gdLst>
                <a:gd name="txL" fmla="*/ 0 w 905"/>
                <a:gd name="txT" fmla="*/ 0 h 868"/>
                <a:gd name="txR" fmla="*/ 905 w 905"/>
                <a:gd name="txB" fmla="*/ 868 h 868"/>
              </a:gdLst>
              <a:ahLst/>
              <a:cxnLst>
                <a:cxn ang="0">
                  <a:pos x="0" y="1"/>
                </a:cxn>
                <a:cxn ang="0">
                  <a:pos x="0" y="1"/>
                </a:cxn>
                <a:cxn ang="0">
                  <a:pos x="0" y="1"/>
                </a:cxn>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Lst>
              <a:rect l="txL" t="txT" r="txR" b="txB"/>
              <a:pathLst>
                <a:path w="905" h="868">
                  <a:moveTo>
                    <a:pt x="243" y="89"/>
                  </a:moveTo>
                  <a:lnTo>
                    <a:pt x="452" y="194"/>
                  </a:lnTo>
                  <a:lnTo>
                    <a:pt x="460" y="114"/>
                  </a:lnTo>
                  <a:lnTo>
                    <a:pt x="431" y="99"/>
                  </a:lnTo>
                  <a:lnTo>
                    <a:pt x="521" y="36"/>
                  </a:lnTo>
                  <a:lnTo>
                    <a:pt x="568" y="28"/>
                  </a:lnTo>
                  <a:lnTo>
                    <a:pt x="585" y="137"/>
                  </a:lnTo>
                  <a:lnTo>
                    <a:pt x="587" y="0"/>
                  </a:lnTo>
                  <a:lnTo>
                    <a:pt x="627" y="55"/>
                  </a:lnTo>
                  <a:lnTo>
                    <a:pt x="654" y="127"/>
                  </a:lnTo>
                  <a:lnTo>
                    <a:pt x="680" y="159"/>
                  </a:lnTo>
                  <a:lnTo>
                    <a:pt x="663" y="190"/>
                  </a:lnTo>
                  <a:lnTo>
                    <a:pt x="580" y="156"/>
                  </a:lnTo>
                  <a:lnTo>
                    <a:pt x="511" y="129"/>
                  </a:lnTo>
                  <a:lnTo>
                    <a:pt x="492" y="135"/>
                  </a:lnTo>
                  <a:lnTo>
                    <a:pt x="488" y="188"/>
                  </a:lnTo>
                  <a:lnTo>
                    <a:pt x="572" y="205"/>
                  </a:lnTo>
                  <a:lnTo>
                    <a:pt x="606" y="222"/>
                  </a:lnTo>
                  <a:lnTo>
                    <a:pt x="540" y="230"/>
                  </a:lnTo>
                  <a:lnTo>
                    <a:pt x="471" y="201"/>
                  </a:lnTo>
                  <a:lnTo>
                    <a:pt x="466" y="211"/>
                  </a:lnTo>
                  <a:lnTo>
                    <a:pt x="492" y="258"/>
                  </a:lnTo>
                  <a:lnTo>
                    <a:pt x="492" y="321"/>
                  </a:lnTo>
                  <a:lnTo>
                    <a:pt x="521" y="384"/>
                  </a:lnTo>
                  <a:lnTo>
                    <a:pt x="568" y="424"/>
                  </a:lnTo>
                  <a:lnTo>
                    <a:pt x="540" y="431"/>
                  </a:lnTo>
                  <a:lnTo>
                    <a:pt x="502" y="426"/>
                  </a:lnTo>
                  <a:lnTo>
                    <a:pt x="456" y="384"/>
                  </a:lnTo>
                  <a:lnTo>
                    <a:pt x="462" y="428"/>
                  </a:lnTo>
                  <a:lnTo>
                    <a:pt x="479" y="485"/>
                  </a:lnTo>
                  <a:lnTo>
                    <a:pt x="481" y="540"/>
                  </a:lnTo>
                  <a:lnTo>
                    <a:pt x="471" y="589"/>
                  </a:lnTo>
                  <a:lnTo>
                    <a:pt x="458" y="659"/>
                  </a:lnTo>
                  <a:lnTo>
                    <a:pt x="496" y="652"/>
                  </a:lnTo>
                  <a:lnTo>
                    <a:pt x="555" y="629"/>
                  </a:lnTo>
                  <a:lnTo>
                    <a:pt x="584" y="599"/>
                  </a:lnTo>
                  <a:lnTo>
                    <a:pt x="603" y="559"/>
                  </a:lnTo>
                  <a:lnTo>
                    <a:pt x="606" y="494"/>
                  </a:lnTo>
                  <a:lnTo>
                    <a:pt x="612" y="407"/>
                  </a:lnTo>
                  <a:lnTo>
                    <a:pt x="603" y="346"/>
                  </a:lnTo>
                  <a:lnTo>
                    <a:pt x="587" y="298"/>
                  </a:lnTo>
                  <a:lnTo>
                    <a:pt x="563" y="243"/>
                  </a:lnTo>
                  <a:lnTo>
                    <a:pt x="637" y="294"/>
                  </a:lnTo>
                  <a:lnTo>
                    <a:pt x="650" y="329"/>
                  </a:lnTo>
                  <a:lnTo>
                    <a:pt x="673" y="351"/>
                  </a:lnTo>
                  <a:lnTo>
                    <a:pt x="709" y="376"/>
                  </a:lnTo>
                  <a:lnTo>
                    <a:pt x="737" y="407"/>
                  </a:lnTo>
                  <a:lnTo>
                    <a:pt x="753" y="428"/>
                  </a:lnTo>
                  <a:lnTo>
                    <a:pt x="715" y="407"/>
                  </a:lnTo>
                  <a:lnTo>
                    <a:pt x="745" y="448"/>
                  </a:lnTo>
                  <a:lnTo>
                    <a:pt x="756" y="485"/>
                  </a:lnTo>
                  <a:lnTo>
                    <a:pt x="718" y="435"/>
                  </a:lnTo>
                  <a:lnTo>
                    <a:pt x="680" y="407"/>
                  </a:lnTo>
                  <a:lnTo>
                    <a:pt x="648" y="391"/>
                  </a:lnTo>
                  <a:lnTo>
                    <a:pt x="629" y="416"/>
                  </a:lnTo>
                  <a:lnTo>
                    <a:pt x="633" y="452"/>
                  </a:lnTo>
                  <a:lnTo>
                    <a:pt x="639" y="485"/>
                  </a:lnTo>
                  <a:lnTo>
                    <a:pt x="646" y="530"/>
                  </a:lnTo>
                  <a:lnTo>
                    <a:pt x="652" y="566"/>
                  </a:lnTo>
                  <a:lnTo>
                    <a:pt x="660" y="606"/>
                  </a:lnTo>
                  <a:lnTo>
                    <a:pt x="661" y="635"/>
                  </a:lnTo>
                  <a:lnTo>
                    <a:pt x="745" y="591"/>
                  </a:lnTo>
                  <a:lnTo>
                    <a:pt x="749" y="627"/>
                  </a:lnTo>
                  <a:lnTo>
                    <a:pt x="745" y="650"/>
                  </a:lnTo>
                  <a:lnTo>
                    <a:pt x="724" y="671"/>
                  </a:lnTo>
                  <a:lnTo>
                    <a:pt x="772" y="669"/>
                  </a:lnTo>
                  <a:lnTo>
                    <a:pt x="789" y="635"/>
                  </a:lnTo>
                  <a:lnTo>
                    <a:pt x="804" y="574"/>
                  </a:lnTo>
                  <a:lnTo>
                    <a:pt x="806" y="517"/>
                  </a:lnTo>
                  <a:lnTo>
                    <a:pt x="791" y="445"/>
                  </a:lnTo>
                  <a:lnTo>
                    <a:pt x="823" y="475"/>
                  </a:lnTo>
                  <a:lnTo>
                    <a:pt x="834" y="528"/>
                  </a:lnTo>
                  <a:lnTo>
                    <a:pt x="848" y="589"/>
                  </a:lnTo>
                  <a:lnTo>
                    <a:pt x="853" y="661"/>
                  </a:lnTo>
                  <a:lnTo>
                    <a:pt x="903" y="614"/>
                  </a:lnTo>
                  <a:lnTo>
                    <a:pt x="905" y="648"/>
                  </a:lnTo>
                  <a:lnTo>
                    <a:pt x="869" y="677"/>
                  </a:lnTo>
                  <a:lnTo>
                    <a:pt x="871" y="751"/>
                  </a:lnTo>
                  <a:lnTo>
                    <a:pt x="829" y="720"/>
                  </a:lnTo>
                  <a:lnTo>
                    <a:pt x="760" y="701"/>
                  </a:lnTo>
                  <a:lnTo>
                    <a:pt x="694" y="684"/>
                  </a:lnTo>
                  <a:lnTo>
                    <a:pt x="604" y="675"/>
                  </a:lnTo>
                  <a:lnTo>
                    <a:pt x="530" y="677"/>
                  </a:lnTo>
                  <a:lnTo>
                    <a:pt x="460" y="684"/>
                  </a:lnTo>
                  <a:lnTo>
                    <a:pt x="439" y="686"/>
                  </a:lnTo>
                  <a:lnTo>
                    <a:pt x="393" y="868"/>
                  </a:lnTo>
                  <a:lnTo>
                    <a:pt x="378" y="859"/>
                  </a:lnTo>
                  <a:lnTo>
                    <a:pt x="414" y="680"/>
                  </a:lnTo>
                  <a:lnTo>
                    <a:pt x="258" y="699"/>
                  </a:lnTo>
                  <a:lnTo>
                    <a:pt x="146" y="753"/>
                  </a:lnTo>
                  <a:lnTo>
                    <a:pt x="300" y="656"/>
                  </a:lnTo>
                  <a:lnTo>
                    <a:pt x="378" y="570"/>
                  </a:lnTo>
                  <a:lnTo>
                    <a:pt x="424" y="439"/>
                  </a:lnTo>
                  <a:lnTo>
                    <a:pt x="433" y="203"/>
                  </a:lnTo>
                  <a:lnTo>
                    <a:pt x="255" y="110"/>
                  </a:lnTo>
                  <a:lnTo>
                    <a:pt x="226" y="448"/>
                  </a:lnTo>
                  <a:lnTo>
                    <a:pt x="173" y="437"/>
                  </a:lnTo>
                  <a:lnTo>
                    <a:pt x="110" y="439"/>
                  </a:lnTo>
                  <a:lnTo>
                    <a:pt x="63" y="448"/>
                  </a:lnTo>
                  <a:lnTo>
                    <a:pt x="0" y="466"/>
                  </a:lnTo>
                  <a:lnTo>
                    <a:pt x="49" y="428"/>
                  </a:lnTo>
                  <a:lnTo>
                    <a:pt x="70" y="325"/>
                  </a:lnTo>
                  <a:lnTo>
                    <a:pt x="93" y="158"/>
                  </a:lnTo>
                  <a:lnTo>
                    <a:pt x="82" y="93"/>
                  </a:lnTo>
                  <a:lnTo>
                    <a:pt x="124" y="158"/>
                  </a:lnTo>
                  <a:lnTo>
                    <a:pt x="135" y="203"/>
                  </a:lnTo>
                  <a:lnTo>
                    <a:pt x="213" y="205"/>
                  </a:lnTo>
                  <a:lnTo>
                    <a:pt x="222" y="220"/>
                  </a:lnTo>
                  <a:lnTo>
                    <a:pt x="148" y="220"/>
                  </a:lnTo>
                  <a:lnTo>
                    <a:pt x="154" y="287"/>
                  </a:lnTo>
                  <a:lnTo>
                    <a:pt x="186" y="270"/>
                  </a:lnTo>
                  <a:lnTo>
                    <a:pt x="167" y="300"/>
                  </a:lnTo>
                  <a:lnTo>
                    <a:pt x="156" y="342"/>
                  </a:lnTo>
                  <a:lnTo>
                    <a:pt x="186" y="306"/>
                  </a:lnTo>
                  <a:lnTo>
                    <a:pt x="213" y="249"/>
                  </a:lnTo>
                  <a:lnTo>
                    <a:pt x="230" y="222"/>
                  </a:lnTo>
                  <a:lnTo>
                    <a:pt x="234" y="188"/>
                  </a:lnTo>
                  <a:lnTo>
                    <a:pt x="188" y="135"/>
                  </a:lnTo>
                  <a:lnTo>
                    <a:pt x="154" y="78"/>
                  </a:lnTo>
                  <a:lnTo>
                    <a:pt x="184" y="76"/>
                  </a:lnTo>
                  <a:lnTo>
                    <a:pt x="234" y="123"/>
                  </a:lnTo>
                  <a:lnTo>
                    <a:pt x="243" y="89"/>
                  </a:lnTo>
                  <a:close/>
                </a:path>
              </a:pathLst>
            </a:custGeom>
            <a:solidFill>
              <a:srgbClr val="000000">
                <a:alpha val="50195"/>
              </a:srgbClr>
            </a:solidFill>
            <a:ln w="9525">
              <a:noFill/>
            </a:ln>
          </p:spPr>
          <p:txBody>
            <a:bodyPr/>
            <a:lstStyle/>
            <a:p>
              <a:endParaRPr lang="zh-CN" altLang="en-US"/>
            </a:p>
          </p:txBody>
        </p:sp>
        <p:sp>
          <p:nvSpPr>
            <p:cNvPr id="8322" name="Freeform 3209"/>
            <p:cNvSpPr/>
            <p:nvPr/>
          </p:nvSpPr>
          <p:spPr>
            <a:xfrm>
              <a:off x="2537" y="1684"/>
              <a:ext cx="60" cy="64"/>
            </a:xfrm>
            <a:custGeom>
              <a:avLst/>
              <a:gdLst>
                <a:gd name="txL" fmla="*/ 0 w 120"/>
                <a:gd name="txT" fmla="*/ 0 h 130"/>
                <a:gd name="txR" fmla="*/ 120 w 120"/>
                <a:gd name="txB" fmla="*/ 130 h 130"/>
              </a:gdLst>
              <a:ahLst/>
              <a:cxnLst>
                <a:cxn ang="0">
                  <a:pos x="1" y="0"/>
                </a:cxn>
                <a:cxn ang="0">
                  <a:pos x="1" y="0"/>
                </a:cxn>
                <a:cxn ang="0">
                  <a:pos x="0" y="0"/>
                </a:cxn>
                <a:cxn ang="0">
                  <a:pos x="1" y="0"/>
                </a:cxn>
                <a:cxn ang="0">
                  <a:pos x="1" y="0"/>
                </a:cxn>
                <a:cxn ang="0">
                  <a:pos x="1" y="0"/>
                </a:cxn>
                <a:cxn ang="0">
                  <a:pos x="1" y="0"/>
                </a:cxn>
                <a:cxn ang="0">
                  <a:pos x="1" y="0"/>
                </a:cxn>
              </a:cxnLst>
              <a:rect l="txL" t="txT" r="txR" b="txB"/>
              <a:pathLst>
                <a:path w="120" h="130">
                  <a:moveTo>
                    <a:pt x="76" y="0"/>
                  </a:moveTo>
                  <a:lnTo>
                    <a:pt x="93" y="76"/>
                  </a:lnTo>
                  <a:lnTo>
                    <a:pt x="0" y="82"/>
                  </a:lnTo>
                  <a:lnTo>
                    <a:pt x="93" y="97"/>
                  </a:lnTo>
                  <a:lnTo>
                    <a:pt x="110" y="130"/>
                  </a:lnTo>
                  <a:lnTo>
                    <a:pt x="120" y="73"/>
                  </a:lnTo>
                  <a:lnTo>
                    <a:pt x="116" y="29"/>
                  </a:lnTo>
                  <a:lnTo>
                    <a:pt x="76" y="0"/>
                  </a:lnTo>
                  <a:close/>
                </a:path>
              </a:pathLst>
            </a:custGeom>
            <a:solidFill>
              <a:srgbClr val="000000">
                <a:alpha val="50195"/>
              </a:srgbClr>
            </a:solidFill>
            <a:ln w="9525">
              <a:noFill/>
            </a:ln>
          </p:spPr>
          <p:txBody>
            <a:bodyPr/>
            <a:lstStyle/>
            <a:p>
              <a:endParaRPr lang="zh-CN" altLang="en-US"/>
            </a:p>
          </p:txBody>
        </p:sp>
        <p:sp>
          <p:nvSpPr>
            <p:cNvPr id="8323" name="Freeform 3210"/>
            <p:cNvSpPr/>
            <p:nvPr/>
          </p:nvSpPr>
          <p:spPr>
            <a:xfrm>
              <a:off x="2882" y="1712"/>
              <a:ext cx="38" cy="175"/>
            </a:xfrm>
            <a:custGeom>
              <a:avLst/>
              <a:gdLst>
                <a:gd name="txL" fmla="*/ 0 w 76"/>
                <a:gd name="txT" fmla="*/ 0 h 350"/>
                <a:gd name="txR" fmla="*/ 76 w 76"/>
                <a:gd name="txB" fmla="*/ 350 h 350"/>
              </a:gdLst>
              <a:ahLst/>
              <a:cxnLst>
                <a:cxn ang="0">
                  <a:pos x="0" y="0"/>
                </a:cxn>
                <a:cxn ang="0">
                  <a:pos x="1" y="1"/>
                </a:cxn>
                <a:cxn ang="0">
                  <a:pos x="1" y="1"/>
                </a:cxn>
                <a:cxn ang="0">
                  <a:pos x="1" y="1"/>
                </a:cxn>
                <a:cxn ang="0">
                  <a:pos x="0" y="0"/>
                </a:cxn>
              </a:cxnLst>
              <a:rect l="txL" t="txT" r="txR" b="txB"/>
              <a:pathLst>
                <a:path w="76" h="350">
                  <a:moveTo>
                    <a:pt x="0" y="0"/>
                  </a:moveTo>
                  <a:lnTo>
                    <a:pt x="44" y="246"/>
                  </a:lnTo>
                  <a:lnTo>
                    <a:pt x="76" y="350"/>
                  </a:lnTo>
                  <a:lnTo>
                    <a:pt x="34" y="84"/>
                  </a:lnTo>
                  <a:lnTo>
                    <a:pt x="0" y="0"/>
                  </a:lnTo>
                  <a:close/>
                </a:path>
              </a:pathLst>
            </a:custGeom>
            <a:solidFill>
              <a:srgbClr val="000000">
                <a:alpha val="50195"/>
              </a:srgbClr>
            </a:solidFill>
            <a:ln w="9525">
              <a:noFill/>
            </a:ln>
          </p:spPr>
          <p:txBody>
            <a:bodyPr/>
            <a:lstStyle/>
            <a:p>
              <a:endParaRPr lang="zh-CN" altLang="en-US"/>
            </a:p>
          </p:txBody>
        </p:sp>
        <p:sp>
          <p:nvSpPr>
            <p:cNvPr id="8324" name="Freeform 3211"/>
            <p:cNvSpPr/>
            <p:nvPr/>
          </p:nvSpPr>
          <p:spPr>
            <a:xfrm>
              <a:off x="2552" y="1807"/>
              <a:ext cx="88" cy="195"/>
            </a:xfrm>
            <a:custGeom>
              <a:avLst/>
              <a:gdLst>
                <a:gd name="txL" fmla="*/ 0 w 175"/>
                <a:gd name="txT" fmla="*/ 0 h 390"/>
                <a:gd name="txR" fmla="*/ 175 w 175"/>
                <a:gd name="txB" fmla="*/ 390 h 390"/>
              </a:gdLst>
              <a:ahLst/>
              <a:cxnLst>
                <a:cxn ang="0">
                  <a:pos x="1" y="0"/>
                </a:cxn>
                <a:cxn ang="0">
                  <a:pos x="1" y="1"/>
                </a:cxn>
                <a:cxn ang="0">
                  <a:pos x="1" y="1"/>
                </a:cxn>
                <a:cxn ang="0">
                  <a:pos x="1" y="1"/>
                </a:cxn>
                <a:cxn ang="0">
                  <a:pos x="1" y="1"/>
                </a:cxn>
                <a:cxn ang="0">
                  <a:pos x="0" y="1"/>
                </a:cxn>
                <a:cxn ang="0">
                  <a:pos x="1" y="1"/>
                </a:cxn>
                <a:cxn ang="0">
                  <a:pos x="1" y="1"/>
                </a:cxn>
                <a:cxn ang="0">
                  <a:pos x="1" y="1"/>
                </a:cxn>
                <a:cxn ang="0">
                  <a:pos x="1" y="0"/>
                </a:cxn>
              </a:cxnLst>
              <a:rect l="txL" t="txT" r="txR" b="txB"/>
              <a:pathLst>
                <a:path w="175" h="390">
                  <a:moveTo>
                    <a:pt x="175" y="0"/>
                  </a:moveTo>
                  <a:lnTo>
                    <a:pt x="175" y="153"/>
                  </a:lnTo>
                  <a:lnTo>
                    <a:pt x="166" y="225"/>
                  </a:lnTo>
                  <a:lnTo>
                    <a:pt x="141" y="307"/>
                  </a:lnTo>
                  <a:lnTo>
                    <a:pt x="80" y="352"/>
                  </a:lnTo>
                  <a:lnTo>
                    <a:pt x="0" y="390"/>
                  </a:lnTo>
                  <a:lnTo>
                    <a:pt x="53" y="297"/>
                  </a:lnTo>
                  <a:lnTo>
                    <a:pt x="109" y="175"/>
                  </a:lnTo>
                  <a:lnTo>
                    <a:pt x="141" y="75"/>
                  </a:lnTo>
                  <a:lnTo>
                    <a:pt x="175" y="0"/>
                  </a:lnTo>
                  <a:close/>
                </a:path>
              </a:pathLst>
            </a:custGeom>
            <a:solidFill>
              <a:srgbClr val="000000">
                <a:alpha val="50195"/>
              </a:srgbClr>
            </a:solidFill>
            <a:ln w="9525">
              <a:noFill/>
            </a:ln>
          </p:spPr>
          <p:txBody>
            <a:bodyPr/>
            <a:lstStyle/>
            <a:p>
              <a:endParaRPr lang="zh-CN" altLang="en-US"/>
            </a:p>
          </p:txBody>
        </p:sp>
        <p:sp>
          <p:nvSpPr>
            <p:cNvPr id="8325" name="Freeform 3212"/>
            <p:cNvSpPr/>
            <p:nvPr/>
          </p:nvSpPr>
          <p:spPr>
            <a:xfrm>
              <a:off x="2467" y="1755"/>
              <a:ext cx="457" cy="482"/>
            </a:xfrm>
            <a:custGeom>
              <a:avLst/>
              <a:gdLst>
                <a:gd name="txL" fmla="*/ 0 w 914"/>
                <a:gd name="txT" fmla="*/ 0 h 964"/>
                <a:gd name="txR" fmla="*/ 914 w 914"/>
                <a:gd name="txB" fmla="*/ 964 h 964"/>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txL" t="txT" r="txR" b="txB"/>
              <a:pathLst>
                <a:path w="914" h="964">
                  <a:moveTo>
                    <a:pt x="257" y="0"/>
                  </a:moveTo>
                  <a:lnTo>
                    <a:pt x="257" y="158"/>
                  </a:lnTo>
                  <a:lnTo>
                    <a:pt x="253" y="243"/>
                  </a:lnTo>
                  <a:lnTo>
                    <a:pt x="238" y="331"/>
                  </a:lnTo>
                  <a:lnTo>
                    <a:pt x="196" y="466"/>
                  </a:lnTo>
                  <a:lnTo>
                    <a:pt x="183" y="485"/>
                  </a:lnTo>
                  <a:lnTo>
                    <a:pt x="179" y="511"/>
                  </a:lnTo>
                  <a:lnTo>
                    <a:pt x="719" y="677"/>
                  </a:lnTo>
                  <a:lnTo>
                    <a:pt x="722" y="629"/>
                  </a:lnTo>
                  <a:lnTo>
                    <a:pt x="523" y="570"/>
                  </a:lnTo>
                  <a:lnTo>
                    <a:pt x="603" y="538"/>
                  </a:lnTo>
                  <a:lnTo>
                    <a:pt x="738" y="506"/>
                  </a:lnTo>
                  <a:lnTo>
                    <a:pt x="738" y="540"/>
                  </a:lnTo>
                  <a:lnTo>
                    <a:pt x="795" y="553"/>
                  </a:lnTo>
                  <a:lnTo>
                    <a:pt x="798" y="515"/>
                  </a:lnTo>
                  <a:lnTo>
                    <a:pt x="760" y="500"/>
                  </a:lnTo>
                  <a:lnTo>
                    <a:pt x="764" y="447"/>
                  </a:lnTo>
                  <a:lnTo>
                    <a:pt x="840" y="475"/>
                  </a:lnTo>
                  <a:lnTo>
                    <a:pt x="831" y="521"/>
                  </a:lnTo>
                  <a:lnTo>
                    <a:pt x="854" y="526"/>
                  </a:lnTo>
                  <a:lnTo>
                    <a:pt x="871" y="475"/>
                  </a:lnTo>
                  <a:lnTo>
                    <a:pt x="897" y="502"/>
                  </a:lnTo>
                  <a:lnTo>
                    <a:pt x="914" y="610"/>
                  </a:lnTo>
                  <a:lnTo>
                    <a:pt x="821" y="627"/>
                  </a:lnTo>
                  <a:lnTo>
                    <a:pt x="764" y="623"/>
                  </a:lnTo>
                  <a:lnTo>
                    <a:pt x="764" y="705"/>
                  </a:lnTo>
                  <a:lnTo>
                    <a:pt x="597" y="652"/>
                  </a:lnTo>
                  <a:lnTo>
                    <a:pt x="576" y="654"/>
                  </a:lnTo>
                  <a:lnTo>
                    <a:pt x="491" y="637"/>
                  </a:lnTo>
                  <a:lnTo>
                    <a:pt x="536" y="673"/>
                  </a:lnTo>
                  <a:lnTo>
                    <a:pt x="595" y="677"/>
                  </a:lnTo>
                  <a:lnTo>
                    <a:pt x="643" y="715"/>
                  </a:lnTo>
                  <a:lnTo>
                    <a:pt x="692" y="732"/>
                  </a:lnTo>
                  <a:lnTo>
                    <a:pt x="783" y="722"/>
                  </a:lnTo>
                  <a:lnTo>
                    <a:pt x="817" y="964"/>
                  </a:lnTo>
                  <a:lnTo>
                    <a:pt x="798" y="964"/>
                  </a:lnTo>
                  <a:lnTo>
                    <a:pt x="789" y="890"/>
                  </a:lnTo>
                  <a:lnTo>
                    <a:pt x="757" y="872"/>
                  </a:lnTo>
                  <a:lnTo>
                    <a:pt x="762" y="941"/>
                  </a:lnTo>
                  <a:lnTo>
                    <a:pt x="715" y="931"/>
                  </a:lnTo>
                  <a:lnTo>
                    <a:pt x="713" y="836"/>
                  </a:lnTo>
                  <a:lnTo>
                    <a:pt x="673" y="804"/>
                  </a:lnTo>
                  <a:lnTo>
                    <a:pt x="753" y="798"/>
                  </a:lnTo>
                  <a:lnTo>
                    <a:pt x="764" y="762"/>
                  </a:lnTo>
                  <a:lnTo>
                    <a:pt x="713" y="758"/>
                  </a:lnTo>
                  <a:lnTo>
                    <a:pt x="671" y="753"/>
                  </a:lnTo>
                  <a:lnTo>
                    <a:pt x="624" y="734"/>
                  </a:lnTo>
                  <a:lnTo>
                    <a:pt x="597" y="720"/>
                  </a:lnTo>
                  <a:lnTo>
                    <a:pt x="574" y="692"/>
                  </a:lnTo>
                  <a:lnTo>
                    <a:pt x="540" y="699"/>
                  </a:lnTo>
                  <a:lnTo>
                    <a:pt x="491" y="692"/>
                  </a:lnTo>
                  <a:lnTo>
                    <a:pt x="451" y="667"/>
                  </a:lnTo>
                  <a:lnTo>
                    <a:pt x="392" y="618"/>
                  </a:lnTo>
                  <a:lnTo>
                    <a:pt x="359" y="622"/>
                  </a:lnTo>
                  <a:lnTo>
                    <a:pt x="306" y="616"/>
                  </a:lnTo>
                  <a:lnTo>
                    <a:pt x="251" y="595"/>
                  </a:lnTo>
                  <a:lnTo>
                    <a:pt x="204" y="572"/>
                  </a:lnTo>
                  <a:lnTo>
                    <a:pt x="181" y="555"/>
                  </a:lnTo>
                  <a:lnTo>
                    <a:pt x="143" y="504"/>
                  </a:lnTo>
                  <a:lnTo>
                    <a:pt x="126" y="487"/>
                  </a:lnTo>
                  <a:lnTo>
                    <a:pt x="48" y="471"/>
                  </a:lnTo>
                  <a:lnTo>
                    <a:pt x="88" y="401"/>
                  </a:lnTo>
                  <a:lnTo>
                    <a:pt x="110" y="329"/>
                  </a:lnTo>
                  <a:lnTo>
                    <a:pt x="109" y="277"/>
                  </a:lnTo>
                  <a:lnTo>
                    <a:pt x="69" y="262"/>
                  </a:lnTo>
                  <a:lnTo>
                    <a:pt x="34" y="262"/>
                  </a:lnTo>
                  <a:lnTo>
                    <a:pt x="0" y="228"/>
                  </a:lnTo>
                  <a:lnTo>
                    <a:pt x="21" y="241"/>
                  </a:lnTo>
                  <a:lnTo>
                    <a:pt x="97" y="255"/>
                  </a:lnTo>
                  <a:lnTo>
                    <a:pt x="223" y="281"/>
                  </a:lnTo>
                  <a:lnTo>
                    <a:pt x="240" y="207"/>
                  </a:lnTo>
                  <a:lnTo>
                    <a:pt x="245" y="135"/>
                  </a:lnTo>
                  <a:lnTo>
                    <a:pt x="257" y="0"/>
                  </a:lnTo>
                  <a:close/>
                </a:path>
              </a:pathLst>
            </a:custGeom>
            <a:solidFill>
              <a:srgbClr val="000000">
                <a:alpha val="50195"/>
              </a:srgbClr>
            </a:solidFill>
            <a:ln w="9525">
              <a:noFill/>
            </a:ln>
          </p:spPr>
          <p:txBody>
            <a:bodyPr/>
            <a:lstStyle/>
            <a:p>
              <a:endParaRPr lang="zh-CN" altLang="en-US"/>
            </a:p>
          </p:txBody>
        </p:sp>
        <p:sp>
          <p:nvSpPr>
            <p:cNvPr id="8326" name="Freeform 3213"/>
            <p:cNvSpPr/>
            <p:nvPr/>
          </p:nvSpPr>
          <p:spPr>
            <a:xfrm>
              <a:off x="2475" y="1879"/>
              <a:ext cx="28" cy="109"/>
            </a:xfrm>
            <a:custGeom>
              <a:avLst/>
              <a:gdLst>
                <a:gd name="txL" fmla="*/ 0 w 55"/>
                <a:gd name="txT" fmla="*/ 0 h 219"/>
                <a:gd name="txR" fmla="*/ 55 w 55"/>
                <a:gd name="txB" fmla="*/ 219 h 219"/>
              </a:gdLst>
              <a:ahLst/>
              <a:cxnLst>
                <a:cxn ang="0">
                  <a:pos x="1" y="0"/>
                </a:cxn>
                <a:cxn ang="0">
                  <a:pos x="1" y="0"/>
                </a:cxn>
                <a:cxn ang="0">
                  <a:pos x="1" y="0"/>
                </a:cxn>
                <a:cxn ang="0">
                  <a:pos x="1" y="0"/>
                </a:cxn>
                <a:cxn ang="0">
                  <a:pos x="1" y="0"/>
                </a:cxn>
                <a:cxn ang="0">
                  <a:pos x="1" y="0"/>
                </a:cxn>
                <a:cxn ang="0">
                  <a:pos x="1" y="0"/>
                </a:cxn>
                <a:cxn ang="0">
                  <a:pos x="0" y="0"/>
                </a:cxn>
                <a:cxn ang="0">
                  <a:pos x="1" y="0"/>
                </a:cxn>
              </a:cxnLst>
              <a:rect l="txL" t="txT" r="txR" b="txB"/>
              <a:pathLst>
                <a:path w="55" h="219">
                  <a:moveTo>
                    <a:pt x="17" y="6"/>
                  </a:moveTo>
                  <a:lnTo>
                    <a:pt x="48" y="57"/>
                  </a:lnTo>
                  <a:lnTo>
                    <a:pt x="55" y="137"/>
                  </a:lnTo>
                  <a:lnTo>
                    <a:pt x="52" y="205"/>
                  </a:lnTo>
                  <a:lnTo>
                    <a:pt x="38" y="219"/>
                  </a:lnTo>
                  <a:lnTo>
                    <a:pt x="36" y="95"/>
                  </a:lnTo>
                  <a:lnTo>
                    <a:pt x="23" y="38"/>
                  </a:lnTo>
                  <a:lnTo>
                    <a:pt x="0" y="0"/>
                  </a:lnTo>
                  <a:lnTo>
                    <a:pt x="17" y="6"/>
                  </a:lnTo>
                  <a:close/>
                </a:path>
              </a:pathLst>
            </a:custGeom>
            <a:solidFill>
              <a:srgbClr val="000000">
                <a:alpha val="50195"/>
              </a:srgbClr>
            </a:solidFill>
            <a:ln w="9525">
              <a:noFill/>
            </a:ln>
          </p:spPr>
          <p:txBody>
            <a:bodyPr/>
            <a:lstStyle/>
            <a:p>
              <a:endParaRPr lang="zh-CN" altLang="en-US"/>
            </a:p>
          </p:txBody>
        </p:sp>
        <p:sp>
          <p:nvSpPr>
            <p:cNvPr id="8327" name="Freeform 3214"/>
            <p:cNvSpPr/>
            <p:nvPr/>
          </p:nvSpPr>
          <p:spPr>
            <a:xfrm>
              <a:off x="2454" y="2007"/>
              <a:ext cx="400" cy="197"/>
            </a:xfrm>
            <a:custGeom>
              <a:avLst/>
              <a:gdLst>
                <a:gd name="txL" fmla="*/ 0 w 801"/>
                <a:gd name="txT" fmla="*/ 0 h 393"/>
                <a:gd name="txR" fmla="*/ 801 w 801"/>
                <a:gd name="txB" fmla="*/ 393 h 393"/>
              </a:gdLst>
              <a:ahLst/>
              <a:cxnLst>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Lst>
              <a:rect l="txL" t="txT" r="txR" b="txB"/>
              <a:pathLst>
                <a:path w="801" h="393">
                  <a:moveTo>
                    <a:pt x="78" y="0"/>
                  </a:moveTo>
                  <a:lnTo>
                    <a:pt x="56" y="104"/>
                  </a:lnTo>
                  <a:lnTo>
                    <a:pt x="42" y="159"/>
                  </a:lnTo>
                  <a:lnTo>
                    <a:pt x="0" y="249"/>
                  </a:lnTo>
                  <a:lnTo>
                    <a:pt x="86" y="235"/>
                  </a:lnTo>
                  <a:lnTo>
                    <a:pt x="175" y="247"/>
                  </a:lnTo>
                  <a:lnTo>
                    <a:pt x="166" y="157"/>
                  </a:lnTo>
                  <a:lnTo>
                    <a:pt x="122" y="28"/>
                  </a:lnTo>
                  <a:lnTo>
                    <a:pt x="194" y="81"/>
                  </a:lnTo>
                  <a:lnTo>
                    <a:pt x="242" y="146"/>
                  </a:lnTo>
                  <a:lnTo>
                    <a:pt x="306" y="194"/>
                  </a:lnTo>
                  <a:lnTo>
                    <a:pt x="350" y="195"/>
                  </a:lnTo>
                  <a:lnTo>
                    <a:pt x="411" y="180"/>
                  </a:lnTo>
                  <a:lnTo>
                    <a:pt x="356" y="378"/>
                  </a:lnTo>
                  <a:lnTo>
                    <a:pt x="377" y="386"/>
                  </a:lnTo>
                  <a:lnTo>
                    <a:pt x="428" y="186"/>
                  </a:lnTo>
                  <a:lnTo>
                    <a:pt x="453" y="235"/>
                  </a:lnTo>
                  <a:lnTo>
                    <a:pt x="485" y="266"/>
                  </a:lnTo>
                  <a:lnTo>
                    <a:pt x="487" y="378"/>
                  </a:lnTo>
                  <a:lnTo>
                    <a:pt x="531" y="393"/>
                  </a:lnTo>
                  <a:lnTo>
                    <a:pt x="531" y="279"/>
                  </a:lnTo>
                  <a:lnTo>
                    <a:pt x="614" y="264"/>
                  </a:lnTo>
                  <a:lnTo>
                    <a:pt x="639" y="292"/>
                  </a:lnTo>
                  <a:lnTo>
                    <a:pt x="677" y="308"/>
                  </a:lnTo>
                  <a:lnTo>
                    <a:pt x="780" y="298"/>
                  </a:lnTo>
                  <a:lnTo>
                    <a:pt x="801" y="290"/>
                  </a:lnTo>
                  <a:lnTo>
                    <a:pt x="787" y="277"/>
                  </a:lnTo>
                  <a:lnTo>
                    <a:pt x="732" y="285"/>
                  </a:lnTo>
                  <a:lnTo>
                    <a:pt x="683" y="271"/>
                  </a:lnTo>
                  <a:lnTo>
                    <a:pt x="643" y="243"/>
                  </a:lnTo>
                  <a:lnTo>
                    <a:pt x="637" y="220"/>
                  </a:lnTo>
                  <a:lnTo>
                    <a:pt x="605" y="226"/>
                  </a:lnTo>
                  <a:lnTo>
                    <a:pt x="529" y="224"/>
                  </a:lnTo>
                  <a:lnTo>
                    <a:pt x="495" y="195"/>
                  </a:lnTo>
                  <a:lnTo>
                    <a:pt x="476" y="150"/>
                  </a:lnTo>
                  <a:lnTo>
                    <a:pt x="441" y="129"/>
                  </a:lnTo>
                  <a:lnTo>
                    <a:pt x="426" y="159"/>
                  </a:lnTo>
                  <a:lnTo>
                    <a:pt x="371" y="161"/>
                  </a:lnTo>
                  <a:lnTo>
                    <a:pt x="299" y="148"/>
                  </a:lnTo>
                  <a:lnTo>
                    <a:pt x="236" y="106"/>
                  </a:lnTo>
                  <a:lnTo>
                    <a:pt x="206" y="62"/>
                  </a:lnTo>
                  <a:lnTo>
                    <a:pt x="191" y="15"/>
                  </a:lnTo>
                  <a:lnTo>
                    <a:pt x="170" y="22"/>
                  </a:lnTo>
                  <a:lnTo>
                    <a:pt x="134" y="15"/>
                  </a:lnTo>
                  <a:lnTo>
                    <a:pt x="124" y="5"/>
                  </a:lnTo>
                  <a:lnTo>
                    <a:pt x="109" y="5"/>
                  </a:lnTo>
                  <a:lnTo>
                    <a:pt x="78" y="0"/>
                  </a:lnTo>
                  <a:close/>
                </a:path>
              </a:pathLst>
            </a:custGeom>
            <a:solidFill>
              <a:srgbClr val="000000">
                <a:alpha val="50195"/>
              </a:srgbClr>
            </a:solidFill>
            <a:ln w="9525">
              <a:noFill/>
            </a:ln>
          </p:spPr>
          <p:txBody>
            <a:bodyPr/>
            <a:lstStyle/>
            <a:p>
              <a:endParaRPr lang="zh-CN" altLang="en-US"/>
            </a:p>
          </p:txBody>
        </p:sp>
        <p:sp>
          <p:nvSpPr>
            <p:cNvPr id="8328" name="Freeform 3215"/>
            <p:cNvSpPr/>
            <p:nvPr/>
          </p:nvSpPr>
          <p:spPr>
            <a:xfrm>
              <a:off x="2712" y="2007"/>
              <a:ext cx="9" cy="32"/>
            </a:xfrm>
            <a:custGeom>
              <a:avLst/>
              <a:gdLst>
                <a:gd name="txL" fmla="*/ 0 w 19"/>
                <a:gd name="txT" fmla="*/ 0 h 64"/>
                <a:gd name="txR" fmla="*/ 19 w 19"/>
                <a:gd name="txB" fmla="*/ 64 h 64"/>
              </a:gdLst>
              <a:ahLst/>
              <a:cxnLst>
                <a:cxn ang="0">
                  <a:pos x="0" y="1"/>
                </a:cxn>
                <a:cxn ang="0">
                  <a:pos x="0" y="1"/>
                </a:cxn>
                <a:cxn ang="0">
                  <a:pos x="0" y="1"/>
                </a:cxn>
                <a:cxn ang="0">
                  <a:pos x="0" y="0"/>
                </a:cxn>
                <a:cxn ang="0">
                  <a:pos x="0" y="1"/>
                </a:cxn>
              </a:cxnLst>
              <a:rect l="txL" t="txT" r="txR" b="txB"/>
              <a:pathLst>
                <a:path w="19" h="64">
                  <a:moveTo>
                    <a:pt x="0" y="13"/>
                  </a:moveTo>
                  <a:lnTo>
                    <a:pt x="1" y="64"/>
                  </a:lnTo>
                  <a:lnTo>
                    <a:pt x="19" y="60"/>
                  </a:lnTo>
                  <a:lnTo>
                    <a:pt x="17" y="0"/>
                  </a:lnTo>
                  <a:lnTo>
                    <a:pt x="0" y="13"/>
                  </a:lnTo>
                  <a:close/>
                </a:path>
              </a:pathLst>
            </a:custGeom>
            <a:solidFill>
              <a:srgbClr val="000000">
                <a:alpha val="50195"/>
              </a:srgbClr>
            </a:solidFill>
            <a:ln w="9525">
              <a:noFill/>
            </a:ln>
          </p:spPr>
          <p:txBody>
            <a:bodyPr/>
            <a:lstStyle/>
            <a:p>
              <a:endParaRPr lang="zh-CN" altLang="en-US"/>
            </a:p>
          </p:txBody>
        </p:sp>
        <p:sp>
          <p:nvSpPr>
            <p:cNvPr id="8329" name="Freeform 3216"/>
            <p:cNvSpPr/>
            <p:nvPr/>
          </p:nvSpPr>
          <p:spPr>
            <a:xfrm>
              <a:off x="2730" y="1984"/>
              <a:ext cx="40" cy="46"/>
            </a:xfrm>
            <a:custGeom>
              <a:avLst/>
              <a:gdLst>
                <a:gd name="txL" fmla="*/ 0 w 80"/>
                <a:gd name="txT" fmla="*/ 0 h 91"/>
                <a:gd name="txR" fmla="*/ 80 w 80"/>
                <a:gd name="txB" fmla="*/ 91 h 91"/>
              </a:gdLst>
              <a:ahLst/>
              <a:cxnLst>
                <a:cxn ang="0">
                  <a:pos x="0" y="1"/>
                </a:cxn>
                <a:cxn ang="0">
                  <a:pos x="1" y="1"/>
                </a:cxn>
                <a:cxn ang="0">
                  <a:pos x="1" y="1"/>
                </a:cxn>
                <a:cxn ang="0">
                  <a:pos x="1" y="0"/>
                </a:cxn>
                <a:cxn ang="0">
                  <a:pos x="0" y="1"/>
                </a:cxn>
              </a:cxnLst>
              <a:rect l="txL" t="txT" r="txR" b="txB"/>
              <a:pathLst>
                <a:path w="80" h="91">
                  <a:moveTo>
                    <a:pt x="0" y="36"/>
                  </a:moveTo>
                  <a:lnTo>
                    <a:pt x="3" y="91"/>
                  </a:lnTo>
                  <a:lnTo>
                    <a:pt x="80" y="59"/>
                  </a:lnTo>
                  <a:lnTo>
                    <a:pt x="80" y="0"/>
                  </a:lnTo>
                  <a:lnTo>
                    <a:pt x="0" y="36"/>
                  </a:lnTo>
                  <a:close/>
                </a:path>
              </a:pathLst>
            </a:custGeom>
            <a:solidFill>
              <a:srgbClr val="000000">
                <a:alpha val="50195"/>
              </a:srgbClr>
            </a:solidFill>
            <a:ln w="9525">
              <a:noFill/>
            </a:ln>
          </p:spPr>
          <p:txBody>
            <a:bodyPr/>
            <a:lstStyle/>
            <a:p>
              <a:endParaRPr lang="zh-CN" altLang="en-US"/>
            </a:p>
          </p:txBody>
        </p:sp>
        <p:sp>
          <p:nvSpPr>
            <p:cNvPr id="8330" name="Freeform 3217"/>
            <p:cNvSpPr/>
            <p:nvPr/>
          </p:nvSpPr>
          <p:spPr>
            <a:xfrm>
              <a:off x="2780" y="1972"/>
              <a:ext cx="47" cy="39"/>
            </a:xfrm>
            <a:custGeom>
              <a:avLst/>
              <a:gdLst>
                <a:gd name="txL" fmla="*/ 0 w 94"/>
                <a:gd name="txT" fmla="*/ 0 h 78"/>
                <a:gd name="txR" fmla="*/ 94 w 94"/>
                <a:gd name="txB" fmla="*/ 78 h 78"/>
              </a:gdLst>
              <a:ahLst/>
              <a:cxnLst>
                <a:cxn ang="0">
                  <a:pos x="1" y="1"/>
                </a:cxn>
                <a:cxn ang="0">
                  <a:pos x="0" y="1"/>
                </a:cxn>
                <a:cxn ang="0">
                  <a:pos x="1" y="1"/>
                </a:cxn>
                <a:cxn ang="0">
                  <a:pos x="1" y="0"/>
                </a:cxn>
                <a:cxn ang="0">
                  <a:pos x="1" y="1"/>
                </a:cxn>
              </a:cxnLst>
              <a:rect l="txL" t="txT" r="txR" b="txB"/>
              <a:pathLst>
                <a:path w="94" h="78">
                  <a:moveTo>
                    <a:pt x="2" y="19"/>
                  </a:moveTo>
                  <a:lnTo>
                    <a:pt x="0" y="78"/>
                  </a:lnTo>
                  <a:lnTo>
                    <a:pt x="94" y="52"/>
                  </a:lnTo>
                  <a:lnTo>
                    <a:pt x="88" y="0"/>
                  </a:lnTo>
                  <a:lnTo>
                    <a:pt x="2" y="19"/>
                  </a:lnTo>
                  <a:close/>
                </a:path>
              </a:pathLst>
            </a:custGeom>
            <a:solidFill>
              <a:srgbClr val="000000">
                <a:alpha val="50195"/>
              </a:srgbClr>
            </a:solidFill>
            <a:ln w="9525">
              <a:noFill/>
            </a:ln>
          </p:spPr>
          <p:txBody>
            <a:bodyPr/>
            <a:lstStyle/>
            <a:p>
              <a:endParaRPr lang="zh-CN" altLang="en-US"/>
            </a:p>
          </p:txBody>
        </p:sp>
        <p:sp>
          <p:nvSpPr>
            <p:cNvPr id="8331" name="Freeform 3218"/>
            <p:cNvSpPr/>
            <p:nvPr/>
          </p:nvSpPr>
          <p:spPr>
            <a:xfrm>
              <a:off x="2921" y="1946"/>
              <a:ext cx="100" cy="307"/>
            </a:xfrm>
            <a:custGeom>
              <a:avLst/>
              <a:gdLst>
                <a:gd name="txL" fmla="*/ 0 w 199"/>
                <a:gd name="txT" fmla="*/ 0 h 614"/>
                <a:gd name="txR" fmla="*/ 199 w 199"/>
                <a:gd name="txB" fmla="*/ 614 h 614"/>
              </a:gdLst>
              <a:ahLst/>
              <a:cxnLst>
                <a:cxn ang="0">
                  <a:pos x="1" y="1"/>
                </a:cxn>
                <a:cxn ang="0">
                  <a:pos x="0"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txL" t="txT" r="txR" b="txB"/>
              <a:pathLst>
                <a:path w="199" h="614">
                  <a:moveTo>
                    <a:pt x="85" y="599"/>
                  </a:moveTo>
                  <a:lnTo>
                    <a:pt x="0" y="17"/>
                  </a:lnTo>
                  <a:lnTo>
                    <a:pt x="11" y="0"/>
                  </a:lnTo>
                  <a:lnTo>
                    <a:pt x="30" y="133"/>
                  </a:lnTo>
                  <a:lnTo>
                    <a:pt x="43" y="144"/>
                  </a:lnTo>
                  <a:lnTo>
                    <a:pt x="38" y="184"/>
                  </a:lnTo>
                  <a:lnTo>
                    <a:pt x="66" y="194"/>
                  </a:lnTo>
                  <a:lnTo>
                    <a:pt x="62" y="211"/>
                  </a:lnTo>
                  <a:lnTo>
                    <a:pt x="45" y="219"/>
                  </a:lnTo>
                  <a:lnTo>
                    <a:pt x="64" y="354"/>
                  </a:lnTo>
                  <a:lnTo>
                    <a:pt x="74" y="317"/>
                  </a:lnTo>
                  <a:lnTo>
                    <a:pt x="99" y="340"/>
                  </a:lnTo>
                  <a:lnTo>
                    <a:pt x="123" y="317"/>
                  </a:lnTo>
                  <a:lnTo>
                    <a:pt x="129" y="274"/>
                  </a:lnTo>
                  <a:lnTo>
                    <a:pt x="148" y="304"/>
                  </a:lnTo>
                  <a:lnTo>
                    <a:pt x="142" y="205"/>
                  </a:lnTo>
                  <a:lnTo>
                    <a:pt x="199" y="597"/>
                  </a:lnTo>
                  <a:lnTo>
                    <a:pt x="152" y="597"/>
                  </a:lnTo>
                  <a:lnTo>
                    <a:pt x="106" y="589"/>
                  </a:lnTo>
                  <a:lnTo>
                    <a:pt x="161" y="532"/>
                  </a:lnTo>
                  <a:lnTo>
                    <a:pt x="157" y="409"/>
                  </a:lnTo>
                  <a:lnTo>
                    <a:pt x="70" y="378"/>
                  </a:lnTo>
                  <a:lnTo>
                    <a:pt x="70" y="412"/>
                  </a:lnTo>
                  <a:lnTo>
                    <a:pt x="104" y="614"/>
                  </a:lnTo>
                  <a:lnTo>
                    <a:pt x="85" y="599"/>
                  </a:lnTo>
                  <a:close/>
                </a:path>
              </a:pathLst>
            </a:custGeom>
            <a:solidFill>
              <a:srgbClr val="000000">
                <a:alpha val="50195"/>
              </a:srgbClr>
            </a:solidFill>
            <a:ln w="9525">
              <a:noFill/>
            </a:ln>
          </p:spPr>
          <p:txBody>
            <a:bodyPr/>
            <a:lstStyle/>
            <a:p>
              <a:endParaRPr lang="zh-CN" altLang="en-US"/>
            </a:p>
          </p:txBody>
        </p:sp>
        <p:sp>
          <p:nvSpPr>
            <p:cNvPr id="8332" name="Freeform 3219"/>
            <p:cNvSpPr/>
            <p:nvPr/>
          </p:nvSpPr>
          <p:spPr>
            <a:xfrm>
              <a:off x="2955" y="2153"/>
              <a:ext cx="59" cy="99"/>
            </a:xfrm>
            <a:custGeom>
              <a:avLst/>
              <a:gdLst>
                <a:gd name="txL" fmla="*/ 0 w 118"/>
                <a:gd name="txT" fmla="*/ 0 h 198"/>
                <a:gd name="txR" fmla="*/ 118 w 118"/>
                <a:gd name="txB" fmla="*/ 198 h 198"/>
              </a:gdLst>
              <a:ahLst/>
              <a:cxnLst>
                <a:cxn ang="0">
                  <a:pos x="1" y="1"/>
                </a:cxn>
                <a:cxn ang="0">
                  <a:pos x="1" y="1"/>
                </a:cxn>
                <a:cxn ang="0">
                  <a:pos x="1" y="1"/>
                </a:cxn>
                <a:cxn ang="0">
                  <a:pos x="1" y="1"/>
                </a:cxn>
                <a:cxn ang="0">
                  <a:pos x="1" y="1"/>
                </a:cxn>
                <a:cxn ang="0">
                  <a:pos x="0" y="0"/>
                </a:cxn>
                <a:cxn ang="0">
                  <a:pos x="1" y="1"/>
                </a:cxn>
                <a:cxn ang="0">
                  <a:pos x="1" y="1"/>
                </a:cxn>
                <a:cxn ang="0">
                  <a:pos x="1" y="1"/>
                </a:cxn>
                <a:cxn ang="0">
                  <a:pos x="1" y="1"/>
                </a:cxn>
              </a:cxnLst>
              <a:rect l="txL" t="txT" r="txR" b="txB"/>
              <a:pathLst>
                <a:path w="118" h="198">
                  <a:moveTo>
                    <a:pt x="23" y="145"/>
                  </a:moveTo>
                  <a:lnTo>
                    <a:pt x="72" y="141"/>
                  </a:lnTo>
                  <a:lnTo>
                    <a:pt x="91" y="97"/>
                  </a:lnTo>
                  <a:lnTo>
                    <a:pt x="25" y="124"/>
                  </a:lnTo>
                  <a:lnTo>
                    <a:pt x="12" y="118"/>
                  </a:lnTo>
                  <a:lnTo>
                    <a:pt x="0" y="0"/>
                  </a:lnTo>
                  <a:lnTo>
                    <a:pt x="93" y="17"/>
                  </a:lnTo>
                  <a:lnTo>
                    <a:pt x="118" y="147"/>
                  </a:lnTo>
                  <a:lnTo>
                    <a:pt x="34" y="198"/>
                  </a:lnTo>
                  <a:lnTo>
                    <a:pt x="23" y="145"/>
                  </a:lnTo>
                  <a:close/>
                </a:path>
              </a:pathLst>
            </a:custGeom>
            <a:solidFill>
              <a:srgbClr val="000000">
                <a:alpha val="50195"/>
              </a:srgbClr>
            </a:solidFill>
            <a:ln w="9525">
              <a:noFill/>
            </a:ln>
          </p:spPr>
          <p:txBody>
            <a:bodyPr/>
            <a:lstStyle/>
            <a:p>
              <a:endParaRPr lang="zh-CN" altLang="en-US"/>
            </a:p>
          </p:txBody>
        </p:sp>
        <p:sp>
          <p:nvSpPr>
            <p:cNvPr id="8333" name="Freeform 3220"/>
            <p:cNvSpPr/>
            <p:nvPr/>
          </p:nvSpPr>
          <p:spPr>
            <a:xfrm>
              <a:off x="2879" y="2043"/>
              <a:ext cx="75" cy="201"/>
            </a:xfrm>
            <a:custGeom>
              <a:avLst/>
              <a:gdLst>
                <a:gd name="txL" fmla="*/ 0 w 150"/>
                <a:gd name="txT" fmla="*/ 0 h 403"/>
                <a:gd name="txR" fmla="*/ 150 w 150"/>
                <a:gd name="txB" fmla="*/ 403 h 403"/>
              </a:gdLst>
              <a:ahLst/>
              <a:cxnLst>
                <a:cxn ang="0">
                  <a:pos x="1" y="0"/>
                </a:cxn>
                <a:cxn ang="0">
                  <a:pos x="1" y="0"/>
                </a:cxn>
                <a:cxn ang="0">
                  <a:pos x="1" y="0"/>
                </a:cxn>
                <a:cxn ang="0">
                  <a:pos x="1" y="0"/>
                </a:cxn>
                <a:cxn ang="0">
                  <a:pos x="1" y="0"/>
                </a:cxn>
                <a:cxn ang="0">
                  <a:pos x="1" y="0"/>
                </a:cxn>
                <a:cxn ang="0">
                  <a:pos x="1" y="0"/>
                </a:cxn>
                <a:cxn ang="0">
                  <a:pos x="0" y="0"/>
                </a:cxn>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Lst>
              <a:rect l="txL" t="txT" r="txR" b="txB"/>
              <a:pathLst>
                <a:path w="150" h="403">
                  <a:moveTo>
                    <a:pt x="82" y="0"/>
                  </a:moveTo>
                  <a:lnTo>
                    <a:pt x="150" y="403"/>
                  </a:lnTo>
                  <a:lnTo>
                    <a:pt x="124" y="380"/>
                  </a:lnTo>
                  <a:lnTo>
                    <a:pt x="76" y="344"/>
                  </a:lnTo>
                  <a:lnTo>
                    <a:pt x="59" y="321"/>
                  </a:lnTo>
                  <a:lnTo>
                    <a:pt x="61" y="353"/>
                  </a:lnTo>
                  <a:lnTo>
                    <a:pt x="46" y="344"/>
                  </a:lnTo>
                  <a:lnTo>
                    <a:pt x="0" y="192"/>
                  </a:lnTo>
                  <a:lnTo>
                    <a:pt x="0" y="163"/>
                  </a:lnTo>
                  <a:lnTo>
                    <a:pt x="36" y="188"/>
                  </a:lnTo>
                  <a:lnTo>
                    <a:pt x="36" y="237"/>
                  </a:lnTo>
                  <a:lnTo>
                    <a:pt x="84" y="306"/>
                  </a:lnTo>
                  <a:lnTo>
                    <a:pt x="69" y="258"/>
                  </a:lnTo>
                  <a:lnTo>
                    <a:pt x="57" y="217"/>
                  </a:lnTo>
                  <a:lnTo>
                    <a:pt x="74" y="228"/>
                  </a:lnTo>
                  <a:lnTo>
                    <a:pt x="97" y="274"/>
                  </a:lnTo>
                  <a:lnTo>
                    <a:pt x="108" y="283"/>
                  </a:lnTo>
                  <a:lnTo>
                    <a:pt x="108" y="253"/>
                  </a:lnTo>
                  <a:lnTo>
                    <a:pt x="84" y="207"/>
                  </a:lnTo>
                  <a:lnTo>
                    <a:pt x="105" y="220"/>
                  </a:lnTo>
                  <a:lnTo>
                    <a:pt x="103" y="186"/>
                  </a:lnTo>
                  <a:lnTo>
                    <a:pt x="63" y="171"/>
                  </a:lnTo>
                  <a:lnTo>
                    <a:pt x="82" y="0"/>
                  </a:lnTo>
                  <a:close/>
                </a:path>
              </a:pathLst>
            </a:custGeom>
            <a:solidFill>
              <a:srgbClr val="000000">
                <a:alpha val="50195"/>
              </a:srgbClr>
            </a:solidFill>
            <a:ln w="9525">
              <a:noFill/>
            </a:ln>
          </p:spPr>
          <p:txBody>
            <a:bodyPr/>
            <a:lstStyle/>
            <a:p>
              <a:endParaRPr lang="zh-CN" altLang="en-US"/>
            </a:p>
          </p:txBody>
        </p:sp>
        <p:sp>
          <p:nvSpPr>
            <p:cNvPr id="8334" name="Freeform 3221"/>
            <p:cNvSpPr/>
            <p:nvPr/>
          </p:nvSpPr>
          <p:spPr>
            <a:xfrm>
              <a:off x="2874" y="2065"/>
              <a:ext cx="37" cy="101"/>
            </a:xfrm>
            <a:custGeom>
              <a:avLst/>
              <a:gdLst>
                <a:gd name="txL" fmla="*/ 0 w 74"/>
                <a:gd name="txT" fmla="*/ 0 h 201"/>
                <a:gd name="txR" fmla="*/ 74 w 74"/>
                <a:gd name="txB" fmla="*/ 201 h 201"/>
              </a:gdLst>
              <a:ahLst/>
              <a:cxnLst>
                <a:cxn ang="0">
                  <a:pos x="1" y="1"/>
                </a:cxn>
                <a:cxn ang="0">
                  <a:pos x="1" y="1"/>
                </a:cxn>
                <a:cxn ang="0">
                  <a:pos x="1" y="1"/>
                </a:cxn>
                <a:cxn ang="0">
                  <a:pos x="1" y="1"/>
                </a:cxn>
                <a:cxn ang="0">
                  <a:pos x="0" y="0"/>
                </a:cxn>
                <a:cxn ang="0">
                  <a:pos x="1" y="1"/>
                </a:cxn>
                <a:cxn ang="0">
                  <a:pos x="1" y="1"/>
                </a:cxn>
              </a:cxnLst>
              <a:rect l="txL" t="txT" r="txR" b="txB"/>
              <a:pathLst>
                <a:path w="74" h="201">
                  <a:moveTo>
                    <a:pt x="74" y="129"/>
                  </a:moveTo>
                  <a:lnTo>
                    <a:pt x="22" y="119"/>
                  </a:lnTo>
                  <a:lnTo>
                    <a:pt x="32" y="201"/>
                  </a:lnTo>
                  <a:lnTo>
                    <a:pt x="5" y="140"/>
                  </a:lnTo>
                  <a:lnTo>
                    <a:pt x="0" y="0"/>
                  </a:lnTo>
                  <a:lnTo>
                    <a:pt x="41" y="100"/>
                  </a:lnTo>
                  <a:lnTo>
                    <a:pt x="74" y="129"/>
                  </a:lnTo>
                  <a:close/>
                </a:path>
              </a:pathLst>
            </a:custGeom>
            <a:solidFill>
              <a:srgbClr val="000000">
                <a:alpha val="50195"/>
              </a:srgbClr>
            </a:solidFill>
            <a:ln w="9525">
              <a:noFill/>
            </a:ln>
          </p:spPr>
          <p:txBody>
            <a:bodyPr/>
            <a:lstStyle/>
            <a:p>
              <a:endParaRPr lang="zh-CN" altLang="en-US"/>
            </a:p>
          </p:txBody>
        </p:sp>
        <p:sp>
          <p:nvSpPr>
            <p:cNvPr id="8335" name="Freeform 3222"/>
            <p:cNvSpPr/>
            <p:nvPr/>
          </p:nvSpPr>
          <p:spPr>
            <a:xfrm>
              <a:off x="2863" y="2123"/>
              <a:ext cx="30" cy="101"/>
            </a:xfrm>
            <a:custGeom>
              <a:avLst/>
              <a:gdLst>
                <a:gd name="txL" fmla="*/ 0 w 61"/>
                <a:gd name="txT" fmla="*/ 0 h 201"/>
                <a:gd name="txR" fmla="*/ 61 w 61"/>
                <a:gd name="txB" fmla="*/ 201 h 201"/>
              </a:gdLst>
              <a:ahLst/>
              <a:cxnLst>
                <a:cxn ang="0">
                  <a:pos x="0" y="0"/>
                </a:cxn>
                <a:cxn ang="0">
                  <a:pos x="0" y="1"/>
                </a:cxn>
                <a:cxn ang="0">
                  <a:pos x="0" y="1"/>
                </a:cxn>
                <a:cxn ang="0">
                  <a:pos x="0" y="1"/>
                </a:cxn>
                <a:cxn ang="0">
                  <a:pos x="0" y="1"/>
                </a:cxn>
                <a:cxn ang="0">
                  <a:pos x="0" y="1"/>
                </a:cxn>
                <a:cxn ang="0">
                  <a:pos x="0" y="0"/>
                </a:cxn>
              </a:cxnLst>
              <a:rect l="txL" t="txT" r="txR" b="txB"/>
              <a:pathLst>
                <a:path w="61" h="201">
                  <a:moveTo>
                    <a:pt x="0" y="0"/>
                  </a:moveTo>
                  <a:lnTo>
                    <a:pt x="24" y="155"/>
                  </a:lnTo>
                  <a:lnTo>
                    <a:pt x="40" y="154"/>
                  </a:lnTo>
                  <a:lnTo>
                    <a:pt x="55" y="201"/>
                  </a:lnTo>
                  <a:lnTo>
                    <a:pt x="61" y="184"/>
                  </a:lnTo>
                  <a:lnTo>
                    <a:pt x="17" y="20"/>
                  </a:lnTo>
                  <a:lnTo>
                    <a:pt x="0" y="0"/>
                  </a:lnTo>
                  <a:close/>
                </a:path>
              </a:pathLst>
            </a:custGeom>
            <a:solidFill>
              <a:srgbClr val="000000">
                <a:alpha val="50195"/>
              </a:srgbClr>
            </a:solidFill>
            <a:ln w="9525">
              <a:noFill/>
            </a:ln>
          </p:spPr>
          <p:txBody>
            <a:bodyPr/>
            <a:lstStyle/>
            <a:p>
              <a:endParaRPr lang="zh-CN" altLang="en-US"/>
            </a:p>
          </p:txBody>
        </p:sp>
        <p:sp>
          <p:nvSpPr>
            <p:cNvPr id="8336" name="Freeform 3223"/>
            <p:cNvSpPr/>
            <p:nvPr/>
          </p:nvSpPr>
          <p:spPr>
            <a:xfrm>
              <a:off x="2712" y="1975"/>
              <a:ext cx="185" cy="207"/>
            </a:xfrm>
            <a:custGeom>
              <a:avLst/>
              <a:gdLst>
                <a:gd name="txL" fmla="*/ 0 w 370"/>
                <a:gd name="txT" fmla="*/ 0 h 414"/>
                <a:gd name="txR" fmla="*/ 370 w 370"/>
                <a:gd name="txB" fmla="*/ 414 h 414"/>
              </a:gdLst>
              <a:ahLst/>
              <a:cxnLst>
                <a:cxn ang="0">
                  <a:pos x="1" y="1"/>
                </a:cxn>
                <a:cxn ang="0">
                  <a:pos x="1" y="1"/>
                </a:cxn>
                <a:cxn ang="0">
                  <a:pos x="1" y="0"/>
                </a:cxn>
                <a:cxn ang="0">
                  <a:pos x="0" y="1"/>
                </a:cxn>
                <a:cxn ang="0">
                  <a:pos x="1" y="1"/>
                </a:cxn>
              </a:cxnLst>
              <a:rect l="txL" t="txT" r="txR" b="txB"/>
              <a:pathLst>
                <a:path w="370" h="414">
                  <a:moveTo>
                    <a:pt x="1" y="414"/>
                  </a:moveTo>
                  <a:lnTo>
                    <a:pt x="370" y="4"/>
                  </a:lnTo>
                  <a:lnTo>
                    <a:pt x="353" y="0"/>
                  </a:lnTo>
                  <a:lnTo>
                    <a:pt x="0" y="393"/>
                  </a:lnTo>
                  <a:lnTo>
                    <a:pt x="1" y="414"/>
                  </a:lnTo>
                  <a:close/>
                </a:path>
              </a:pathLst>
            </a:custGeom>
            <a:solidFill>
              <a:srgbClr val="000000">
                <a:alpha val="50195"/>
              </a:srgbClr>
            </a:solidFill>
            <a:ln w="9525">
              <a:noFill/>
            </a:ln>
          </p:spPr>
          <p:txBody>
            <a:bodyPr/>
            <a:lstStyle/>
            <a:p>
              <a:endParaRPr lang="zh-CN" altLang="en-US"/>
            </a:p>
          </p:txBody>
        </p:sp>
        <p:sp>
          <p:nvSpPr>
            <p:cNvPr id="8337" name="Freeform 3224"/>
            <p:cNvSpPr/>
            <p:nvPr/>
          </p:nvSpPr>
          <p:spPr>
            <a:xfrm>
              <a:off x="2389" y="2142"/>
              <a:ext cx="315" cy="139"/>
            </a:xfrm>
            <a:custGeom>
              <a:avLst/>
              <a:gdLst>
                <a:gd name="txL" fmla="*/ 0 w 631"/>
                <a:gd name="txT" fmla="*/ 0 h 277"/>
                <a:gd name="txR" fmla="*/ 631 w 631"/>
                <a:gd name="txB" fmla="*/ 277 h 277"/>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Lst>
              <a:rect l="txL" t="txT" r="txR" b="txB"/>
              <a:pathLst>
                <a:path w="631" h="277">
                  <a:moveTo>
                    <a:pt x="616" y="165"/>
                  </a:moveTo>
                  <a:lnTo>
                    <a:pt x="396" y="100"/>
                  </a:lnTo>
                  <a:lnTo>
                    <a:pt x="375" y="108"/>
                  </a:lnTo>
                  <a:lnTo>
                    <a:pt x="426" y="184"/>
                  </a:lnTo>
                  <a:lnTo>
                    <a:pt x="390" y="173"/>
                  </a:lnTo>
                  <a:lnTo>
                    <a:pt x="365" y="155"/>
                  </a:lnTo>
                  <a:lnTo>
                    <a:pt x="384" y="146"/>
                  </a:lnTo>
                  <a:lnTo>
                    <a:pt x="344" y="123"/>
                  </a:lnTo>
                  <a:lnTo>
                    <a:pt x="297" y="104"/>
                  </a:lnTo>
                  <a:lnTo>
                    <a:pt x="268" y="85"/>
                  </a:lnTo>
                  <a:lnTo>
                    <a:pt x="270" y="110"/>
                  </a:lnTo>
                  <a:lnTo>
                    <a:pt x="314" y="142"/>
                  </a:lnTo>
                  <a:lnTo>
                    <a:pt x="339" y="167"/>
                  </a:lnTo>
                  <a:lnTo>
                    <a:pt x="306" y="163"/>
                  </a:lnTo>
                  <a:lnTo>
                    <a:pt x="266" y="146"/>
                  </a:lnTo>
                  <a:lnTo>
                    <a:pt x="219" y="100"/>
                  </a:lnTo>
                  <a:lnTo>
                    <a:pt x="171" y="51"/>
                  </a:lnTo>
                  <a:lnTo>
                    <a:pt x="137" y="30"/>
                  </a:lnTo>
                  <a:lnTo>
                    <a:pt x="52" y="7"/>
                  </a:lnTo>
                  <a:lnTo>
                    <a:pt x="0" y="0"/>
                  </a:lnTo>
                  <a:lnTo>
                    <a:pt x="31" y="41"/>
                  </a:lnTo>
                  <a:lnTo>
                    <a:pt x="126" y="45"/>
                  </a:lnTo>
                  <a:lnTo>
                    <a:pt x="162" y="68"/>
                  </a:lnTo>
                  <a:lnTo>
                    <a:pt x="107" y="66"/>
                  </a:lnTo>
                  <a:lnTo>
                    <a:pt x="61" y="55"/>
                  </a:lnTo>
                  <a:lnTo>
                    <a:pt x="59" y="76"/>
                  </a:lnTo>
                  <a:lnTo>
                    <a:pt x="84" y="85"/>
                  </a:lnTo>
                  <a:lnTo>
                    <a:pt x="99" y="129"/>
                  </a:lnTo>
                  <a:lnTo>
                    <a:pt x="128" y="161"/>
                  </a:lnTo>
                  <a:lnTo>
                    <a:pt x="169" y="205"/>
                  </a:lnTo>
                  <a:lnTo>
                    <a:pt x="177" y="230"/>
                  </a:lnTo>
                  <a:lnTo>
                    <a:pt x="206" y="241"/>
                  </a:lnTo>
                  <a:lnTo>
                    <a:pt x="251" y="271"/>
                  </a:lnTo>
                  <a:lnTo>
                    <a:pt x="322" y="277"/>
                  </a:lnTo>
                  <a:lnTo>
                    <a:pt x="360" y="249"/>
                  </a:lnTo>
                  <a:lnTo>
                    <a:pt x="384" y="239"/>
                  </a:lnTo>
                  <a:lnTo>
                    <a:pt x="422" y="262"/>
                  </a:lnTo>
                  <a:lnTo>
                    <a:pt x="479" y="277"/>
                  </a:lnTo>
                  <a:lnTo>
                    <a:pt x="508" y="252"/>
                  </a:lnTo>
                  <a:lnTo>
                    <a:pt x="540" y="256"/>
                  </a:lnTo>
                  <a:lnTo>
                    <a:pt x="593" y="258"/>
                  </a:lnTo>
                  <a:lnTo>
                    <a:pt x="618" y="243"/>
                  </a:lnTo>
                  <a:lnTo>
                    <a:pt x="631" y="212"/>
                  </a:lnTo>
                  <a:lnTo>
                    <a:pt x="616" y="165"/>
                  </a:lnTo>
                  <a:close/>
                </a:path>
              </a:pathLst>
            </a:custGeom>
            <a:solidFill>
              <a:srgbClr val="000000">
                <a:alpha val="50195"/>
              </a:srgbClr>
            </a:solidFill>
            <a:ln w="9525">
              <a:noFill/>
            </a:ln>
          </p:spPr>
          <p:txBody>
            <a:bodyPr/>
            <a:lstStyle/>
            <a:p>
              <a:endParaRPr lang="zh-CN" altLang="en-US"/>
            </a:p>
          </p:txBody>
        </p:sp>
        <p:sp>
          <p:nvSpPr>
            <p:cNvPr id="8338" name="Freeform 3225"/>
            <p:cNvSpPr/>
            <p:nvPr/>
          </p:nvSpPr>
          <p:spPr>
            <a:xfrm>
              <a:off x="2708" y="2956"/>
              <a:ext cx="586" cy="105"/>
            </a:xfrm>
            <a:custGeom>
              <a:avLst/>
              <a:gdLst>
                <a:gd name="txL" fmla="*/ 0 w 1173"/>
                <a:gd name="txT" fmla="*/ 0 h 209"/>
                <a:gd name="txR" fmla="*/ 1173 w 1173"/>
                <a:gd name="txB" fmla="*/ 209 h 209"/>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Lst>
              <a:rect l="txL" t="txT" r="txR" b="txB"/>
              <a:pathLst>
                <a:path w="1173" h="209">
                  <a:moveTo>
                    <a:pt x="0" y="51"/>
                  </a:moveTo>
                  <a:lnTo>
                    <a:pt x="65" y="70"/>
                  </a:lnTo>
                  <a:lnTo>
                    <a:pt x="97" y="51"/>
                  </a:lnTo>
                  <a:lnTo>
                    <a:pt x="116" y="72"/>
                  </a:lnTo>
                  <a:lnTo>
                    <a:pt x="169" y="81"/>
                  </a:lnTo>
                  <a:lnTo>
                    <a:pt x="266" y="34"/>
                  </a:lnTo>
                  <a:lnTo>
                    <a:pt x="219" y="87"/>
                  </a:lnTo>
                  <a:lnTo>
                    <a:pt x="260" y="83"/>
                  </a:lnTo>
                  <a:lnTo>
                    <a:pt x="291" y="98"/>
                  </a:lnTo>
                  <a:lnTo>
                    <a:pt x="331" y="81"/>
                  </a:lnTo>
                  <a:lnTo>
                    <a:pt x="329" y="59"/>
                  </a:lnTo>
                  <a:lnTo>
                    <a:pt x="374" y="55"/>
                  </a:lnTo>
                  <a:lnTo>
                    <a:pt x="374" y="74"/>
                  </a:lnTo>
                  <a:lnTo>
                    <a:pt x="473" y="68"/>
                  </a:lnTo>
                  <a:lnTo>
                    <a:pt x="494" y="89"/>
                  </a:lnTo>
                  <a:lnTo>
                    <a:pt x="523" y="76"/>
                  </a:lnTo>
                  <a:lnTo>
                    <a:pt x="576" y="60"/>
                  </a:lnTo>
                  <a:lnTo>
                    <a:pt x="701" y="17"/>
                  </a:lnTo>
                  <a:lnTo>
                    <a:pt x="804" y="0"/>
                  </a:lnTo>
                  <a:lnTo>
                    <a:pt x="882" y="1"/>
                  </a:lnTo>
                  <a:lnTo>
                    <a:pt x="749" y="36"/>
                  </a:lnTo>
                  <a:lnTo>
                    <a:pt x="861" y="20"/>
                  </a:lnTo>
                  <a:lnTo>
                    <a:pt x="973" y="17"/>
                  </a:lnTo>
                  <a:lnTo>
                    <a:pt x="878" y="45"/>
                  </a:lnTo>
                  <a:lnTo>
                    <a:pt x="943" y="47"/>
                  </a:lnTo>
                  <a:lnTo>
                    <a:pt x="948" y="72"/>
                  </a:lnTo>
                  <a:lnTo>
                    <a:pt x="986" y="68"/>
                  </a:lnTo>
                  <a:lnTo>
                    <a:pt x="1015" y="79"/>
                  </a:lnTo>
                  <a:lnTo>
                    <a:pt x="1072" y="81"/>
                  </a:lnTo>
                  <a:lnTo>
                    <a:pt x="1038" y="91"/>
                  </a:lnTo>
                  <a:lnTo>
                    <a:pt x="958" y="89"/>
                  </a:lnTo>
                  <a:lnTo>
                    <a:pt x="916" y="60"/>
                  </a:lnTo>
                  <a:lnTo>
                    <a:pt x="823" y="68"/>
                  </a:lnTo>
                  <a:lnTo>
                    <a:pt x="857" y="83"/>
                  </a:lnTo>
                  <a:lnTo>
                    <a:pt x="897" y="74"/>
                  </a:lnTo>
                  <a:lnTo>
                    <a:pt x="937" y="104"/>
                  </a:lnTo>
                  <a:lnTo>
                    <a:pt x="981" y="112"/>
                  </a:lnTo>
                  <a:lnTo>
                    <a:pt x="1032" y="116"/>
                  </a:lnTo>
                  <a:lnTo>
                    <a:pt x="1068" y="100"/>
                  </a:lnTo>
                  <a:lnTo>
                    <a:pt x="1131" y="100"/>
                  </a:lnTo>
                  <a:lnTo>
                    <a:pt x="1173" y="102"/>
                  </a:lnTo>
                  <a:lnTo>
                    <a:pt x="1142" y="123"/>
                  </a:lnTo>
                  <a:lnTo>
                    <a:pt x="1045" y="135"/>
                  </a:lnTo>
                  <a:lnTo>
                    <a:pt x="983" y="144"/>
                  </a:lnTo>
                  <a:lnTo>
                    <a:pt x="935" y="127"/>
                  </a:lnTo>
                  <a:lnTo>
                    <a:pt x="899" y="112"/>
                  </a:lnTo>
                  <a:lnTo>
                    <a:pt x="819" y="119"/>
                  </a:lnTo>
                  <a:lnTo>
                    <a:pt x="777" y="146"/>
                  </a:lnTo>
                  <a:lnTo>
                    <a:pt x="891" y="148"/>
                  </a:lnTo>
                  <a:lnTo>
                    <a:pt x="819" y="174"/>
                  </a:lnTo>
                  <a:lnTo>
                    <a:pt x="755" y="174"/>
                  </a:lnTo>
                  <a:lnTo>
                    <a:pt x="717" y="167"/>
                  </a:lnTo>
                  <a:lnTo>
                    <a:pt x="661" y="209"/>
                  </a:lnTo>
                  <a:lnTo>
                    <a:pt x="622" y="178"/>
                  </a:lnTo>
                  <a:lnTo>
                    <a:pt x="555" y="190"/>
                  </a:lnTo>
                  <a:lnTo>
                    <a:pt x="506" y="201"/>
                  </a:lnTo>
                  <a:lnTo>
                    <a:pt x="441" y="180"/>
                  </a:lnTo>
                  <a:lnTo>
                    <a:pt x="376" y="180"/>
                  </a:lnTo>
                  <a:lnTo>
                    <a:pt x="466" y="142"/>
                  </a:lnTo>
                  <a:lnTo>
                    <a:pt x="483" y="171"/>
                  </a:lnTo>
                  <a:lnTo>
                    <a:pt x="528" y="152"/>
                  </a:lnTo>
                  <a:lnTo>
                    <a:pt x="597" y="144"/>
                  </a:lnTo>
                  <a:lnTo>
                    <a:pt x="660" y="142"/>
                  </a:lnTo>
                  <a:lnTo>
                    <a:pt x="637" y="125"/>
                  </a:lnTo>
                  <a:lnTo>
                    <a:pt x="686" y="125"/>
                  </a:lnTo>
                  <a:lnTo>
                    <a:pt x="646" y="106"/>
                  </a:lnTo>
                  <a:lnTo>
                    <a:pt x="583" y="116"/>
                  </a:lnTo>
                  <a:lnTo>
                    <a:pt x="538" y="129"/>
                  </a:lnTo>
                  <a:lnTo>
                    <a:pt x="498" y="116"/>
                  </a:lnTo>
                  <a:lnTo>
                    <a:pt x="462" y="125"/>
                  </a:lnTo>
                  <a:lnTo>
                    <a:pt x="431" y="129"/>
                  </a:lnTo>
                  <a:lnTo>
                    <a:pt x="399" y="140"/>
                  </a:lnTo>
                  <a:lnTo>
                    <a:pt x="378" y="119"/>
                  </a:lnTo>
                  <a:lnTo>
                    <a:pt x="323" y="144"/>
                  </a:lnTo>
                  <a:lnTo>
                    <a:pt x="388" y="142"/>
                  </a:lnTo>
                  <a:lnTo>
                    <a:pt x="334" y="171"/>
                  </a:lnTo>
                  <a:lnTo>
                    <a:pt x="264" y="184"/>
                  </a:lnTo>
                  <a:lnTo>
                    <a:pt x="207" y="197"/>
                  </a:lnTo>
                  <a:lnTo>
                    <a:pt x="146" y="176"/>
                  </a:lnTo>
                  <a:lnTo>
                    <a:pt x="59" y="174"/>
                  </a:lnTo>
                  <a:lnTo>
                    <a:pt x="167" y="163"/>
                  </a:lnTo>
                  <a:lnTo>
                    <a:pt x="217" y="180"/>
                  </a:lnTo>
                  <a:lnTo>
                    <a:pt x="257" y="176"/>
                  </a:lnTo>
                  <a:lnTo>
                    <a:pt x="300" y="144"/>
                  </a:lnTo>
                  <a:lnTo>
                    <a:pt x="236" y="152"/>
                  </a:lnTo>
                  <a:lnTo>
                    <a:pt x="226" y="135"/>
                  </a:lnTo>
                  <a:lnTo>
                    <a:pt x="162" y="138"/>
                  </a:lnTo>
                  <a:lnTo>
                    <a:pt x="122" y="117"/>
                  </a:lnTo>
                  <a:lnTo>
                    <a:pt x="97" y="129"/>
                  </a:lnTo>
                  <a:lnTo>
                    <a:pt x="78" y="102"/>
                  </a:lnTo>
                  <a:lnTo>
                    <a:pt x="15" y="102"/>
                  </a:lnTo>
                  <a:lnTo>
                    <a:pt x="0" y="51"/>
                  </a:lnTo>
                  <a:close/>
                </a:path>
              </a:pathLst>
            </a:custGeom>
            <a:solidFill>
              <a:srgbClr val="000000">
                <a:alpha val="50195"/>
              </a:srgbClr>
            </a:solidFill>
            <a:ln w="9525">
              <a:noFill/>
            </a:ln>
          </p:spPr>
          <p:txBody>
            <a:bodyPr/>
            <a:lstStyle/>
            <a:p>
              <a:endParaRPr lang="zh-CN" altLang="en-US"/>
            </a:p>
          </p:txBody>
        </p:sp>
      </p:gr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85800" y="190500"/>
            <a:ext cx="7772400" cy="1143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Social Venturing</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18435" name="Content Placeholder 2"/>
          <p:cNvSpPr>
            <a:spLocks noGrp="1"/>
          </p:cNvSpPr>
          <p:nvPr>
            <p:ph idx="1"/>
          </p:nvPr>
        </p:nvSpPr>
        <p:spPr>
          <a:xfrm>
            <a:off x="685800" y="1484784"/>
            <a:ext cx="7772400" cy="4114800"/>
          </a:xfrm>
        </p:spPr>
        <p:txBody>
          <a:bodyPr vert="horz" wrap="square" lIns="91440" tIns="45720" rIns="91440" bIns="45720" anchor="t"/>
          <a:lstStyle/>
          <a:p>
            <a:pPr eaLnBrk="1" hangingPunct="1"/>
            <a:r>
              <a:rPr lang="en-US" altLang="zh-CN" dirty="0"/>
              <a:t>Primary objective of the venture’s product or service is to address a social issue</a:t>
            </a:r>
            <a:endParaRPr lang="en-US" altLang="zh-CN" dirty="0"/>
          </a:p>
          <a:p>
            <a:pPr eaLnBrk="1" hangingPunct="1"/>
            <a:r>
              <a:rPr lang="en-US" altLang="zh-CN" dirty="0"/>
              <a:t>Financial returns are traded off against social objectives</a:t>
            </a:r>
            <a:endParaRPr lang="en-US" altLang="zh-CN" dirty="0"/>
          </a:p>
          <a:p>
            <a:pPr eaLnBrk="1" hangingPunct="1"/>
            <a:r>
              <a:rPr lang="en-US" altLang="zh-CN" dirty="0"/>
              <a:t>Includes efforts by non-profit entities to create for-profit subsidiaries, e.g. museum shops</a:t>
            </a:r>
            <a:endParaRPr lang="en-US" altLang="zh-CN" dirty="0"/>
          </a:p>
          <a:p>
            <a:pPr eaLnBrk="1" hangingPunct="1"/>
            <a:r>
              <a:rPr lang="en-US" altLang="zh-CN" dirty="0"/>
              <a:t>Recent trend in “green-tech” or “clean-tech” </a:t>
            </a:r>
            <a:endParaRPr lang="en-US" altLang="zh-CN" dirty="0"/>
          </a:p>
          <a:p>
            <a:pPr eaLnBrk="1" hangingPunct="1"/>
            <a:endParaRPr lang="en-US" altLang="zh-CN" dirty="0"/>
          </a:p>
        </p:txBody>
      </p:sp>
      <p:sp>
        <p:nvSpPr>
          <p:cNvPr id="18436"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685800" y="277495"/>
            <a:ext cx="7772400" cy="1143000"/>
          </a:xfrm>
        </p:spPr>
        <p:txBody>
          <a:bodyPr vert="horz" wrap="square" lIns="91440" tIns="45720" rIns="91440" bIns="45720" numCol="1" anchor="ctr" anchorCtr="0" compatLnSpc="1">
            <a:normAutofit/>
          </a:bodyPr>
          <a:lstStyle/>
          <a:p>
            <a:pPr lvl="0" eaLnBrk="1" hangingPunct="1">
              <a:defRPr/>
            </a:pPr>
            <a:r>
              <a:rPr lang="zh-CN" altLang="en-US" sz="3600" kern="1200" dirty="0">
                <a:solidFill>
                  <a:srgbClr val="C00000"/>
                </a:solidFill>
                <a:latin typeface="+mn-lt"/>
                <a:ea typeface="宋体" panose="02010600030101010101" pitchFamily="2" charset="-122"/>
              </a:rPr>
              <a:t>初创企业</a:t>
            </a:r>
            <a:endParaRPr kumimoji="0" lang="zh-CN" altLang="en-US" sz="3600" b="0" i="0" u="none" strike="noStrike" kern="1200" cap="none" spc="0" normalizeH="0" baseline="0" noProof="0" dirty="0">
              <a:ln>
                <a:noFill/>
              </a:ln>
              <a:solidFill>
                <a:srgbClr val="C00000"/>
              </a:solidFill>
              <a:effectLst/>
              <a:uLnTx/>
              <a:uFillTx/>
              <a:latin typeface="+mn-lt"/>
              <a:ea typeface="宋体" panose="02010600030101010101" pitchFamily="2" charset="-122"/>
              <a:cs typeface="+mj-cs"/>
            </a:endParaRPr>
          </a:p>
        </p:txBody>
      </p:sp>
      <p:sp>
        <p:nvSpPr>
          <p:cNvPr id="6147" name="Content Placeholder 2"/>
          <p:cNvSpPr>
            <a:spLocks noGrp="1"/>
          </p:cNvSpPr>
          <p:nvPr>
            <p:ph idx="1"/>
          </p:nvPr>
        </p:nvSpPr>
        <p:spPr>
          <a:xfrm>
            <a:off x="685801" y="1371600"/>
            <a:ext cx="4102223" cy="4114800"/>
          </a:xfrm>
        </p:spPr>
        <p:txBody>
          <a:bodyPr vert="horz" wrap="square" lIns="91440" tIns="45720" rIns="91440" bIns="45720" anchor="t"/>
          <a:lstStyle/>
          <a:p>
            <a:pPr eaLnBrk="1" latinLnBrk="0" hangingPunct="1">
              <a:lnSpc>
                <a:spcPct val="150000"/>
              </a:lnSpc>
              <a:spcBef>
                <a:spcPts val="0"/>
              </a:spcBef>
            </a:pPr>
            <a:r>
              <a:rPr lang="en-US" altLang="zh-CN" sz="2000" dirty="0"/>
              <a:t>A startup is a </a:t>
            </a:r>
            <a:r>
              <a:rPr lang="en-US" altLang="zh-CN" sz="2000" i="1" dirty="0">
                <a:solidFill>
                  <a:srgbClr val="FF0000"/>
                </a:solidFill>
              </a:rPr>
              <a:t>human institution </a:t>
            </a:r>
            <a:r>
              <a:rPr lang="en-US" altLang="zh-CN" sz="2000" dirty="0"/>
              <a:t>designed to </a:t>
            </a:r>
            <a:r>
              <a:rPr lang="en-US" altLang="zh-CN" sz="2000" i="1" dirty="0">
                <a:solidFill>
                  <a:srgbClr val="FF0000"/>
                </a:solidFill>
              </a:rPr>
              <a:t>deliver a new product or service</a:t>
            </a:r>
            <a:r>
              <a:rPr lang="en-US" altLang="zh-CN" sz="2000" i="1" dirty="0"/>
              <a:t> </a:t>
            </a:r>
            <a:r>
              <a:rPr lang="en-US" altLang="zh-CN" sz="2000" dirty="0"/>
              <a:t>under conditions of </a:t>
            </a:r>
            <a:r>
              <a:rPr lang="en-US" altLang="zh-CN" sz="2000" i="1" dirty="0">
                <a:solidFill>
                  <a:srgbClr val="FF0000"/>
                </a:solidFill>
              </a:rPr>
              <a:t>extreme uncertainty</a:t>
            </a:r>
            <a:r>
              <a:rPr lang="en-US" altLang="zh-CN" sz="2000" i="1" dirty="0"/>
              <a:t>.</a:t>
            </a:r>
            <a:endParaRPr lang="en-US" altLang="zh-CN" sz="2000" i="1" dirty="0"/>
          </a:p>
          <a:p>
            <a:pPr eaLnBrk="1" latinLnBrk="0" hangingPunct="1">
              <a:lnSpc>
                <a:spcPct val="150000"/>
              </a:lnSpc>
              <a:spcBef>
                <a:spcPts val="0"/>
              </a:spcBef>
            </a:pPr>
            <a:r>
              <a:rPr lang="en-US" altLang="zh-CN" sz="2000" dirty="0"/>
              <a:t> Nothing to do with size of company, sector of the economy, or industry.</a:t>
            </a:r>
            <a:endParaRPr lang="en-US" altLang="zh-CN" sz="2000" dirty="0"/>
          </a:p>
          <a:p>
            <a:pPr eaLnBrk="1" latinLnBrk="0" hangingPunct="1">
              <a:lnSpc>
                <a:spcPct val="150000"/>
              </a:lnSpc>
              <a:spcBef>
                <a:spcPts val="0"/>
              </a:spcBef>
            </a:pPr>
            <a:r>
              <a:rPr lang="en-US" altLang="zh-CN" sz="2000" dirty="0"/>
              <a:t> STARTUP=EXPERIMENT</a:t>
            </a:r>
            <a:br>
              <a:rPr lang="en-US" altLang="zh-CN" sz="2000" dirty="0"/>
            </a:br>
            <a:endParaRPr lang="en-US" altLang="zh-CN" sz="2000" dirty="0"/>
          </a:p>
        </p:txBody>
      </p:sp>
      <p:sp>
        <p:nvSpPr>
          <p:cNvPr id="6148"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pic>
        <p:nvPicPr>
          <p:cNvPr id="2" name="图片 1"/>
          <p:cNvPicPr>
            <a:picLocks noChangeAspect="1"/>
          </p:cNvPicPr>
          <p:nvPr/>
        </p:nvPicPr>
        <p:blipFill>
          <a:blip r:embed="rId1"/>
          <a:stretch>
            <a:fillRect/>
          </a:stretch>
        </p:blipFill>
        <p:spPr>
          <a:xfrm>
            <a:off x="5051016" y="1432121"/>
            <a:ext cx="3144192" cy="37154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685800" y="277495"/>
            <a:ext cx="7772400" cy="1143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Entrepreneurship and the Entrepreneur </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6147" name="Content Placeholder 2"/>
          <p:cNvSpPr>
            <a:spLocks noGrp="1"/>
          </p:cNvSpPr>
          <p:nvPr>
            <p:ph idx="1"/>
          </p:nvPr>
        </p:nvSpPr>
        <p:spPr>
          <a:xfrm>
            <a:off x="685800" y="1371600"/>
            <a:ext cx="8221345" cy="4114800"/>
          </a:xfrm>
        </p:spPr>
        <p:txBody>
          <a:bodyPr vert="horz" wrap="square" lIns="91440" tIns="45720" rIns="91440" bIns="45720" anchor="t"/>
          <a:lstStyle/>
          <a:p>
            <a:pPr eaLnBrk="1" latinLnBrk="0" hangingPunct="1">
              <a:lnSpc>
                <a:spcPct val="150000"/>
              </a:lnSpc>
              <a:spcBef>
                <a:spcPts val="0"/>
              </a:spcBef>
            </a:pPr>
            <a:r>
              <a:rPr lang="en-US" altLang="zh-CN" sz="2000" dirty="0"/>
              <a:t>What is an Entrepreneur?</a:t>
            </a:r>
            <a:endParaRPr lang="en-US" altLang="zh-CN" sz="2000" dirty="0"/>
          </a:p>
          <a:p>
            <a:pPr lvl="1" eaLnBrk="1" latinLnBrk="0" hangingPunct="1">
              <a:lnSpc>
                <a:spcPct val="150000"/>
              </a:lnSpc>
              <a:spcBef>
                <a:spcPts val="0"/>
              </a:spcBef>
            </a:pPr>
            <a:r>
              <a:rPr lang="en-US" altLang="zh-CN" sz="2000" dirty="0"/>
              <a:t>R. Cantillon</a:t>
            </a:r>
            <a:r>
              <a:rPr lang="zh-CN" altLang="en-US" sz="2000" dirty="0">
                <a:ea typeface="宋体" panose="02010600030101010101" pitchFamily="2" charset="-122"/>
                <a:sym typeface="+mn-ea"/>
              </a:rPr>
              <a:t>（</a:t>
            </a:r>
            <a:r>
              <a:rPr lang="en-US" altLang="zh-CN" sz="2000" dirty="0">
                <a:sym typeface="+mn-ea"/>
              </a:rPr>
              <a:t>early 1700s</a:t>
            </a:r>
            <a:r>
              <a:rPr lang="zh-CN" altLang="en-US" sz="2000" dirty="0">
                <a:ea typeface="宋体" panose="02010600030101010101" pitchFamily="2" charset="-122"/>
                <a:sym typeface="+mn-ea"/>
              </a:rPr>
              <a:t>）</a:t>
            </a:r>
            <a:r>
              <a:rPr lang="en-US" altLang="zh-CN" sz="2000" dirty="0"/>
              <a:t> – bearer of risk in provision of capital</a:t>
            </a:r>
            <a:r>
              <a:rPr lang="zh-CN" altLang="en-US" sz="2000" dirty="0"/>
              <a:t>（哥伦布发现新大陆背后的金主）</a:t>
            </a:r>
            <a:endParaRPr lang="en-US" altLang="zh-CN" sz="2000" dirty="0"/>
          </a:p>
          <a:p>
            <a:pPr lvl="1" eaLnBrk="1" latinLnBrk="0" hangingPunct="1">
              <a:lnSpc>
                <a:spcPct val="150000"/>
              </a:lnSpc>
              <a:spcBef>
                <a:spcPts val="0"/>
              </a:spcBef>
            </a:pPr>
            <a:r>
              <a:rPr lang="en-US" altLang="zh-CN" sz="2000" dirty="0"/>
              <a:t>J. B. Say</a:t>
            </a:r>
            <a:r>
              <a:rPr lang="zh-CN" altLang="en-US" sz="2000" dirty="0">
                <a:ea typeface="宋体" panose="02010600030101010101" pitchFamily="2" charset="-122"/>
                <a:sym typeface="+mn-ea"/>
              </a:rPr>
              <a:t>（</a:t>
            </a:r>
            <a:r>
              <a:rPr lang="en-US" altLang="zh-CN" sz="2000" dirty="0">
                <a:sym typeface="+mn-ea"/>
              </a:rPr>
              <a:t>early 1800s</a:t>
            </a:r>
            <a:r>
              <a:rPr lang="zh-CN" altLang="en-US" sz="2000" dirty="0">
                <a:ea typeface="宋体" panose="02010600030101010101" pitchFamily="2" charset="-122"/>
                <a:sym typeface="+mn-ea"/>
              </a:rPr>
              <a:t>）</a:t>
            </a:r>
            <a:r>
              <a:rPr lang="en-US" altLang="zh-CN" sz="2000" dirty="0"/>
              <a:t> – shifter of resources to higher productivity</a:t>
            </a:r>
            <a:endParaRPr lang="en-US" altLang="zh-CN" sz="2000" dirty="0"/>
          </a:p>
          <a:p>
            <a:pPr lvl="1" eaLnBrk="1" latinLnBrk="0" hangingPunct="1">
              <a:lnSpc>
                <a:spcPct val="150000"/>
              </a:lnSpc>
              <a:spcBef>
                <a:spcPts val="0"/>
              </a:spcBef>
            </a:pPr>
            <a:r>
              <a:rPr lang="en-US" altLang="zh-CN" sz="2000" dirty="0"/>
              <a:t>J. Schumpeter</a:t>
            </a:r>
            <a:r>
              <a:rPr lang="zh-CN" altLang="en-US" sz="2000" dirty="0">
                <a:ea typeface="宋体" panose="02010600030101010101" pitchFamily="2" charset="-122"/>
              </a:rPr>
              <a:t>（</a:t>
            </a:r>
            <a:r>
              <a:rPr lang="en-US" altLang="zh-CN" sz="2000" dirty="0">
                <a:ea typeface="宋体" panose="02010600030101010101" pitchFamily="2" charset="-122"/>
              </a:rPr>
              <a:t>1912</a:t>
            </a:r>
            <a:r>
              <a:rPr lang="zh-CN" altLang="en-US" sz="2000" dirty="0">
                <a:ea typeface="宋体" panose="02010600030101010101" pitchFamily="2" charset="-122"/>
              </a:rPr>
              <a:t>）</a:t>
            </a:r>
            <a:r>
              <a:rPr lang="en-US" altLang="zh-CN" sz="2000" dirty="0"/>
              <a:t> – innovation as disturbing status quo</a:t>
            </a:r>
            <a:endParaRPr lang="en-US" altLang="zh-CN" sz="2000" dirty="0"/>
          </a:p>
          <a:p>
            <a:pPr lvl="1" eaLnBrk="1" latinLnBrk="0" hangingPunct="1">
              <a:lnSpc>
                <a:spcPct val="150000"/>
              </a:lnSpc>
              <a:spcBef>
                <a:spcPts val="0"/>
              </a:spcBef>
            </a:pPr>
            <a:r>
              <a:rPr lang="zh-CN" altLang="en-US" sz="2000" dirty="0"/>
              <a:t>（颠覆式创新）</a:t>
            </a:r>
            <a:endParaRPr lang="en-US" altLang="zh-CN" sz="2000" dirty="0"/>
          </a:p>
          <a:p>
            <a:pPr lvl="1" eaLnBrk="1" latinLnBrk="0" hangingPunct="1">
              <a:lnSpc>
                <a:spcPct val="150000"/>
              </a:lnSpc>
              <a:spcBef>
                <a:spcPts val="0"/>
              </a:spcBef>
            </a:pPr>
            <a:r>
              <a:rPr lang="en-US" altLang="zh-CN" sz="2000" dirty="0"/>
              <a:t>F.Knight (1921)– directs resources in the presence of uncertainty</a:t>
            </a:r>
            <a:endParaRPr lang="en-US" altLang="zh-CN" sz="2000" dirty="0"/>
          </a:p>
          <a:p>
            <a:pPr lvl="1" eaLnBrk="1" latinLnBrk="0" hangingPunct="1">
              <a:lnSpc>
                <a:spcPct val="150000"/>
              </a:lnSpc>
              <a:spcBef>
                <a:spcPts val="0"/>
              </a:spcBef>
            </a:pPr>
            <a:r>
              <a:rPr lang="en-US" altLang="zh-CN" sz="2000" dirty="0"/>
              <a:t>P. Drucker(1985) – creating something new, transmuting value</a:t>
            </a:r>
            <a:endParaRPr lang="en-US" altLang="zh-CN" sz="2000" dirty="0"/>
          </a:p>
          <a:p>
            <a:pPr eaLnBrk="1" latinLnBrk="0" hangingPunct="1">
              <a:lnSpc>
                <a:spcPct val="150000"/>
              </a:lnSpc>
              <a:spcBef>
                <a:spcPts val="0"/>
              </a:spcBef>
            </a:pPr>
            <a:r>
              <a:rPr lang="en-US" altLang="zh-CN" sz="2000" dirty="0"/>
              <a:t>Modern view</a:t>
            </a:r>
            <a:endParaRPr lang="en-US" altLang="zh-CN" sz="2000" dirty="0"/>
          </a:p>
          <a:p>
            <a:pPr lvl="1" eaLnBrk="1" latinLnBrk="0" hangingPunct="1">
              <a:lnSpc>
                <a:spcPct val="150000"/>
              </a:lnSpc>
              <a:spcBef>
                <a:spcPts val="0"/>
              </a:spcBef>
            </a:pPr>
            <a:r>
              <a:rPr lang="en-US" altLang="zh-CN" sz="2000" dirty="0"/>
              <a:t>pursuit of opportunities to combine and redeploy resources without regard to current ownership or control of the resources</a:t>
            </a:r>
            <a:r>
              <a:rPr lang="zh-CN" altLang="en-US" sz="2000" dirty="0"/>
              <a:t>（共享经济）</a:t>
            </a:r>
            <a:endParaRPr lang="en-US" altLang="zh-CN" sz="2000" dirty="0"/>
          </a:p>
          <a:p>
            <a:pPr eaLnBrk="1" latinLnBrk="0" hangingPunct="1">
              <a:lnSpc>
                <a:spcPct val="150000"/>
              </a:lnSpc>
              <a:spcBef>
                <a:spcPts val="0"/>
              </a:spcBef>
            </a:pPr>
            <a:endParaRPr lang="en-US" altLang="zh-CN" sz="2000" dirty="0"/>
          </a:p>
        </p:txBody>
      </p:sp>
      <p:sp>
        <p:nvSpPr>
          <p:cNvPr id="6148"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ea typeface="宋体" panose="02010600030101010101" pitchFamily="2" charset="-122"/>
              </a:rPr>
              <a:t>创业的类型（</a:t>
            </a:r>
            <a:r>
              <a:rPr lang="en-US" altLang="zh-CN">
                <a:ea typeface="宋体" panose="02010600030101010101" pitchFamily="2" charset="-122"/>
              </a:rPr>
              <a:t>Muller,1972)</a:t>
            </a:r>
            <a:endParaRPr lang="en-US" altLang="zh-CN">
              <a:ea typeface="宋体" panose="02010600030101010101" pitchFamily="2" charset="-122"/>
            </a:endParaRPr>
          </a:p>
        </p:txBody>
      </p:sp>
      <p:sp>
        <p:nvSpPr>
          <p:cNvPr id="3" name="内容占位符 2"/>
          <p:cNvSpPr>
            <a:spLocks noGrp="1"/>
          </p:cNvSpPr>
          <p:nvPr>
            <p:ph idx="1"/>
          </p:nvPr>
        </p:nvSpPr>
        <p:spPr/>
        <p:txBody>
          <a:bodyPr/>
          <a:lstStyle/>
          <a:p>
            <a:r>
              <a:rPr lang="zh-CN" altLang="en-US" dirty="0"/>
              <a:t> </a:t>
            </a:r>
            <a:r>
              <a:rPr lang="en-US" altLang="zh-CN" dirty="0"/>
              <a:t>A</a:t>
            </a:r>
            <a:r>
              <a:rPr lang="zh-CN" altLang="en-US" dirty="0"/>
              <a:t>n idea for developing a new invention；</a:t>
            </a:r>
            <a:endParaRPr lang="zh-CN" altLang="en-US" dirty="0"/>
          </a:p>
          <a:p>
            <a:r>
              <a:rPr lang="zh-CN" altLang="en-US" dirty="0"/>
              <a:t> </a:t>
            </a:r>
            <a:r>
              <a:rPr lang="en-US" altLang="zh-CN" dirty="0"/>
              <a:t>A</a:t>
            </a:r>
            <a:r>
              <a:rPr lang="zh-CN" altLang="en-US" dirty="0"/>
              <a:t> new marketing technique </a:t>
            </a:r>
            <a:r>
              <a:rPr lang="en-US" altLang="zh-CN" dirty="0"/>
              <a:t>;</a:t>
            </a:r>
            <a:endParaRPr lang="en-US" altLang="zh-CN" dirty="0"/>
          </a:p>
          <a:p>
            <a:r>
              <a:rPr lang="zh-CN" altLang="en-US" dirty="0"/>
              <a:t> </a:t>
            </a:r>
            <a:r>
              <a:rPr lang="en-US" altLang="zh-CN" dirty="0"/>
              <a:t>A</a:t>
            </a:r>
            <a:r>
              <a:rPr lang="zh-CN" altLang="en-US" dirty="0"/>
              <a:t> more efficient organizational structure for the firm</a:t>
            </a:r>
            <a:r>
              <a:rPr lang="en-US" altLang="zh-CN" dirty="0"/>
              <a:t>;</a:t>
            </a:r>
            <a:endParaRPr lang="en-US" altLang="zh-CN" dirty="0"/>
          </a:p>
          <a:p>
            <a:endParaRPr lang="en-US" altLang="zh-CN" dirty="0"/>
          </a:p>
          <a:p>
            <a:r>
              <a:rPr lang="en-US" altLang="zh-CN" dirty="0"/>
              <a:t>Example for each type?</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p:nvPr/>
        </p:nvSpPr>
        <p:spPr>
          <a:xfrm>
            <a:off x="467995" y="45085"/>
            <a:ext cx="8545195" cy="460375"/>
          </a:xfrm>
          <a:prstGeom prst="rect">
            <a:avLst/>
          </a:prstGeom>
          <a:noFill/>
          <a:ln w="9525">
            <a:noFill/>
          </a:ln>
        </p:spPr>
        <p:txBody>
          <a:bodyPr wrap="square" anchor="t">
            <a:spAutoFit/>
          </a:bodyPr>
          <a:lstStyle/>
          <a:p>
            <a:pPr>
              <a:spcAft>
                <a:spcPts val="1200"/>
              </a:spcAft>
            </a:pPr>
            <a:r>
              <a:rPr lang="en-US" altLang="zh-CN" sz="2400">
                <a:solidFill>
                  <a:schemeClr val="bg1"/>
                </a:solidFill>
                <a:ea typeface="宋体" panose="02010600030101010101" pitchFamily="2" charset="-122"/>
                <a:sym typeface="+mn-ea"/>
              </a:rPr>
              <a:t>Entrepreneur and Entrepreneurial Process</a:t>
            </a:r>
            <a:endParaRPr lang="en-US" altLang="zh-CN" sz="2400" b="1" dirty="0">
              <a:solidFill>
                <a:schemeClr val="bg1"/>
              </a:solidFill>
              <a:latin typeface="Calibri" panose="020F0502020204030204" pitchFamily="34" charset="0"/>
              <a:ea typeface="宋体" panose="02010600030101010101" pitchFamily="2" charset="-122"/>
              <a:sym typeface="+mn-ea"/>
            </a:endParaRPr>
          </a:p>
        </p:txBody>
      </p:sp>
      <p:sp>
        <p:nvSpPr>
          <p:cNvPr id="10244" name="五角星 18"/>
          <p:cNvSpPr/>
          <p:nvPr/>
        </p:nvSpPr>
        <p:spPr>
          <a:xfrm>
            <a:off x="6583974" y="4759569"/>
            <a:ext cx="514350" cy="373674"/>
          </a:xfrm>
          <a:custGeom>
            <a:avLst/>
            <a:gdLst/>
            <a:ahLst/>
            <a:cxnLst>
              <a:cxn ang="16200000">
                <a:pos x="279132" y="0"/>
              </a:cxn>
              <a:cxn ang="10800000">
                <a:pos x="0" y="154413"/>
              </a:cxn>
              <a:cxn ang="5400000">
                <a:pos x="106619" y="404259"/>
              </a:cxn>
              <a:cxn ang="5400000">
                <a:pos x="451645" y="404259"/>
              </a:cxn>
              <a:cxn ang="0">
                <a:pos x="558264" y="154413"/>
              </a:cxn>
            </a:cxnLst>
            <a:rect l="0" t="0" r="0" b="0"/>
            <a:pathLst>
              <a:path w="558265" h="404261">
                <a:moveTo>
                  <a:pt x="0" y="154413"/>
                </a:moveTo>
                <a:lnTo>
                  <a:pt x="213239" y="154414"/>
                </a:lnTo>
                <a:lnTo>
                  <a:pt x="279132" y="0"/>
                </a:lnTo>
                <a:lnTo>
                  <a:pt x="345025" y="154414"/>
                </a:lnTo>
                <a:lnTo>
                  <a:pt x="558264" y="154413"/>
                </a:lnTo>
                <a:lnTo>
                  <a:pt x="385749" y="249845"/>
                </a:lnTo>
                <a:lnTo>
                  <a:pt x="451645" y="404259"/>
                </a:lnTo>
                <a:lnTo>
                  <a:pt x="279132" y="308825"/>
                </a:lnTo>
                <a:lnTo>
                  <a:pt x="106619" y="404259"/>
                </a:lnTo>
                <a:lnTo>
                  <a:pt x="172515" y="249845"/>
                </a:lnTo>
                <a:close/>
              </a:path>
            </a:pathLst>
          </a:custGeom>
          <a:noFill/>
          <a:ln w="9525">
            <a:noFill/>
          </a:ln>
        </p:spPr>
        <p:txBody>
          <a:bodyPr/>
          <a:lstStyle/>
          <a:p>
            <a:endParaRPr lang="zh-CN" altLang="en-US" sz="2585"/>
          </a:p>
        </p:txBody>
      </p:sp>
      <p:sp>
        <p:nvSpPr>
          <p:cNvPr id="10245" name="五角星 19"/>
          <p:cNvSpPr/>
          <p:nvPr/>
        </p:nvSpPr>
        <p:spPr>
          <a:xfrm>
            <a:off x="6583974" y="4191000"/>
            <a:ext cx="603738" cy="479181"/>
          </a:xfrm>
          <a:custGeom>
            <a:avLst/>
            <a:gdLst/>
            <a:ahLst/>
            <a:cxnLst>
              <a:cxn ang="16200000">
                <a:pos x="327259" y="0"/>
              </a:cxn>
              <a:cxn ang="10800000">
                <a:pos x="0" y="198532"/>
              </a:cxn>
              <a:cxn ang="5400000">
                <a:pos x="125002" y="519763"/>
              </a:cxn>
              <a:cxn ang="5400000">
                <a:pos x="529515" y="519763"/>
              </a:cxn>
              <a:cxn ang="0">
                <a:pos x="654517" y="198532"/>
              </a:cxn>
            </a:cxnLst>
            <a:rect l="0" t="0" r="0" b="0"/>
            <a:pathLst>
              <a:path w="654518" h="519765">
                <a:moveTo>
                  <a:pt x="0" y="198532"/>
                </a:moveTo>
                <a:lnTo>
                  <a:pt x="250005" y="198533"/>
                </a:lnTo>
                <a:lnTo>
                  <a:pt x="327259" y="0"/>
                </a:lnTo>
                <a:lnTo>
                  <a:pt x="404512" y="198533"/>
                </a:lnTo>
                <a:lnTo>
                  <a:pt x="654517" y="198532"/>
                </a:lnTo>
                <a:lnTo>
                  <a:pt x="452258" y="321231"/>
                </a:lnTo>
                <a:lnTo>
                  <a:pt x="529515" y="519763"/>
                </a:lnTo>
                <a:lnTo>
                  <a:pt x="327259" y="397062"/>
                </a:lnTo>
                <a:lnTo>
                  <a:pt x="125002" y="519763"/>
                </a:lnTo>
                <a:lnTo>
                  <a:pt x="202259" y="321231"/>
                </a:lnTo>
                <a:close/>
              </a:path>
            </a:pathLst>
          </a:custGeom>
          <a:noFill/>
          <a:ln w="9525">
            <a:noFill/>
          </a:ln>
        </p:spPr>
        <p:txBody>
          <a:bodyPr/>
          <a:lstStyle/>
          <a:p>
            <a:endParaRPr lang="zh-CN" altLang="en-US" sz="2585"/>
          </a:p>
        </p:txBody>
      </p:sp>
      <p:sp>
        <p:nvSpPr>
          <p:cNvPr id="10246" name="五角星 30"/>
          <p:cNvSpPr/>
          <p:nvPr/>
        </p:nvSpPr>
        <p:spPr>
          <a:xfrm>
            <a:off x="1510812" y="4270131"/>
            <a:ext cx="328246" cy="266700"/>
          </a:xfrm>
          <a:custGeom>
            <a:avLst/>
            <a:gdLst/>
            <a:ahLst/>
            <a:cxnLst>
              <a:cxn ang="16200000">
                <a:pos x="178067" y="0"/>
              </a:cxn>
              <a:cxn ang="10800000">
                <a:pos x="0" y="110297"/>
              </a:cxn>
              <a:cxn ang="5400000">
                <a:pos x="68015" y="288762"/>
              </a:cxn>
              <a:cxn ang="5400000">
                <a:pos x="288118" y="288762"/>
              </a:cxn>
              <a:cxn ang="0">
                <a:pos x="356133" y="110297"/>
              </a:cxn>
            </a:cxnLst>
            <a:rect l="0" t="0" r="0" b="0"/>
            <a:pathLst>
              <a:path w="356134" h="288763">
                <a:moveTo>
                  <a:pt x="0" y="110297"/>
                </a:moveTo>
                <a:lnTo>
                  <a:pt x="136031" y="110298"/>
                </a:lnTo>
                <a:lnTo>
                  <a:pt x="178067" y="0"/>
                </a:lnTo>
                <a:lnTo>
                  <a:pt x="220102" y="110298"/>
                </a:lnTo>
                <a:lnTo>
                  <a:pt x="356133" y="110297"/>
                </a:lnTo>
                <a:lnTo>
                  <a:pt x="246081" y="178464"/>
                </a:lnTo>
                <a:lnTo>
                  <a:pt x="288118" y="288762"/>
                </a:lnTo>
                <a:lnTo>
                  <a:pt x="178067" y="220593"/>
                </a:lnTo>
                <a:lnTo>
                  <a:pt x="68015" y="288762"/>
                </a:lnTo>
                <a:lnTo>
                  <a:pt x="110052" y="178464"/>
                </a:lnTo>
                <a:close/>
              </a:path>
            </a:pathLst>
          </a:custGeom>
          <a:noFill/>
          <a:ln w="9525">
            <a:noFill/>
          </a:ln>
        </p:spPr>
        <p:txBody>
          <a:bodyPr/>
          <a:lstStyle/>
          <a:p>
            <a:endParaRPr lang="zh-CN" altLang="en-US" sz="2585"/>
          </a:p>
        </p:txBody>
      </p:sp>
      <p:sp>
        <p:nvSpPr>
          <p:cNvPr id="100" name="文本框 99"/>
          <p:cNvSpPr txBox="1"/>
          <p:nvPr/>
        </p:nvSpPr>
        <p:spPr>
          <a:xfrm>
            <a:off x="323850" y="505460"/>
            <a:ext cx="8289925" cy="6739255"/>
          </a:xfrm>
          <a:prstGeom prst="rect">
            <a:avLst/>
          </a:prstGeom>
          <a:noFill/>
          <a:ln w="9525">
            <a:noFill/>
          </a:ln>
        </p:spPr>
        <p:txBody>
          <a:bodyPr wrap="square">
            <a:spAutoFit/>
          </a:bodyPr>
          <a:lstStyle/>
          <a:p>
            <a:pPr algn="l">
              <a:lnSpc>
                <a:spcPct val="150000"/>
              </a:lnSpc>
              <a:buClrTx/>
              <a:buSzTx/>
              <a:buFontTx/>
            </a:pPr>
            <a:r>
              <a:rPr lang="zh-CN" altLang="en-US" sz="2400" b="1">
                <a:solidFill>
                  <a:srgbClr val="FF0000"/>
                </a:solidFill>
                <a:ea typeface="宋体" panose="02010600030101010101" pitchFamily="2" charset="-122"/>
                <a:sym typeface="+mn-ea"/>
              </a:rPr>
              <a:t>Entrepreneurial Process</a:t>
            </a:r>
            <a:endParaRPr lang="zh-CN" altLang="en-US" sz="2400" b="1">
              <a:solidFill>
                <a:srgbClr val="FF0000"/>
              </a:solidFill>
              <a:ea typeface="宋体" panose="02010600030101010101" pitchFamily="2" charset="-122"/>
              <a:sym typeface="+mn-ea"/>
            </a:endParaRPr>
          </a:p>
          <a:p>
            <a:pPr>
              <a:lnSpc>
                <a:spcPct val="150000"/>
              </a:lnSpc>
            </a:pPr>
            <a:r>
              <a:rPr lang="zh-CN" altLang="en-US" sz="2400">
                <a:ea typeface="宋体" panose="02010600030101010101" pitchFamily="2" charset="-122"/>
                <a:sym typeface="+mn-ea"/>
              </a:rPr>
              <a:t>机会识别，重新配置资源创造价值；</a:t>
            </a:r>
            <a:endParaRPr lang="zh-CN" altLang="en-US" sz="2400">
              <a:ea typeface="宋体" panose="02010600030101010101" pitchFamily="2" charset="-122"/>
              <a:sym typeface="+mn-ea"/>
            </a:endParaRPr>
          </a:p>
          <a:p>
            <a:pPr>
              <a:lnSpc>
                <a:spcPct val="150000"/>
              </a:lnSpc>
            </a:pPr>
            <a:r>
              <a:rPr lang="zh-CN" altLang="en-US" sz="2400">
                <a:ea typeface="宋体" panose="02010600030101010101" pitchFamily="2" charset="-122"/>
                <a:sym typeface="+mn-ea"/>
              </a:rPr>
              <a:t>制定战略，获得必须的资源（人、</a:t>
            </a:r>
            <a:r>
              <a:rPr lang="zh-CN" altLang="en-US" sz="2400">
                <a:solidFill>
                  <a:srgbClr val="FF0000"/>
                </a:solidFill>
                <a:ea typeface="宋体" panose="02010600030101010101" pitchFamily="2" charset="-122"/>
                <a:sym typeface="+mn-ea"/>
              </a:rPr>
              <a:t>财</a:t>
            </a:r>
            <a:r>
              <a:rPr lang="zh-CN" altLang="en-US" sz="2400">
                <a:ea typeface="宋体" panose="02010600030101010101" pitchFamily="2" charset="-122"/>
                <a:sym typeface="+mn-ea"/>
              </a:rPr>
              <a:t>、物）；</a:t>
            </a:r>
            <a:endParaRPr lang="zh-CN" altLang="en-US" sz="2400">
              <a:ea typeface="宋体" panose="02010600030101010101" pitchFamily="2" charset="-122"/>
              <a:sym typeface="+mn-ea"/>
            </a:endParaRPr>
          </a:p>
          <a:p>
            <a:pPr>
              <a:lnSpc>
                <a:spcPct val="150000"/>
              </a:lnSpc>
            </a:pPr>
            <a:r>
              <a:rPr lang="zh-CN" altLang="en-US" sz="2400">
                <a:ea typeface="宋体" panose="02010600030101010101" pitchFamily="2" charset="-122"/>
                <a:sym typeface="+mn-ea"/>
              </a:rPr>
              <a:t>实施战略，进行创新；</a:t>
            </a:r>
            <a:endParaRPr lang="zh-CN" altLang="en-US" sz="2400">
              <a:ea typeface="宋体" panose="02010600030101010101" pitchFamily="2" charset="-122"/>
              <a:sym typeface="+mn-ea"/>
            </a:endParaRPr>
          </a:p>
          <a:p>
            <a:pPr>
              <a:lnSpc>
                <a:spcPct val="150000"/>
              </a:lnSpc>
            </a:pPr>
            <a:r>
              <a:rPr lang="zh-CN" altLang="en-US" sz="2400">
                <a:ea typeface="宋体" panose="02010600030101010101" pitchFamily="2" charset="-122"/>
                <a:sym typeface="+mn-ea"/>
              </a:rPr>
              <a:t>从创新中获得回报；</a:t>
            </a:r>
            <a:endParaRPr lang="zh-CN" altLang="en-US" sz="2400">
              <a:ea typeface="宋体" panose="02010600030101010101" pitchFamily="2" charset="-122"/>
              <a:sym typeface="+mn-ea"/>
            </a:endParaRPr>
          </a:p>
          <a:p>
            <a:pPr algn="l">
              <a:lnSpc>
                <a:spcPct val="150000"/>
              </a:lnSpc>
              <a:buClrTx/>
              <a:buSzTx/>
              <a:buFontTx/>
            </a:pPr>
            <a:r>
              <a:rPr lang="zh-CN" altLang="en-US" sz="2400" b="1">
                <a:solidFill>
                  <a:srgbClr val="FF0000"/>
                </a:solidFill>
                <a:ea typeface="宋体" panose="02010600030101010101" pitchFamily="2" charset="-122"/>
                <a:sym typeface="+mn-ea"/>
              </a:rPr>
              <a:t>Three Fundamental Principles of the Entrepreneurial Process</a:t>
            </a:r>
            <a:endParaRPr lang="zh-CN" altLang="en-US" sz="2400" b="1">
              <a:solidFill>
                <a:srgbClr val="FF0000"/>
              </a:solidFill>
              <a:ea typeface="宋体" panose="02010600030101010101" pitchFamily="2" charset="-122"/>
              <a:sym typeface="+mn-ea"/>
            </a:endParaRPr>
          </a:p>
          <a:p>
            <a:pPr>
              <a:lnSpc>
                <a:spcPct val="150000"/>
              </a:lnSpc>
            </a:pPr>
            <a:r>
              <a:rPr lang="en-US" altLang="zh-CN" sz="2400">
                <a:ea typeface="宋体" panose="02010600030101010101" pitchFamily="2" charset="-122"/>
                <a:sym typeface="+mn-ea"/>
              </a:rPr>
              <a:t>1 Resource-gathering</a:t>
            </a:r>
            <a:r>
              <a:rPr lang="zh-CN" altLang="en-US" sz="2400">
                <a:ea typeface="宋体" panose="02010600030101010101" pitchFamily="2" charset="-122"/>
                <a:sym typeface="+mn-ea"/>
              </a:rPr>
              <a:t>，</a:t>
            </a:r>
            <a:endParaRPr lang="zh-CN" altLang="en-US" sz="2400">
              <a:ea typeface="宋体" panose="02010600030101010101" pitchFamily="2" charset="-122"/>
              <a:sym typeface="+mn-ea"/>
            </a:endParaRPr>
          </a:p>
          <a:p>
            <a:pPr>
              <a:lnSpc>
                <a:spcPct val="150000"/>
              </a:lnSpc>
            </a:pPr>
            <a:r>
              <a:rPr lang="en-US" altLang="zh-CN" sz="2400">
                <a:ea typeface="宋体" panose="02010600030101010101" pitchFamily="2" charset="-122"/>
                <a:sym typeface="+mn-ea"/>
              </a:rPr>
              <a:t>2 Uncertainty</a:t>
            </a:r>
            <a:r>
              <a:rPr lang="zh-CN" altLang="en-US" sz="2400">
                <a:ea typeface="宋体" panose="02010600030101010101" pitchFamily="2" charset="-122"/>
                <a:sym typeface="+mn-ea"/>
              </a:rPr>
              <a:t>（ ambiguity）</a:t>
            </a:r>
            <a:r>
              <a:rPr lang="en-US" altLang="zh-CN" sz="2400">
                <a:ea typeface="宋体" panose="02010600030101010101" pitchFamily="2" charset="-122"/>
                <a:sym typeface="+mn-ea"/>
              </a:rPr>
              <a:t>, and </a:t>
            </a:r>
            <a:endParaRPr lang="en-US" altLang="zh-CN" sz="2400">
              <a:ea typeface="宋体" panose="02010600030101010101" pitchFamily="2" charset="-122"/>
              <a:sym typeface="+mn-ea"/>
            </a:endParaRPr>
          </a:p>
          <a:p>
            <a:pPr>
              <a:lnSpc>
                <a:spcPct val="150000"/>
              </a:lnSpc>
            </a:pPr>
            <a:r>
              <a:rPr lang="en-US" altLang="zh-CN" sz="2400">
                <a:ea typeface="宋体" panose="02010600030101010101" pitchFamily="2" charset="-122"/>
                <a:sym typeface="+mn-ea"/>
              </a:rPr>
              <a:t>3 Experimentation</a:t>
            </a:r>
            <a:endParaRPr lang="en-US" altLang="zh-CN" sz="2400">
              <a:ea typeface="宋体" panose="02010600030101010101" pitchFamily="2" charset="-122"/>
              <a:sym typeface="+mn-ea"/>
            </a:endParaRPr>
          </a:p>
          <a:p>
            <a:pPr>
              <a:lnSpc>
                <a:spcPct val="150000"/>
              </a:lnSpc>
            </a:pPr>
            <a:r>
              <a:rPr lang="zh-CN" altLang="en-US" sz="2400" b="1">
                <a:solidFill>
                  <a:srgbClr val="FF0000"/>
                </a:solidFill>
                <a:ea typeface="宋体" panose="02010600030101010101" pitchFamily="2" charset="-122"/>
                <a:sym typeface="+mn-ea"/>
              </a:rPr>
              <a:t>Implications of the 3 Principles</a:t>
            </a:r>
            <a:endParaRPr lang="zh-CN" altLang="en-US" sz="2400" b="1">
              <a:solidFill>
                <a:srgbClr val="FF0000"/>
              </a:solidFill>
              <a:ea typeface="宋体" panose="02010600030101010101" pitchFamily="2" charset="-122"/>
              <a:sym typeface="+mn-ea"/>
            </a:endParaRPr>
          </a:p>
          <a:p>
            <a:pPr>
              <a:lnSpc>
                <a:spcPct val="150000"/>
              </a:lnSpc>
            </a:pPr>
            <a:endParaRPr lang="en-US" altLang="zh-CN" sz="2400"/>
          </a:p>
          <a:p>
            <a:pPr>
              <a:lnSpc>
                <a:spcPct val="150000"/>
              </a:lnSpc>
            </a:pP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vert="horz" wrap="square" lIns="91440" tIns="45720" rIns="91440" bIns="45720" anchor="ctr"/>
          <a:lstStyle/>
          <a:p>
            <a:pPr defTabSz="914400"/>
            <a:r>
              <a:rPr lang="en-US" altLang="zh-CN" kern="1200" dirty="0">
                <a:solidFill>
                  <a:srgbClr val="C00000"/>
                </a:solidFill>
                <a:latin typeface="+mj-lt"/>
                <a:ea typeface="+mj-ea"/>
                <a:cs typeface="+mj-cs"/>
              </a:rPr>
              <a:t>What is Entrepreneurial Finance?  </a:t>
            </a:r>
            <a:endParaRPr lang="en-US" altLang="zh-CN" kern="1200" dirty="0">
              <a:solidFill>
                <a:srgbClr val="C00000"/>
              </a:solidFill>
              <a:latin typeface="+mj-lt"/>
              <a:ea typeface="+mj-ea"/>
              <a:cs typeface="+mj-cs"/>
            </a:endParaRPr>
          </a:p>
        </p:txBody>
      </p:sp>
      <p:sp>
        <p:nvSpPr>
          <p:cNvPr id="6146" name="Content Placeholder 2"/>
          <p:cNvSpPr>
            <a:spLocks noGrp="1"/>
          </p:cNvSpPr>
          <p:nvPr>
            <p:ph idx="1"/>
          </p:nvPr>
        </p:nvSpPr>
        <p:spPr>
          <a:xfrm>
            <a:off x="455930" y="1628775"/>
            <a:ext cx="8380730" cy="4114800"/>
          </a:xfrm>
        </p:spPr>
        <p:txBody>
          <a:bodyPr vert="horz" wrap="square" lIns="91440" tIns="45720" rIns="91440" bIns="45720" anchor="t"/>
          <a:lstStyle/>
          <a:p>
            <a:pPr latinLnBrk="0">
              <a:lnSpc>
                <a:spcPct val="150000"/>
              </a:lnSpc>
              <a:spcBef>
                <a:spcPts val="0"/>
              </a:spcBef>
            </a:pPr>
            <a:r>
              <a:rPr lang="en-US" altLang="zh-CN" sz="1600" dirty="0"/>
              <a:t>Financial aspects of entrepreneurship and investing in entrepreneurial ventures</a:t>
            </a:r>
            <a:r>
              <a:rPr lang="zh-CN" altLang="en-US" sz="1600" dirty="0">
                <a:ea typeface="宋体" panose="02010600030101010101" pitchFamily="2" charset="-122"/>
              </a:rPr>
              <a:t>（Entrepreneurial </a:t>
            </a:r>
            <a:r>
              <a:rPr lang="en-US" altLang="zh-CN" sz="1600" dirty="0"/>
              <a:t>companies are young, typically being less than 10 years old.The younger among those companies are </a:t>
            </a:r>
            <a:r>
              <a:rPr lang="zh-CN" altLang="en-US" sz="1600" dirty="0">
                <a:ea typeface="宋体" panose="02010600030101010101" pitchFamily="2" charset="-122"/>
              </a:rPr>
              <a:t>called “start-ups” and are typically less than five years old.）</a:t>
            </a:r>
            <a:endParaRPr lang="en-US" altLang="zh-CN" sz="1600" dirty="0"/>
          </a:p>
          <a:p>
            <a:pPr latinLnBrk="0">
              <a:lnSpc>
                <a:spcPct val="150000"/>
              </a:lnSpc>
              <a:spcBef>
                <a:spcPts val="0"/>
              </a:spcBef>
            </a:pPr>
            <a:r>
              <a:rPr lang="en-US" altLang="zh-CN" sz="1600" dirty="0"/>
              <a:t>Designed to improve investment and financing decisions in entrepreneurial settings</a:t>
            </a:r>
            <a:endParaRPr lang="en-US" altLang="zh-CN" sz="1600" dirty="0"/>
          </a:p>
          <a:p>
            <a:pPr latinLnBrk="0">
              <a:lnSpc>
                <a:spcPct val="150000"/>
              </a:lnSpc>
              <a:spcBef>
                <a:spcPts val="0"/>
              </a:spcBef>
            </a:pPr>
            <a:r>
              <a:rPr lang="en-US" altLang="zh-CN" sz="1600" dirty="0"/>
              <a:t>All stages covered—start-up to harvest</a:t>
            </a:r>
            <a:endParaRPr lang="en-US" altLang="zh-CN" sz="1600" dirty="0"/>
          </a:p>
          <a:p>
            <a:pPr latinLnBrk="0">
              <a:lnSpc>
                <a:spcPct val="150000"/>
              </a:lnSpc>
              <a:spcBef>
                <a:spcPts val="0"/>
              </a:spcBef>
            </a:pPr>
            <a:r>
              <a:rPr lang="en-US" altLang="zh-CN" sz="1600" dirty="0"/>
              <a:t>Structuring deals and incentives</a:t>
            </a:r>
            <a:endParaRPr lang="en-US" altLang="zh-CN" sz="1600" dirty="0"/>
          </a:p>
          <a:p>
            <a:pPr latinLnBrk="0">
              <a:lnSpc>
                <a:spcPct val="150000"/>
              </a:lnSpc>
              <a:spcBef>
                <a:spcPts val="0"/>
              </a:spcBef>
            </a:pPr>
            <a:r>
              <a:rPr lang="en-US" altLang="zh-CN" sz="1600" dirty="0"/>
              <a:t>Evaluating strategic choices </a:t>
            </a:r>
            <a:endParaRPr lang="en-US" altLang="zh-CN" sz="1600" dirty="0"/>
          </a:p>
          <a:p>
            <a:pPr latinLnBrk="0">
              <a:lnSpc>
                <a:spcPct val="150000"/>
              </a:lnSpc>
              <a:spcBef>
                <a:spcPts val="0"/>
              </a:spcBef>
            </a:pPr>
            <a:r>
              <a:rPr lang="en-US" altLang="zh-CN" sz="1600" dirty="0"/>
              <a:t>Financial modeling </a:t>
            </a:r>
            <a:endParaRPr lang="en-US" altLang="zh-CN" sz="1600" dirty="0"/>
          </a:p>
          <a:p>
            <a:pPr latinLnBrk="0">
              <a:lnSpc>
                <a:spcPct val="150000"/>
              </a:lnSpc>
              <a:spcBef>
                <a:spcPts val="0"/>
              </a:spcBef>
            </a:pPr>
            <a:r>
              <a:rPr lang="en-US" altLang="zh-CN" sz="1600" dirty="0"/>
              <a:t>Question</a:t>
            </a:r>
            <a:r>
              <a:rPr lang="zh-CN" altLang="en-US" sz="1600" dirty="0">
                <a:ea typeface="宋体" panose="02010600030101010101" pitchFamily="2" charset="-122"/>
              </a:rPr>
              <a:t>：</a:t>
            </a:r>
            <a:endParaRPr lang="en-US" altLang="zh-CN" sz="1600" dirty="0"/>
          </a:p>
          <a:p>
            <a:pPr latinLnBrk="0">
              <a:lnSpc>
                <a:spcPct val="150000"/>
              </a:lnSpc>
              <a:spcBef>
                <a:spcPts val="0"/>
              </a:spcBef>
            </a:pPr>
            <a:r>
              <a:rPr lang="en-US" altLang="zh-CN" sz="1600" dirty="0"/>
              <a:t>What is the biggest difference between </a:t>
            </a:r>
            <a:r>
              <a:rPr lang="en-US" altLang="zh-CN" sz="1600" dirty="0">
                <a:sym typeface="+mn-ea"/>
              </a:rPr>
              <a:t>entrepreneurial ventures(</a:t>
            </a:r>
            <a:r>
              <a:rPr lang="zh-CN" altLang="en-US" sz="1600" dirty="0">
                <a:ea typeface="宋体" panose="02010600030101010101" pitchFamily="2" charset="-122"/>
                <a:sym typeface="+mn-ea"/>
              </a:rPr>
              <a:t>初创企业）</a:t>
            </a:r>
            <a:r>
              <a:rPr lang="en-US" altLang="zh-CN" sz="1600" dirty="0">
                <a:ea typeface="宋体" panose="02010600030101010101" pitchFamily="2" charset="-122"/>
                <a:sym typeface="+mn-ea"/>
              </a:rPr>
              <a:t> and Established Firms(</a:t>
            </a:r>
            <a:r>
              <a:rPr lang="zh-CN" altLang="en-US" sz="1600" dirty="0">
                <a:ea typeface="宋体" panose="02010600030101010101" pitchFamily="2" charset="-122"/>
                <a:sym typeface="+mn-ea"/>
              </a:rPr>
              <a:t>成熟企业）？ small businesses or small and medium-sized enterprises (，中小企业SMEs).</a:t>
            </a:r>
            <a:endParaRPr lang="zh-CN" altLang="en-US" sz="1600" dirty="0">
              <a:ea typeface="宋体" panose="02010600030101010101" pitchFamily="2" charset="-122"/>
              <a:sym typeface="+mn-ea"/>
            </a:endParaRPr>
          </a:p>
          <a:p>
            <a:pPr latinLnBrk="0">
              <a:lnSpc>
                <a:spcPct val="150000"/>
              </a:lnSpc>
              <a:spcBef>
                <a:spcPts val="0"/>
              </a:spcBef>
            </a:pPr>
            <a:r>
              <a:rPr lang="zh-CN" altLang="en-US" sz="1600" dirty="0">
                <a:ea typeface="宋体" panose="02010600030101010101" pitchFamily="2" charset="-122"/>
                <a:sym typeface="+mn-ea"/>
              </a:rPr>
              <a:t> start-ups, entrepreneurial company, and ventures</a:t>
            </a:r>
            <a:endParaRPr lang="zh-CN" altLang="en-US" sz="1600" dirty="0">
              <a:ea typeface="宋体" panose="02010600030101010101" pitchFamily="2" charset="-122"/>
              <a:sym typeface="+mn-ea"/>
            </a:endParaRPr>
          </a:p>
          <a:p>
            <a:pPr latinLnBrk="0">
              <a:lnSpc>
                <a:spcPct val="150000"/>
              </a:lnSpc>
              <a:spcBef>
                <a:spcPts val="0"/>
              </a:spcBef>
            </a:pPr>
            <a:endParaRPr lang="zh-CN" altLang="en-US" sz="1600" dirty="0">
              <a:ea typeface="宋体" panose="02010600030101010101" pitchFamily="2" charset="-122"/>
              <a:sym typeface="+mn-ea"/>
            </a:endParaRPr>
          </a:p>
          <a:p>
            <a:pPr latinLnBrk="0">
              <a:lnSpc>
                <a:spcPct val="150000"/>
              </a:lnSpc>
              <a:spcBef>
                <a:spcPts val="0"/>
              </a:spcBef>
            </a:pPr>
            <a:endParaRPr lang="zh-CN" altLang="en-US" sz="1600" dirty="0">
              <a:ea typeface="宋体" panose="02010600030101010101" pitchFamily="2" charset="-122"/>
              <a:sym typeface="+mn-ea"/>
            </a:endParaRPr>
          </a:p>
        </p:txBody>
      </p:sp>
      <p:sp>
        <p:nvSpPr>
          <p:cNvPr id="6147" name="Slide Number Placeholder 3"/>
          <p:cNvSpPr>
            <a:spLocks noGrp="1"/>
          </p:cNvSpPr>
          <p:nvPr>
            <p:ph type="sldNum" sz="quarter" idx="4"/>
          </p:nvPr>
        </p:nvSpPr>
        <p:spPr>
          <a:noFill/>
          <a:ln>
            <a:noFill/>
          </a:ln>
        </p:spPr>
        <p:txBody>
          <a:bodyPr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400" dirty="0">
                <a:solidFill>
                  <a:srgbClr val="898989"/>
                </a:solidFill>
                <a:latin typeface="Calibri" panose="020F0502020204030204" pitchFamily="34" charset="0"/>
              </a:rPr>
            </a:fld>
            <a:endParaRPr lang="en-US" altLang="zh-CN" sz="1400" dirty="0">
              <a:solidFill>
                <a:srgbClr val="898989"/>
              </a:solidFill>
              <a:latin typeface="Calibri" panose="020F050202020403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755650" y="188595"/>
            <a:ext cx="7772400" cy="88138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What Is Entrepreneurial Finance?</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7171" name="Content Placeholder 2"/>
          <p:cNvSpPr>
            <a:spLocks noGrp="1"/>
          </p:cNvSpPr>
          <p:nvPr>
            <p:ph idx="1"/>
          </p:nvPr>
        </p:nvSpPr>
        <p:spPr>
          <a:xfrm>
            <a:off x="590550" y="1052830"/>
            <a:ext cx="8220075" cy="4114800"/>
          </a:xfrm>
        </p:spPr>
        <p:txBody>
          <a:bodyPr vert="horz" wrap="square" lIns="91440" tIns="45720" rIns="91440" bIns="45720" anchor="t"/>
          <a:lstStyle/>
          <a:p>
            <a:pPr eaLnBrk="1" hangingPunct="1"/>
            <a:r>
              <a:rPr lang="en-US" altLang="zh-CN" dirty="0"/>
              <a:t> </a:t>
            </a:r>
            <a:r>
              <a:rPr lang="en-US" altLang="zh-CN" sz="2400" dirty="0"/>
              <a:t>Entrepreneurial finance is at the epicenter of a clash of two worlds: </a:t>
            </a:r>
            <a:r>
              <a:rPr lang="en-US" altLang="zh-CN" sz="2400" dirty="0">
                <a:solidFill>
                  <a:srgbClr val="FF0000"/>
                </a:solidFill>
              </a:rPr>
              <a:t>the world of entrepreneurship and the world of finance. </a:t>
            </a:r>
            <a:endParaRPr lang="en-US" altLang="zh-CN" sz="2400" dirty="0">
              <a:solidFill>
                <a:srgbClr val="FF0000"/>
              </a:solidFill>
            </a:endParaRPr>
          </a:p>
          <a:p>
            <a:pPr marL="914400" lvl="1" indent="-514350" eaLnBrk="1" hangingPunct="1">
              <a:buFont typeface="Calibri" panose="020F0502020204030204" pitchFamily="34" charset="0"/>
              <a:buAutoNum type="arabicPeriod"/>
            </a:pPr>
            <a:r>
              <a:rPr lang="en-US" altLang="zh-CN" sz="2400" dirty="0"/>
              <a:t>The world of finance is a disciplined and orderly world, based on taking </a:t>
            </a:r>
            <a:r>
              <a:rPr lang="en-US" altLang="zh-CN" sz="2400" dirty="0">
                <a:solidFill>
                  <a:srgbClr val="FF0000"/>
                </a:solidFill>
              </a:rPr>
              <a:t>calculated risks</a:t>
            </a:r>
            <a:r>
              <a:rPr lang="en-US" altLang="zh-CN" sz="2400" dirty="0"/>
              <a:t> and looking for proven track records. </a:t>
            </a:r>
            <a:endParaRPr lang="en-US" altLang="zh-CN" sz="2400" dirty="0"/>
          </a:p>
          <a:p>
            <a:pPr marL="914400" lvl="1" indent="-514350" eaLnBrk="1" hangingPunct="1">
              <a:buFont typeface="Calibri" panose="020F0502020204030204" pitchFamily="34" charset="0"/>
              <a:buAutoNum type="arabicPeriod"/>
            </a:pPr>
            <a:r>
              <a:rPr lang="en-US" altLang="zh-CN" sz="2400" dirty="0"/>
              <a:t>Entrepreneurship is a </a:t>
            </a:r>
            <a:r>
              <a:rPr lang="en-US" altLang="zh-CN" sz="2400" dirty="0">
                <a:solidFill>
                  <a:srgbClr val="FF0000"/>
                </a:solidFill>
              </a:rPr>
              <a:t>messy and disruptive affair</a:t>
            </a:r>
            <a:r>
              <a:rPr lang="en-US" altLang="zh-CN" sz="2400" dirty="0"/>
              <a:t>, based on treading into the unknown off the beaten track.</a:t>
            </a:r>
            <a:endParaRPr lang="en-US" altLang="zh-CN" sz="2400" dirty="0"/>
          </a:p>
          <a:p>
            <a:pPr marL="914400" lvl="1" indent="-514350" eaLnBrk="1" hangingPunct="1">
              <a:buFont typeface="Calibri" panose="020F0502020204030204" pitchFamily="34" charset="0"/>
              <a:buAutoNum type="arabicPeriod"/>
            </a:pPr>
            <a:r>
              <a:rPr lang="en-US" altLang="zh-CN" sz="2400" dirty="0"/>
              <a:t>Finance is based on numbers and logical thinking and is associated with </a:t>
            </a:r>
            <a:r>
              <a:rPr lang="en-US" altLang="zh-CN" sz="2400" dirty="0">
                <a:solidFill>
                  <a:srgbClr val="FF0000"/>
                </a:solidFill>
              </a:rPr>
              <a:t>left-brain thinking</a:t>
            </a:r>
            <a:r>
              <a:rPr lang="en-US" altLang="zh-CN" sz="2400" dirty="0"/>
              <a:t>. Entrepreneurship is based </a:t>
            </a:r>
            <a:r>
              <a:rPr lang="en-US" altLang="zh-CN" sz="2400" dirty="0">
                <a:solidFill>
                  <a:srgbClr val="FF0000"/>
                </a:solidFill>
              </a:rPr>
              <a:t>on intuition and experimentation</a:t>
            </a:r>
            <a:r>
              <a:rPr lang="en-US" altLang="zh-CN" sz="2400" dirty="0"/>
              <a:t> and is associated with right-brain thinking</a:t>
            </a:r>
            <a:r>
              <a:rPr lang="zh-CN" altLang="en-US" sz="2400" dirty="0">
                <a:ea typeface="宋体" panose="02010600030101010101" pitchFamily="2" charset="-122"/>
              </a:rPr>
              <a:t>。</a:t>
            </a:r>
            <a:endParaRPr lang="en-US" altLang="zh-CN" sz="2400" dirty="0"/>
          </a:p>
          <a:p>
            <a:pPr eaLnBrk="1" hangingPunct="1"/>
            <a:endParaRPr lang="en-US" altLang="zh-CN" sz="2400" dirty="0"/>
          </a:p>
        </p:txBody>
      </p:sp>
      <p:sp>
        <p:nvSpPr>
          <p:cNvPr id="7172"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defRPr/>
            </a:pPr>
            <a:r>
              <a:rPr lang="en-US" dirty="0">
                <a:latin typeface="+mn-lt"/>
              </a:rPr>
              <a:t>The Finance Paradigm</a:t>
            </a:r>
            <a:endParaRPr lang="en-US" dirty="0">
              <a:latin typeface="+mn-lt"/>
            </a:endParaRPr>
          </a:p>
        </p:txBody>
      </p:sp>
      <p:sp>
        <p:nvSpPr>
          <p:cNvPr id="19459" name="Content Placeholder 2"/>
          <p:cNvSpPr>
            <a:spLocks noGrp="1"/>
          </p:cNvSpPr>
          <p:nvPr>
            <p:ph idx="1"/>
          </p:nvPr>
        </p:nvSpPr>
        <p:spPr/>
        <p:txBody>
          <a:bodyPr/>
          <a:lstStyle/>
          <a:p>
            <a:pPr marL="514350" indent="-514350" eaLnBrk="1" hangingPunct="1">
              <a:buFont typeface="Calibri" panose="020F0502020204030204" pitchFamily="34" charset="0"/>
              <a:buAutoNum type="arabicPeriod"/>
            </a:pPr>
            <a:r>
              <a:rPr lang="en-US" altLang="zh-CN"/>
              <a:t>More of a good is preferred to less. </a:t>
            </a:r>
            <a:endParaRPr lang="en-US" altLang="zh-CN"/>
          </a:p>
          <a:p>
            <a:pPr marL="514350" indent="-514350" eaLnBrk="1" hangingPunct="1">
              <a:buFont typeface="Calibri" panose="020F0502020204030204" pitchFamily="34" charset="0"/>
              <a:buAutoNum type="arabicPeriod"/>
            </a:pPr>
            <a:r>
              <a:rPr lang="en-US" altLang="zh-CN"/>
              <a:t>Present wealth is preferred to future wealth. </a:t>
            </a:r>
            <a:endParaRPr lang="en-US" altLang="zh-CN"/>
          </a:p>
          <a:p>
            <a:pPr marL="514350" indent="-514350" eaLnBrk="1" hangingPunct="1">
              <a:buFont typeface="Calibri" panose="020F0502020204030204" pitchFamily="34" charset="0"/>
              <a:buAutoNum type="arabicPeriod"/>
            </a:pPr>
            <a:r>
              <a:rPr lang="en-US" altLang="zh-CN"/>
              <a:t>Safe assets are preferred to risky assets. </a:t>
            </a:r>
            <a:endParaRPr lang="en-US" altLang="zh-CN"/>
          </a:p>
          <a:p>
            <a:pPr marL="514350" indent="-514350" eaLnBrk="1" hangingPunct="1">
              <a:buFont typeface="Arial" panose="020B0604020202020204" pitchFamily="34" charset="0"/>
              <a:buNone/>
            </a:pPr>
            <a:r>
              <a:rPr lang="en-US" altLang="zh-CN"/>
              <a:t>We use these guidelines to make:</a:t>
            </a:r>
            <a:endParaRPr lang="en-US" altLang="zh-CN"/>
          </a:p>
          <a:p>
            <a:pPr marL="914400" lvl="1" indent="-514350" eaLnBrk="1" hangingPunct="1"/>
            <a:r>
              <a:rPr lang="en-US" altLang="zh-CN"/>
              <a:t>investment decisions, i.e., what assets to acquire</a:t>
            </a:r>
            <a:endParaRPr lang="en-US" altLang="zh-CN"/>
          </a:p>
          <a:p>
            <a:pPr marL="914400" lvl="1" indent="-514350" eaLnBrk="1" hangingPunct="1"/>
            <a:r>
              <a:rPr lang="en-US" altLang="zh-CN"/>
              <a:t>financing decisions, i.e., the types and mix of funding sources</a:t>
            </a:r>
            <a:endParaRPr lang="en-US" altLang="zh-CN"/>
          </a:p>
          <a:p>
            <a:pPr marL="514350" indent="-514350" eaLnBrk="1" hangingPunct="1">
              <a:buFont typeface="Calibri" panose="020F0502020204030204" pitchFamily="34" charset="0"/>
              <a:buAutoNum type="arabicPeriod"/>
            </a:pPr>
            <a:endParaRPr lang="en-US" altLang="zh-CN"/>
          </a:p>
        </p:txBody>
      </p:sp>
      <p:sp>
        <p:nvSpPr>
          <p:cNvPr id="1946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anose="020B0604020202020204" pitchFamily="34" charset="0"/>
              </a:defRPr>
            </a:lvl1pPr>
            <a:lvl2pPr marL="742950" indent="-285750" eaLnBrk="0" hangingPunct="0">
              <a:defRPr sz="2400">
                <a:solidFill>
                  <a:srgbClr val="000099"/>
                </a:solidFill>
                <a:latin typeface="Arial" panose="020B0604020202020204" pitchFamily="34" charset="0"/>
              </a:defRPr>
            </a:lvl2pPr>
            <a:lvl3pPr marL="1143000" indent="-228600" eaLnBrk="0" hangingPunct="0">
              <a:defRPr sz="2400">
                <a:solidFill>
                  <a:srgbClr val="000099"/>
                </a:solidFill>
                <a:latin typeface="Arial" panose="020B0604020202020204" pitchFamily="34" charset="0"/>
              </a:defRPr>
            </a:lvl3pPr>
            <a:lvl4pPr marL="1600200" indent="-228600" eaLnBrk="0" hangingPunct="0">
              <a:defRPr sz="2400">
                <a:solidFill>
                  <a:srgbClr val="000099"/>
                </a:solidFill>
                <a:latin typeface="Arial" panose="020B0604020202020204" pitchFamily="34" charset="0"/>
              </a:defRPr>
            </a:lvl4pPr>
            <a:lvl5pPr marL="2057400" indent="-228600" eaLnBrk="0" hangingPunct="0">
              <a:defRPr sz="2400">
                <a:solidFill>
                  <a:srgbClr val="000099"/>
                </a:solidFill>
                <a:latin typeface="Arial" panose="020B0604020202020204" pitchFamily="34" charset="0"/>
              </a:defRPr>
            </a:lvl5pPr>
            <a:lvl6pPr marL="2514600" indent="-228600" eaLnBrk="0" fontAlgn="base" hangingPunct="0">
              <a:spcBef>
                <a:spcPct val="0"/>
              </a:spcBef>
              <a:spcAft>
                <a:spcPct val="0"/>
              </a:spcAft>
              <a:defRPr sz="2400">
                <a:solidFill>
                  <a:srgbClr val="000099"/>
                </a:solidFill>
                <a:latin typeface="Arial" panose="020B0604020202020204" pitchFamily="34" charset="0"/>
              </a:defRPr>
            </a:lvl6pPr>
            <a:lvl7pPr marL="2971800" indent="-228600" eaLnBrk="0" fontAlgn="base" hangingPunct="0">
              <a:spcBef>
                <a:spcPct val="0"/>
              </a:spcBef>
              <a:spcAft>
                <a:spcPct val="0"/>
              </a:spcAft>
              <a:defRPr sz="2400">
                <a:solidFill>
                  <a:srgbClr val="000099"/>
                </a:solidFill>
                <a:latin typeface="Arial" panose="020B0604020202020204" pitchFamily="34" charset="0"/>
              </a:defRPr>
            </a:lvl7pPr>
            <a:lvl8pPr marL="3429000" indent="-228600" eaLnBrk="0" fontAlgn="base" hangingPunct="0">
              <a:spcBef>
                <a:spcPct val="0"/>
              </a:spcBef>
              <a:spcAft>
                <a:spcPct val="0"/>
              </a:spcAft>
              <a:defRPr sz="2400">
                <a:solidFill>
                  <a:srgbClr val="000099"/>
                </a:solidFill>
                <a:latin typeface="Arial" panose="020B0604020202020204" pitchFamily="34" charset="0"/>
              </a:defRPr>
            </a:lvl8pPr>
            <a:lvl9pPr marL="3886200" indent="-228600" eaLnBrk="0" fontAlgn="base" hangingPunct="0">
              <a:spcBef>
                <a:spcPct val="0"/>
              </a:spcBef>
              <a:spcAft>
                <a:spcPct val="0"/>
              </a:spcAft>
              <a:defRPr sz="2400">
                <a:solidFill>
                  <a:srgbClr val="000099"/>
                </a:solidFill>
                <a:latin typeface="Arial" panose="020B0604020202020204" pitchFamily="34" charset="0"/>
              </a:defRPr>
            </a:lvl9pPr>
          </a:lstStyle>
          <a:p>
            <a:pPr eaLnBrk="1" hangingPunct="1"/>
            <a:fld id="{338421DB-C77A-4947-BCAD-6D3E6EA3BC42}" type="slidenum">
              <a:rPr lang="en-US" altLang="zh-CN" sz="1400">
                <a:solidFill>
                  <a:srgbClr val="898989"/>
                </a:solidFill>
                <a:latin typeface="Calibri" panose="020F0502020204030204" pitchFamily="34" charset="0"/>
              </a:rPr>
            </a:fld>
            <a:endParaRPr lang="en-US" altLang="zh-CN" sz="1400">
              <a:solidFill>
                <a:srgbClr val="898989"/>
              </a:solidFill>
              <a:latin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defRPr/>
            </a:pPr>
            <a:r>
              <a:rPr lang="en-US" dirty="0">
                <a:latin typeface="+mn-lt"/>
              </a:rPr>
              <a:t>The Importance of Real Options</a:t>
            </a:r>
            <a:endParaRPr lang="en-US" dirty="0">
              <a:latin typeface="+mn-lt"/>
            </a:endParaRPr>
          </a:p>
        </p:txBody>
      </p:sp>
      <p:sp>
        <p:nvSpPr>
          <p:cNvPr id="20483" name="Content Placeholder 2"/>
          <p:cNvSpPr>
            <a:spLocks noGrp="1"/>
          </p:cNvSpPr>
          <p:nvPr>
            <p:ph idx="1"/>
          </p:nvPr>
        </p:nvSpPr>
        <p:spPr/>
        <p:txBody>
          <a:bodyPr/>
          <a:lstStyle/>
          <a:p>
            <a:pPr eaLnBrk="1" hangingPunct="1"/>
            <a:r>
              <a:rPr lang="en-US" altLang="zh-CN"/>
              <a:t>A real option is a right, but not an obligation, to undertake a decision about a non-financial (i.e., “real”) asset.</a:t>
            </a:r>
            <a:endParaRPr lang="en-US" altLang="zh-CN"/>
          </a:p>
          <a:p>
            <a:pPr eaLnBrk="1" hangingPunct="1"/>
            <a:r>
              <a:rPr lang="en-US" altLang="zh-CN"/>
              <a:t>Examples: abandon a poorly performing venture or expand a venture doing well</a:t>
            </a:r>
            <a:endParaRPr lang="en-US" altLang="zh-CN"/>
          </a:p>
          <a:p>
            <a:pPr eaLnBrk="1" hangingPunct="1"/>
            <a:r>
              <a:rPr lang="en-US" altLang="zh-CN"/>
              <a:t>Values of real options depend importantly on the degree of uncertainty surrounding the investment.</a:t>
            </a:r>
            <a:endParaRPr lang="en-US" altLang="zh-CN"/>
          </a:p>
          <a:p>
            <a:pPr eaLnBrk="1" hangingPunct="1"/>
            <a:endParaRPr lang="en-US" altLang="zh-CN"/>
          </a:p>
        </p:txBody>
      </p:sp>
      <p:sp>
        <p:nvSpPr>
          <p:cNvPr id="2048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anose="020B0604020202020204" pitchFamily="34" charset="0"/>
              </a:defRPr>
            </a:lvl1pPr>
            <a:lvl2pPr marL="742950" indent="-285750" eaLnBrk="0" hangingPunct="0">
              <a:defRPr sz="2400">
                <a:solidFill>
                  <a:srgbClr val="000099"/>
                </a:solidFill>
                <a:latin typeface="Arial" panose="020B0604020202020204" pitchFamily="34" charset="0"/>
              </a:defRPr>
            </a:lvl2pPr>
            <a:lvl3pPr marL="1143000" indent="-228600" eaLnBrk="0" hangingPunct="0">
              <a:defRPr sz="2400">
                <a:solidFill>
                  <a:srgbClr val="000099"/>
                </a:solidFill>
                <a:latin typeface="Arial" panose="020B0604020202020204" pitchFamily="34" charset="0"/>
              </a:defRPr>
            </a:lvl3pPr>
            <a:lvl4pPr marL="1600200" indent="-228600" eaLnBrk="0" hangingPunct="0">
              <a:defRPr sz="2400">
                <a:solidFill>
                  <a:srgbClr val="000099"/>
                </a:solidFill>
                <a:latin typeface="Arial" panose="020B0604020202020204" pitchFamily="34" charset="0"/>
              </a:defRPr>
            </a:lvl4pPr>
            <a:lvl5pPr marL="2057400" indent="-228600" eaLnBrk="0" hangingPunct="0">
              <a:defRPr sz="2400">
                <a:solidFill>
                  <a:srgbClr val="000099"/>
                </a:solidFill>
                <a:latin typeface="Arial" panose="020B0604020202020204" pitchFamily="34" charset="0"/>
              </a:defRPr>
            </a:lvl5pPr>
            <a:lvl6pPr marL="2514600" indent="-228600" eaLnBrk="0" fontAlgn="base" hangingPunct="0">
              <a:spcBef>
                <a:spcPct val="0"/>
              </a:spcBef>
              <a:spcAft>
                <a:spcPct val="0"/>
              </a:spcAft>
              <a:defRPr sz="2400">
                <a:solidFill>
                  <a:srgbClr val="000099"/>
                </a:solidFill>
                <a:latin typeface="Arial" panose="020B0604020202020204" pitchFamily="34" charset="0"/>
              </a:defRPr>
            </a:lvl6pPr>
            <a:lvl7pPr marL="2971800" indent="-228600" eaLnBrk="0" fontAlgn="base" hangingPunct="0">
              <a:spcBef>
                <a:spcPct val="0"/>
              </a:spcBef>
              <a:spcAft>
                <a:spcPct val="0"/>
              </a:spcAft>
              <a:defRPr sz="2400">
                <a:solidFill>
                  <a:srgbClr val="000099"/>
                </a:solidFill>
                <a:latin typeface="Arial" panose="020B0604020202020204" pitchFamily="34" charset="0"/>
              </a:defRPr>
            </a:lvl7pPr>
            <a:lvl8pPr marL="3429000" indent="-228600" eaLnBrk="0" fontAlgn="base" hangingPunct="0">
              <a:spcBef>
                <a:spcPct val="0"/>
              </a:spcBef>
              <a:spcAft>
                <a:spcPct val="0"/>
              </a:spcAft>
              <a:defRPr sz="2400">
                <a:solidFill>
                  <a:srgbClr val="000099"/>
                </a:solidFill>
                <a:latin typeface="Arial" panose="020B0604020202020204" pitchFamily="34" charset="0"/>
              </a:defRPr>
            </a:lvl8pPr>
            <a:lvl9pPr marL="3886200" indent="-228600" eaLnBrk="0" fontAlgn="base" hangingPunct="0">
              <a:spcBef>
                <a:spcPct val="0"/>
              </a:spcBef>
              <a:spcAft>
                <a:spcPct val="0"/>
              </a:spcAft>
              <a:defRPr sz="2400">
                <a:solidFill>
                  <a:srgbClr val="000099"/>
                </a:solidFill>
                <a:latin typeface="Arial" panose="020B0604020202020204" pitchFamily="34" charset="0"/>
              </a:defRPr>
            </a:lvl9pPr>
          </a:lstStyle>
          <a:p>
            <a:pPr eaLnBrk="1" hangingPunct="1"/>
            <a:fld id="{FFABAB3B-3C13-4119-A39A-03A83F123897}" type="slidenum">
              <a:rPr lang="en-US" altLang="zh-CN" sz="1400">
                <a:solidFill>
                  <a:srgbClr val="898989"/>
                </a:solidFill>
                <a:latin typeface="Calibri" panose="020F0502020204030204" pitchFamily="34" charset="0"/>
              </a:rPr>
            </a:fld>
            <a:endParaRPr lang="en-US" altLang="zh-CN" sz="1400">
              <a:solidFill>
                <a:srgbClr val="898989"/>
              </a:solidFill>
              <a:latin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25413"/>
            <a:ext cx="8229600" cy="1143000"/>
          </a:xfrm>
        </p:spPr>
        <p:txBody>
          <a:bodyPr>
            <a:noAutofit/>
          </a:bodyPr>
          <a:lstStyle/>
          <a:p>
            <a:pPr eaLnBrk="1" hangingPunct="1">
              <a:defRPr/>
            </a:pPr>
            <a:r>
              <a:rPr lang="en-US" dirty="0">
                <a:latin typeface="+mn-lt"/>
              </a:rPr>
              <a:t>Objective: Maximizing Value </a:t>
            </a:r>
            <a:br>
              <a:rPr lang="en-US" dirty="0">
                <a:latin typeface="+mn-lt"/>
              </a:rPr>
            </a:br>
            <a:r>
              <a:rPr lang="en-US" dirty="0">
                <a:latin typeface="+mn-lt"/>
              </a:rPr>
              <a:t>for the Entrepreneur</a:t>
            </a:r>
            <a:endParaRPr lang="en-US" dirty="0">
              <a:latin typeface="+mn-lt"/>
            </a:endParaRPr>
          </a:p>
        </p:txBody>
      </p:sp>
      <p:sp>
        <p:nvSpPr>
          <p:cNvPr id="21507" name="Content Placeholder 2"/>
          <p:cNvSpPr>
            <a:spLocks noGrp="1"/>
          </p:cNvSpPr>
          <p:nvPr>
            <p:ph idx="1"/>
          </p:nvPr>
        </p:nvSpPr>
        <p:spPr>
          <a:xfrm>
            <a:off x="457200" y="1411288"/>
            <a:ext cx="8229600" cy="5257800"/>
          </a:xfrm>
        </p:spPr>
        <p:txBody>
          <a:bodyPr/>
          <a:lstStyle/>
          <a:p>
            <a:pPr eaLnBrk="1" hangingPunct="1"/>
            <a:r>
              <a:rPr lang="en-US" altLang="zh-CN"/>
              <a:t>Corporate managers often focus on maximizing shareholder value</a:t>
            </a:r>
            <a:endParaRPr lang="en-US" altLang="zh-CN"/>
          </a:p>
          <a:p>
            <a:pPr eaLnBrk="1" hangingPunct="1"/>
            <a:r>
              <a:rPr lang="en-US" altLang="zh-CN"/>
              <a:t>We focus decision making on maximizing the value for the entrepreneur</a:t>
            </a:r>
            <a:endParaRPr lang="en-US" altLang="zh-CN"/>
          </a:p>
          <a:p>
            <a:pPr eaLnBrk="1" hangingPunct="1"/>
            <a:r>
              <a:rPr lang="en-US" altLang="zh-CN"/>
              <a:t>May be different from maximizing the value of the venture</a:t>
            </a:r>
            <a:endParaRPr lang="en-US" altLang="zh-CN"/>
          </a:p>
          <a:p>
            <a:pPr eaLnBrk="1" hangingPunct="1"/>
            <a:r>
              <a:rPr lang="en-US" altLang="zh-CN"/>
              <a:t>All investors may benefit from knowing the entrepreneur’s objective</a:t>
            </a:r>
            <a:endParaRPr lang="en-US" altLang="zh-CN"/>
          </a:p>
        </p:txBody>
      </p:sp>
      <p:sp>
        <p:nvSpPr>
          <p:cNvPr id="2150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anose="020B0604020202020204" pitchFamily="34" charset="0"/>
              </a:defRPr>
            </a:lvl1pPr>
            <a:lvl2pPr marL="742950" indent="-285750" eaLnBrk="0" hangingPunct="0">
              <a:defRPr sz="2400">
                <a:solidFill>
                  <a:srgbClr val="000099"/>
                </a:solidFill>
                <a:latin typeface="Arial" panose="020B0604020202020204" pitchFamily="34" charset="0"/>
              </a:defRPr>
            </a:lvl2pPr>
            <a:lvl3pPr marL="1143000" indent="-228600" eaLnBrk="0" hangingPunct="0">
              <a:defRPr sz="2400">
                <a:solidFill>
                  <a:srgbClr val="000099"/>
                </a:solidFill>
                <a:latin typeface="Arial" panose="020B0604020202020204" pitchFamily="34" charset="0"/>
              </a:defRPr>
            </a:lvl3pPr>
            <a:lvl4pPr marL="1600200" indent="-228600" eaLnBrk="0" hangingPunct="0">
              <a:defRPr sz="2400">
                <a:solidFill>
                  <a:srgbClr val="000099"/>
                </a:solidFill>
                <a:latin typeface="Arial" panose="020B0604020202020204" pitchFamily="34" charset="0"/>
              </a:defRPr>
            </a:lvl4pPr>
            <a:lvl5pPr marL="2057400" indent="-228600" eaLnBrk="0" hangingPunct="0">
              <a:defRPr sz="2400">
                <a:solidFill>
                  <a:srgbClr val="000099"/>
                </a:solidFill>
                <a:latin typeface="Arial" panose="020B0604020202020204" pitchFamily="34" charset="0"/>
              </a:defRPr>
            </a:lvl5pPr>
            <a:lvl6pPr marL="2514600" indent="-228600" eaLnBrk="0" fontAlgn="base" hangingPunct="0">
              <a:spcBef>
                <a:spcPct val="0"/>
              </a:spcBef>
              <a:spcAft>
                <a:spcPct val="0"/>
              </a:spcAft>
              <a:defRPr sz="2400">
                <a:solidFill>
                  <a:srgbClr val="000099"/>
                </a:solidFill>
                <a:latin typeface="Arial" panose="020B0604020202020204" pitchFamily="34" charset="0"/>
              </a:defRPr>
            </a:lvl6pPr>
            <a:lvl7pPr marL="2971800" indent="-228600" eaLnBrk="0" fontAlgn="base" hangingPunct="0">
              <a:spcBef>
                <a:spcPct val="0"/>
              </a:spcBef>
              <a:spcAft>
                <a:spcPct val="0"/>
              </a:spcAft>
              <a:defRPr sz="2400">
                <a:solidFill>
                  <a:srgbClr val="000099"/>
                </a:solidFill>
                <a:latin typeface="Arial" panose="020B0604020202020204" pitchFamily="34" charset="0"/>
              </a:defRPr>
            </a:lvl7pPr>
            <a:lvl8pPr marL="3429000" indent="-228600" eaLnBrk="0" fontAlgn="base" hangingPunct="0">
              <a:spcBef>
                <a:spcPct val="0"/>
              </a:spcBef>
              <a:spcAft>
                <a:spcPct val="0"/>
              </a:spcAft>
              <a:defRPr sz="2400">
                <a:solidFill>
                  <a:srgbClr val="000099"/>
                </a:solidFill>
                <a:latin typeface="Arial" panose="020B0604020202020204" pitchFamily="34" charset="0"/>
              </a:defRPr>
            </a:lvl8pPr>
            <a:lvl9pPr marL="3886200" indent="-228600" eaLnBrk="0" fontAlgn="base" hangingPunct="0">
              <a:spcBef>
                <a:spcPct val="0"/>
              </a:spcBef>
              <a:spcAft>
                <a:spcPct val="0"/>
              </a:spcAft>
              <a:defRPr sz="2400">
                <a:solidFill>
                  <a:srgbClr val="000099"/>
                </a:solidFill>
                <a:latin typeface="Arial" panose="020B0604020202020204" pitchFamily="34" charset="0"/>
              </a:defRPr>
            </a:lvl9pPr>
          </a:lstStyle>
          <a:p>
            <a:pPr eaLnBrk="1" hangingPunct="1"/>
            <a:fld id="{5A3C2B4A-E1C1-45C7-AB45-AE7138023C00}" type="slidenum">
              <a:rPr lang="en-US" altLang="zh-CN" sz="1400">
                <a:solidFill>
                  <a:srgbClr val="898989"/>
                </a:solidFill>
                <a:latin typeface="Calibri" panose="020F0502020204030204" pitchFamily="34" charset="0"/>
              </a:rPr>
            </a:fld>
            <a:endParaRPr lang="en-US" altLang="zh-CN" sz="1400">
              <a:solidFill>
                <a:srgbClr val="898989"/>
              </a:solidFill>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170815"/>
            <a:ext cx="7772400" cy="1143000"/>
          </a:xfrm>
        </p:spPr>
        <p:txBody>
          <a:bodyPr vert="horz" wrap="square" lIns="91440" tIns="45720" rIns="91440" bIns="45720" anchor="ctr"/>
          <a:lstStyle/>
          <a:p>
            <a:pPr eaLnBrk="1" hangingPunct="1"/>
            <a:r>
              <a:rPr lang="en-US" altLang="zh-CN" kern="1200" dirty="0">
                <a:solidFill>
                  <a:srgbClr val="C00000"/>
                </a:solidFill>
                <a:latin typeface="+mj-lt"/>
                <a:ea typeface="+mj-ea"/>
                <a:cs typeface="+mj-cs"/>
              </a:rPr>
              <a:t>Learning Objectives</a:t>
            </a:r>
            <a:endParaRPr lang="en-US" altLang="zh-CN" kern="1200" dirty="0">
              <a:solidFill>
                <a:srgbClr val="C00000"/>
              </a:solidFill>
              <a:latin typeface="+mj-lt"/>
              <a:ea typeface="+mj-ea"/>
              <a:cs typeface="+mj-cs"/>
            </a:endParaRPr>
          </a:p>
        </p:txBody>
      </p:sp>
      <p:sp>
        <p:nvSpPr>
          <p:cNvPr id="5123" name="Content Placeholder 2"/>
          <p:cNvSpPr>
            <a:spLocks noGrp="1"/>
          </p:cNvSpPr>
          <p:nvPr>
            <p:ph idx="1"/>
          </p:nvPr>
        </p:nvSpPr>
        <p:spPr>
          <a:xfrm>
            <a:off x="753745" y="1161415"/>
            <a:ext cx="8016875" cy="4114800"/>
          </a:xfrm>
        </p:spPr>
        <p:txBody>
          <a:bodyPr vert="horz" wrap="square" lIns="91440" tIns="45720" rIns="91440" bIns="45720" anchor="t"/>
          <a:lstStyle/>
          <a:p>
            <a:r>
              <a:rPr lang="en-US" altLang="zh-CN" sz="2000" dirty="0"/>
              <a:t>Describe </a:t>
            </a:r>
            <a:r>
              <a:rPr lang="en-US" altLang="zh-CN" sz="2000" dirty="0">
                <a:solidFill>
                  <a:srgbClr val="FF0000"/>
                </a:solidFill>
              </a:rPr>
              <a:t>the evolution of thinking about entrepreneurship </a:t>
            </a:r>
            <a:endParaRPr lang="en-US" altLang="zh-CN" sz="2000" dirty="0">
              <a:solidFill>
                <a:srgbClr val="FF0000"/>
              </a:solidFill>
            </a:endParaRPr>
          </a:p>
          <a:p>
            <a:r>
              <a:rPr lang="en-US" altLang="zh-CN" sz="2000" dirty="0"/>
              <a:t>Recognize that studying entrepreneurial finance leads to better investment and financing decisions</a:t>
            </a:r>
            <a:endParaRPr lang="en-US" altLang="zh-CN" sz="2000" dirty="0"/>
          </a:p>
          <a:p>
            <a:r>
              <a:rPr lang="en-US" altLang="zh-CN" sz="2000" dirty="0"/>
              <a:t>Understand why maximizing value for the entrepreneur is central to the study of entrepreneurial finance</a:t>
            </a:r>
            <a:endParaRPr lang="en-US" altLang="zh-CN" sz="2000" dirty="0"/>
          </a:p>
          <a:p>
            <a:r>
              <a:rPr lang="en-US" altLang="zh-CN" sz="2000" dirty="0"/>
              <a:t>Describe the process of new venture formation from inception to harvesting</a:t>
            </a:r>
            <a:endParaRPr lang="en-US" altLang="zh-CN" sz="2000" dirty="0"/>
          </a:p>
          <a:p>
            <a:r>
              <a:rPr lang="en-US" altLang="zh-CN" sz="2000" dirty="0"/>
              <a:t>Distinguish the various stages of new venture development</a:t>
            </a:r>
            <a:endParaRPr lang="en-US" altLang="zh-CN" sz="2000" dirty="0"/>
          </a:p>
          <a:p>
            <a:r>
              <a:rPr lang="en-US" altLang="zh-CN" sz="2000" dirty="0">
                <a:sym typeface="+mn-ea"/>
              </a:rPr>
              <a:t>Understand how the FIRE framework of  Entrepreneurial Financing</a:t>
            </a:r>
            <a:endParaRPr lang="en-US" altLang="zh-CN" sz="2000" dirty="0">
              <a:sym typeface="+mn-ea"/>
            </a:endParaRPr>
          </a:p>
          <a:p>
            <a:r>
              <a:rPr lang="en-US" altLang="zh-CN" sz="2000" dirty="0"/>
              <a:t>Understand the value of tying new venture financing to milestones that mark a venture’s progress</a:t>
            </a:r>
            <a:endParaRPr lang="en-US" altLang="zh-CN" sz="2000" dirty="0"/>
          </a:p>
          <a:p>
            <a:r>
              <a:rPr lang="en-US" altLang="zh-CN" sz="2000" dirty="0"/>
              <a:t>Understand how the business plan is related to strategic planning and implementation</a:t>
            </a:r>
            <a:endParaRPr lang="en-US" altLang="zh-CN" sz="2000" dirty="0"/>
          </a:p>
          <a:p>
            <a:pPr eaLnBrk="1" hangingPunct="1"/>
            <a:endParaRPr lang="en-US" altLang="zh-CN" sz="2000" dirty="0"/>
          </a:p>
        </p:txBody>
      </p:sp>
      <p:sp>
        <p:nvSpPr>
          <p:cNvPr id="5124"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The Importance of Real Options</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0483" name="Content Placeholder 2"/>
          <p:cNvSpPr>
            <a:spLocks noGrp="1"/>
          </p:cNvSpPr>
          <p:nvPr>
            <p:ph idx="1"/>
          </p:nvPr>
        </p:nvSpPr>
        <p:spPr/>
        <p:txBody>
          <a:bodyPr vert="horz" wrap="square" lIns="91440" tIns="45720" rIns="91440" bIns="45720" anchor="t"/>
          <a:lstStyle/>
          <a:p>
            <a:pPr eaLnBrk="1" hangingPunct="1"/>
            <a:r>
              <a:rPr lang="en-US" altLang="zh-CN" dirty="0"/>
              <a:t>A real option is a right, but not an obligation, to undertake a decision about a non-financial (i.e., “real”) asset.</a:t>
            </a:r>
            <a:endParaRPr lang="en-US" altLang="zh-CN" dirty="0"/>
          </a:p>
          <a:p>
            <a:pPr eaLnBrk="1" hangingPunct="1"/>
            <a:r>
              <a:rPr lang="en-US" altLang="zh-CN" dirty="0"/>
              <a:t>Examples: abandon a poorly performing venture or expand a venture doing well</a:t>
            </a:r>
            <a:endParaRPr lang="en-US" altLang="zh-CN" dirty="0"/>
          </a:p>
          <a:p>
            <a:pPr eaLnBrk="1" hangingPunct="1"/>
            <a:r>
              <a:rPr lang="en-US" altLang="zh-CN" dirty="0"/>
              <a:t>Values of real options depend importantly on the degree of uncertainty surrounding the investment.</a:t>
            </a:r>
            <a:endParaRPr lang="en-US" altLang="zh-CN" dirty="0"/>
          </a:p>
          <a:p>
            <a:pPr eaLnBrk="1" hangingPunct="1"/>
            <a:endParaRPr lang="en-US" altLang="zh-CN" dirty="0"/>
          </a:p>
        </p:txBody>
      </p:sp>
      <p:sp>
        <p:nvSpPr>
          <p:cNvPr id="20484"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25413"/>
            <a:ext cx="8229600" cy="1143000"/>
          </a:xfrm>
        </p:spPr>
        <p:txBody>
          <a:bodyPr vert="horz" wrap="square" lIns="91440" tIns="45720" rIns="91440" bIns="45720" numCol="1" anchor="ctr" anchorCtr="0" compatLnSpc="1">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Objective: Maximizing Value </a:t>
            </a:r>
            <a:br>
              <a:rPr kumimoji="0" lang="en-US" sz="3600" b="0" i="0" u="none" strike="noStrike" kern="1200" cap="none" spc="0" normalizeH="0" baseline="0" noProof="0" dirty="0">
                <a:ln>
                  <a:noFill/>
                </a:ln>
                <a:solidFill>
                  <a:srgbClr val="C00000"/>
                </a:solidFill>
                <a:effectLst/>
                <a:uLnTx/>
                <a:uFillTx/>
                <a:latin typeface="+mn-lt"/>
                <a:ea typeface="+mj-ea"/>
                <a:cs typeface="+mj-cs"/>
              </a:rPr>
            </a:br>
            <a:r>
              <a:rPr kumimoji="0" lang="en-US" sz="3600" b="0" i="0" u="none" strike="noStrike" kern="1200" cap="none" spc="0" normalizeH="0" baseline="0" noProof="0" dirty="0">
                <a:ln>
                  <a:noFill/>
                </a:ln>
                <a:solidFill>
                  <a:srgbClr val="C00000"/>
                </a:solidFill>
                <a:effectLst/>
                <a:uLnTx/>
                <a:uFillTx/>
                <a:latin typeface="+mn-lt"/>
                <a:ea typeface="+mj-ea"/>
                <a:cs typeface="+mj-cs"/>
              </a:rPr>
              <a:t>for the Entrepreneur</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1507" name="Content Placeholder 2"/>
          <p:cNvSpPr>
            <a:spLocks noGrp="1"/>
          </p:cNvSpPr>
          <p:nvPr>
            <p:ph idx="1"/>
          </p:nvPr>
        </p:nvSpPr>
        <p:spPr>
          <a:xfrm>
            <a:off x="457200" y="1411288"/>
            <a:ext cx="8229600" cy="5257800"/>
          </a:xfrm>
        </p:spPr>
        <p:txBody>
          <a:bodyPr vert="horz" wrap="square" lIns="91440" tIns="45720" rIns="91440" bIns="45720" anchor="t"/>
          <a:lstStyle/>
          <a:p>
            <a:pPr eaLnBrk="1" hangingPunct="1"/>
            <a:r>
              <a:rPr lang="en-US" altLang="zh-CN" dirty="0"/>
              <a:t>Corporate managers often focus on maximizing shareholder value</a:t>
            </a:r>
            <a:endParaRPr lang="en-US" altLang="zh-CN" dirty="0"/>
          </a:p>
          <a:p>
            <a:pPr eaLnBrk="1" hangingPunct="1"/>
            <a:r>
              <a:rPr lang="en-US" altLang="zh-CN" dirty="0"/>
              <a:t>We focus decision making on maximizing the value for the entrepreneur</a:t>
            </a:r>
            <a:endParaRPr lang="en-US" altLang="zh-CN" dirty="0"/>
          </a:p>
          <a:p>
            <a:pPr eaLnBrk="1" hangingPunct="1"/>
            <a:r>
              <a:rPr lang="en-US" altLang="zh-CN" dirty="0"/>
              <a:t>May be different from maximizing the value of the venture</a:t>
            </a:r>
            <a:endParaRPr lang="en-US" altLang="zh-CN" dirty="0"/>
          </a:p>
          <a:p>
            <a:pPr eaLnBrk="1" hangingPunct="1"/>
            <a:r>
              <a:rPr lang="en-US" altLang="zh-CN" dirty="0"/>
              <a:t>All investors may benefit from knowing the entrepreneur’s objective</a:t>
            </a:r>
            <a:endParaRPr lang="en-US" altLang="zh-CN" dirty="0"/>
          </a:p>
        </p:txBody>
      </p:sp>
      <p:sp>
        <p:nvSpPr>
          <p:cNvPr id="21508"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Stages of New Venture Development</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2531"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pic>
        <p:nvPicPr>
          <p:cNvPr id="22532" name="Picture 2"/>
          <p:cNvPicPr>
            <a:picLocks noChangeAspect="1"/>
          </p:cNvPicPr>
          <p:nvPr/>
        </p:nvPicPr>
        <p:blipFill>
          <a:blip r:embed="rId1"/>
          <a:stretch>
            <a:fillRect/>
          </a:stretch>
        </p:blipFill>
        <p:spPr>
          <a:xfrm>
            <a:off x="0" y="1558925"/>
            <a:ext cx="9144000" cy="4929505"/>
          </a:xfrm>
          <a:prstGeom prst="rect">
            <a:avLst/>
          </a:prstGeom>
          <a:noFill/>
          <a:ln w="9525">
            <a:noFill/>
          </a:ln>
        </p:spPr>
      </p:pic>
      <p:sp>
        <p:nvSpPr>
          <p:cNvPr id="22533" name="TextBox 3"/>
          <p:cNvSpPr txBox="1"/>
          <p:nvPr/>
        </p:nvSpPr>
        <p:spPr>
          <a:xfrm>
            <a:off x="-180975" y="0"/>
            <a:ext cx="1584325" cy="338138"/>
          </a:xfrm>
          <a:prstGeom prst="rect">
            <a:avLst/>
          </a:prstGeom>
          <a:noFill/>
          <a:ln w="9525">
            <a:noFill/>
          </a:ln>
        </p:spPr>
        <p:txBody>
          <a:bodyPr>
            <a:spAutoFit/>
          </a:bodyPr>
          <a:lstStyle/>
          <a:p>
            <a:pPr algn="ctr"/>
            <a:r>
              <a:rPr lang="en-US" altLang="zh-CN" sz="1600" dirty="0">
                <a:solidFill>
                  <a:schemeClr val="tx1"/>
                </a:solidFill>
                <a:latin typeface="Calibri" panose="020F0502020204030204" pitchFamily="34" charset="0"/>
              </a:rPr>
              <a:t>Figure 1.4 </a:t>
            </a:r>
            <a:endParaRPr lang="en-US" altLang="zh-CN" sz="1600" dirty="0">
              <a:latin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85800" y="190500"/>
            <a:ext cx="7772400" cy="1143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Measuring Progress with Milestones</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3555" name="Content Placeholder 2"/>
          <p:cNvSpPr>
            <a:spLocks noGrp="1"/>
          </p:cNvSpPr>
          <p:nvPr>
            <p:ph idx="1"/>
          </p:nvPr>
        </p:nvSpPr>
        <p:spPr>
          <a:xfrm>
            <a:off x="685800" y="1298869"/>
            <a:ext cx="7772400" cy="4114800"/>
          </a:xfrm>
        </p:spPr>
        <p:txBody>
          <a:bodyPr vert="horz" wrap="square" lIns="91440" tIns="45720" rIns="91440" bIns="45720" anchor="t"/>
          <a:lstStyle/>
          <a:p>
            <a:pPr eaLnBrk="1" hangingPunct="1"/>
            <a:r>
              <a:rPr lang="en-US" altLang="zh-CN" dirty="0"/>
              <a:t>Enable the parties to postpone financial commitments until needed</a:t>
            </a:r>
            <a:endParaRPr lang="en-US" altLang="zh-CN" dirty="0"/>
          </a:p>
          <a:p>
            <a:pPr eaLnBrk="1" hangingPunct="1"/>
            <a:r>
              <a:rPr lang="en-US" altLang="zh-CN" dirty="0"/>
              <a:t>Function as a working hypotheses</a:t>
            </a:r>
            <a:endParaRPr lang="en-US" altLang="zh-CN" dirty="0"/>
          </a:p>
          <a:p>
            <a:pPr eaLnBrk="1" hangingPunct="1"/>
            <a:r>
              <a:rPr lang="en-US" altLang="zh-CN" dirty="0"/>
              <a:t>Milestones provide ways to enhance the expected benefits of the project by structuring opportunities to adapt to new information</a:t>
            </a:r>
            <a:endParaRPr lang="en-US" altLang="zh-CN" dirty="0"/>
          </a:p>
          <a:p>
            <a:pPr eaLnBrk="1" hangingPunct="1"/>
            <a:r>
              <a:rPr lang="en-US" altLang="zh-CN" dirty="0"/>
              <a:t>Critical in determining if and how the venture should continue</a:t>
            </a:r>
            <a:endParaRPr lang="en-US" altLang="zh-CN" dirty="0"/>
          </a:p>
          <a:p>
            <a:pPr eaLnBrk="1" hangingPunct="1"/>
            <a:endParaRPr lang="en-US" altLang="zh-CN" dirty="0"/>
          </a:p>
          <a:p>
            <a:pPr lvl="1" eaLnBrk="1" hangingPunct="1"/>
            <a:endParaRPr lang="en-US" altLang="zh-CN" dirty="0"/>
          </a:p>
          <a:p>
            <a:pPr lvl="1" eaLnBrk="1" hangingPunct="1"/>
            <a:endParaRPr lang="en-US" altLang="zh-CN" dirty="0"/>
          </a:p>
          <a:p>
            <a:pPr eaLnBrk="1" hangingPunct="1"/>
            <a:endParaRPr lang="en-US" altLang="zh-CN" dirty="0"/>
          </a:p>
        </p:txBody>
      </p:sp>
      <p:sp>
        <p:nvSpPr>
          <p:cNvPr id="23556"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85800" y="190500"/>
            <a:ext cx="7772400" cy="1143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Some Common Milestones</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4579" name="Content Placeholder 2"/>
          <p:cNvSpPr>
            <a:spLocks noGrp="1"/>
          </p:cNvSpPr>
          <p:nvPr>
            <p:ph idx="1"/>
          </p:nvPr>
        </p:nvSpPr>
        <p:spPr>
          <a:xfrm>
            <a:off x="693399" y="1124744"/>
            <a:ext cx="7772400" cy="4114800"/>
          </a:xfrm>
        </p:spPr>
        <p:txBody>
          <a:bodyPr vert="horz" wrap="square" lIns="91440" tIns="45720" rIns="91440" bIns="45720" anchor="t"/>
          <a:lstStyle/>
          <a:p>
            <a:pPr eaLnBrk="1" hangingPunct="1"/>
            <a:r>
              <a:rPr lang="en-US" altLang="zh-CN" dirty="0"/>
              <a:t>Scientific proof of concept</a:t>
            </a:r>
            <a:endParaRPr lang="en-US" altLang="zh-CN" dirty="0"/>
          </a:p>
          <a:p>
            <a:pPr eaLnBrk="1" hangingPunct="1"/>
            <a:r>
              <a:rPr lang="en-US" altLang="zh-CN" dirty="0"/>
              <a:t>Prototype completion</a:t>
            </a:r>
            <a:endParaRPr lang="en-US" altLang="zh-CN" dirty="0"/>
          </a:p>
          <a:p>
            <a:pPr eaLnBrk="1" hangingPunct="1"/>
            <a:r>
              <a:rPr lang="en-US" altLang="zh-CN" dirty="0"/>
              <a:t>Commercial scale production</a:t>
            </a:r>
            <a:endParaRPr lang="en-US" altLang="zh-CN" dirty="0"/>
          </a:p>
          <a:p>
            <a:pPr eaLnBrk="1" hangingPunct="1"/>
            <a:r>
              <a:rPr lang="en-US" altLang="zh-CN" dirty="0"/>
              <a:t>Bellwether sale</a:t>
            </a:r>
            <a:endParaRPr lang="en-US" altLang="zh-CN" dirty="0"/>
          </a:p>
          <a:p>
            <a:pPr eaLnBrk="1" hangingPunct="1"/>
            <a:r>
              <a:rPr lang="en-US" altLang="zh-CN" dirty="0"/>
              <a:t>Profitability </a:t>
            </a:r>
            <a:endParaRPr lang="en-US" altLang="zh-CN" dirty="0"/>
          </a:p>
          <a:p>
            <a:r>
              <a:rPr lang="en-US" altLang="zh-CN" dirty="0"/>
              <a:t>First competitive action</a:t>
            </a:r>
            <a:endParaRPr lang="en-US" altLang="zh-CN" dirty="0"/>
          </a:p>
          <a:p>
            <a:r>
              <a:rPr lang="en-US" altLang="zh-CN" dirty="0"/>
              <a:t>First redesign or redirection</a:t>
            </a:r>
            <a:endParaRPr lang="en-US" altLang="zh-CN" dirty="0"/>
          </a:p>
          <a:p>
            <a:r>
              <a:rPr lang="en-US" altLang="zh-CN" dirty="0"/>
              <a:t>First significant price change</a:t>
            </a:r>
            <a:endParaRPr lang="en-US" altLang="zh-CN" dirty="0"/>
          </a:p>
          <a:p>
            <a:pPr eaLnBrk="1" hangingPunct="1">
              <a:buNone/>
            </a:pPr>
            <a:endParaRPr lang="en-US" altLang="zh-CN" dirty="0"/>
          </a:p>
          <a:p>
            <a:pPr eaLnBrk="1" hangingPunct="1"/>
            <a:endParaRPr lang="en-US" altLang="zh-CN" dirty="0"/>
          </a:p>
          <a:p>
            <a:pPr lvl="1" eaLnBrk="1" hangingPunct="1"/>
            <a:endParaRPr lang="en-US" altLang="zh-CN" dirty="0"/>
          </a:p>
          <a:p>
            <a:pPr lvl="1" eaLnBrk="1" hangingPunct="1"/>
            <a:endParaRPr lang="en-US" altLang="zh-CN" dirty="0"/>
          </a:p>
          <a:p>
            <a:pPr eaLnBrk="1" hangingPunct="1"/>
            <a:endParaRPr lang="en-US" altLang="zh-CN" dirty="0"/>
          </a:p>
        </p:txBody>
      </p:sp>
      <p:sp>
        <p:nvSpPr>
          <p:cNvPr id="24580"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2.投资与估值"/>
          <p:cNvSpPr txBox="1">
            <a:spLocks noGrp="1"/>
          </p:cNvSpPr>
          <p:nvPr>
            <p:ph type="title"/>
          </p:nvPr>
        </p:nvSpPr>
        <p:spPr>
          <a:xfrm>
            <a:off x="628650" y="2943225"/>
            <a:ext cx="7886700" cy="971550"/>
          </a:xfrm>
          <a:prstGeom prst="rect">
            <a:avLst/>
          </a:prstGeom>
          <a:effectLst>
            <a:outerShdw dist="38100" dir="2699999" rotWithShape="0">
              <a:srgbClr val="000000">
                <a:alpha val="39999"/>
              </a:srgbClr>
            </a:outerShdw>
          </a:effectLst>
        </p:spPr>
        <p:txBody>
          <a:bodyPr/>
          <a:lstStyle/>
          <a:p>
            <a:r>
              <a:rPr lang="en-US" altLang="zh-CN" dirty="0">
                <a:solidFill>
                  <a:schemeClr val="bg1"/>
                </a:solidFill>
              </a:rPr>
              <a:t>2</a:t>
            </a:r>
            <a:r>
              <a:rPr dirty="0">
                <a:solidFill>
                  <a:schemeClr val="bg1"/>
                </a:solidFill>
              </a:rPr>
              <a:t>.</a:t>
            </a:r>
            <a:r>
              <a:rPr lang="zh-CN" dirty="0">
                <a:solidFill>
                  <a:schemeClr val="bg1"/>
                </a:solidFill>
              </a:rPr>
              <a:t>创业企业融资</a:t>
            </a:r>
            <a:r>
              <a:rPr lang="en-US" altLang="zh-CN" dirty="0">
                <a:solidFill>
                  <a:schemeClr val="bg1"/>
                </a:solidFill>
              </a:rPr>
              <a:t>FIRE</a:t>
            </a:r>
            <a:r>
              <a:rPr lang="zh-CN" altLang="en-US" dirty="0">
                <a:solidFill>
                  <a:schemeClr val="bg1"/>
                </a:solidFill>
              </a:rPr>
              <a:t>模型</a:t>
            </a:r>
            <a:endParaRPr lang="zh-CN" altLang="en-US" dirty="0">
              <a:solidFill>
                <a:schemeClr val="bg1"/>
              </a:solidFill>
            </a:endParaRPr>
          </a:p>
        </p:txBody>
      </p:sp>
      <p:sp>
        <p:nvSpPr>
          <p:cNvPr id="450" name="编辑母版文本样式"/>
          <p:cNvSpPr txBox="1">
            <a:spLocks noGrp="1"/>
          </p:cNvSpPr>
          <p:nvPr>
            <p:ph type="body" sz="quarter" idx="1"/>
          </p:nvPr>
        </p:nvSpPr>
        <p:spPr>
          <a:xfrm>
            <a:off x="623888" y="4299347"/>
            <a:ext cx="7886700" cy="1125141"/>
          </a:xfrm>
          <a:prstGeom prst="rect">
            <a:avLst/>
          </a:prstGeom>
        </p:spPr>
        <p:txBody>
          <a:bodyPr/>
          <a:lstStyle/>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116205"/>
            <a:ext cx="7772400" cy="1143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The FIRE framework</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2531"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pic>
        <p:nvPicPr>
          <p:cNvPr id="2" name="图片 1"/>
          <p:cNvPicPr>
            <a:picLocks noChangeAspect="1"/>
          </p:cNvPicPr>
          <p:nvPr/>
        </p:nvPicPr>
        <p:blipFill>
          <a:blip r:embed="rId1"/>
          <a:stretch>
            <a:fillRect/>
          </a:stretch>
        </p:blipFill>
        <p:spPr>
          <a:xfrm>
            <a:off x="1122680" y="1093470"/>
            <a:ext cx="6898005" cy="3991610"/>
          </a:xfrm>
          <a:prstGeom prst="rect">
            <a:avLst/>
          </a:prstGeom>
        </p:spPr>
      </p:pic>
      <p:sp>
        <p:nvSpPr>
          <p:cNvPr id="3" name="文本框 2"/>
          <p:cNvSpPr txBox="1"/>
          <p:nvPr/>
        </p:nvSpPr>
        <p:spPr>
          <a:xfrm>
            <a:off x="173990" y="5085080"/>
            <a:ext cx="8763635" cy="1706880"/>
          </a:xfrm>
          <a:prstGeom prst="rect">
            <a:avLst/>
          </a:prstGeom>
          <a:noFill/>
        </p:spPr>
        <p:txBody>
          <a:bodyPr wrap="square" rtlCol="0" anchor="t">
            <a:spAutoFit/>
          </a:bodyPr>
          <a:lstStyle/>
          <a:p>
            <a:pPr>
              <a:lnSpc>
                <a:spcPct val="150000"/>
              </a:lnSpc>
            </a:pPr>
            <a:r>
              <a:rPr lang="en-US" altLang="zh-CN" sz="1400"/>
              <a:t>Fit,</a:t>
            </a:r>
            <a:r>
              <a:rPr lang="zh-CN" altLang="en-US" sz="1400"/>
              <a:t>It describes the process by which entrepreneurs and investors find each other and ascertain their mutual interest in making an investment</a:t>
            </a:r>
            <a:r>
              <a:rPr lang="en-US" altLang="zh-CN" sz="1400"/>
              <a:t> (Match-Making)</a:t>
            </a:r>
            <a:r>
              <a:rPr lang="zh-CN" altLang="en-US" sz="1400"/>
              <a:t>.</a:t>
            </a:r>
            <a:endParaRPr lang="zh-CN" altLang="en-US" sz="1400"/>
          </a:p>
          <a:p>
            <a:pPr>
              <a:lnSpc>
                <a:spcPct val="150000"/>
              </a:lnSpc>
            </a:pPr>
            <a:r>
              <a:rPr lang="en-US" altLang="zh-CN" sz="1400"/>
              <a:t>Invest,</a:t>
            </a:r>
            <a:r>
              <a:rPr lang="zh-CN" altLang="en-US" sz="1400"/>
              <a:t>This step captures the process by which an investor and entrepreneur structure their investment.</a:t>
            </a:r>
            <a:endParaRPr lang="zh-CN" altLang="en-US" sz="1400"/>
          </a:p>
          <a:p>
            <a:pPr>
              <a:lnSpc>
                <a:spcPct val="150000"/>
              </a:lnSpc>
            </a:pPr>
            <a:r>
              <a:rPr lang="zh-CN" altLang="en-US" sz="1400"/>
              <a:t>Ride, which reflects how the</a:t>
            </a:r>
            <a:r>
              <a:rPr lang="en-US" altLang="zh-CN" sz="1400"/>
              <a:t> </a:t>
            </a:r>
            <a:r>
              <a:rPr lang="zh-CN" altLang="en-US" sz="1400"/>
              <a:t>entrepreneur and investor interact after the initial investment is made</a:t>
            </a:r>
            <a:endParaRPr lang="zh-CN" altLang="en-US" sz="1400"/>
          </a:p>
          <a:p>
            <a:pPr>
              <a:lnSpc>
                <a:spcPct val="150000"/>
              </a:lnSpc>
            </a:pPr>
            <a:r>
              <a:rPr lang="en-US" altLang="zh-CN" sz="1400"/>
              <a:t>Exit,</a:t>
            </a:r>
            <a:r>
              <a:rPr lang="zh-CN" altLang="en-US" sz="1400"/>
              <a:t>This is the “liquidity" event where the investors finally obtain a return on their investment by selling their shares.</a:t>
            </a:r>
            <a:endParaRPr lang="zh-CN" altLang="en-US"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116205"/>
            <a:ext cx="7772400" cy="619125"/>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The FIRE framework- Fit</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2531"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
        <p:nvSpPr>
          <p:cNvPr id="3" name="文本框 2"/>
          <p:cNvSpPr txBox="1"/>
          <p:nvPr/>
        </p:nvSpPr>
        <p:spPr>
          <a:xfrm>
            <a:off x="368935" y="4149090"/>
            <a:ext cx="8862060" cy="2676525"/>
          </a:xfrm>
          <a:prstGeom prst="rect">
            <a:avLst/>
          </a:prstGeom>
          <a:noFill/>
        </p:spPr>
        <p:txBody>
          <a:bodyPr wrap="square" rtlCol="0" anchor="t">
            <a:spAutoFit/>
          </a:bodyPr>
          <a:lstStyle/>
          <a:p>
            <a:pPr>
              <a:lnSpc>
                <a:spcPct val="150000"/>
              </a:lnSpc>
            </a:pPr>
            <a:r>
              <a:rPr lang="zh-CN" altLang="en-US" sz="1600">
                <a:solidFill>
                  <a:srgbClr val="FF0000"/>
                </a:solidFill>
              </a:rPr>
              <a:t>Murnieks, Cardon, Sudek, White, and Brooks, f</a:t>
            </a:r>
            <a:r>
              <a:rPr lang="zh-CN" altLang="en-US" sz="1600"/>
              <a:t>inds that angels are mainly looking for entrepreneurial passion and tenacity.</a:t>
            </a:r>
            <a:endParaRPr lang="zh-CN" altLang="en-US" sz="1600"/>
          </a:p>
          <a:p>
            <a:pPr algn="l">
              <a:lnSpc>
                <a:spcPct val="150000"/>
              </a:lnSpc>
              <a:buClrTx/>
              <a:buSzTx/>
              <a:buFontTx/>
            </a:pPr>
            <a:r>
              <a:rPr lang="zh-CN" altLang="en-US" sz="1600" b="1">
                <a:solidFill>
                  <a:srgbClr val="FF0000"/>
                </a:solidFill>
              </a:rPr>
              <a:t>Parhankangas and Ehrlich, </a:t>
            </a:r>
            <a:r>
              <a:rPr lang="zh-CN" altLang="en-US" sz="1600"/>
              <a:t>looks at the language used by entrepreneurs. Positive language and self-confidence help to make a good impression.</a:t>
            </a:r>
            <a:endParaRPr lang="zh-CN" altLang="en-US" sz="1600"/>
          </a:p>
          <a:p>
            <a:pPr algn="l">
              <a:lnSpc>
                <a:spcPct val="150000"/>
              </a:lnSpc>
              <a:buClrTx/>
              <a:buSzTx/>
              <a:buFontTx/>
            </a:pPr>
            <a:r>
              <a:rPr lang="en-US" altLang="zh-CN" sz="1600" b="1">
                <a:solidFill>
                  <a:srgbClr val="FF0000"/>
                </a:solidFill>
              </a:rPr>
              <a:t> Bernstein, Korteweg, and Laws()  </a:t>
            </a:r>
            <a:r>
              <a:rPr lang="zh-CN" altLang="en-US" sz="1600"/>
              <a:t>made an experiment on equity crowdfunding platform, information about the founders: who they are and what their prior experiences were.</a:t>
            </a:r>
            <a:endParaRPr lang="zh-CN" altLang="en-US" sz="1600"/>
          </a:p>
          <a:p>
            <a:pPr algn="l">
              <a:lnSpc>
                <a:spcPct val="150000"/>
              </a:lnSpc>
              <a:buClrTx/>
              <a:buSzTx/>
              <a:buFontTx/>
            </a:pPr>
            <a:r>
              <a:rPr lang="en-US" altLang="zh-CN" sz="1600"/>
              <a:t>fineline between Self-confidence and Arrogant</a:t>
            </a:r>
            <a:endParaRPr lang="en-US" altLang="zh-CN" sz="1600"/>
          </a:p>
        </p:txBody>
      </p:sp>
      <p:pic>
        <p:nvPicPr>
          <p:cNvPr id="4" name="图片 3"/>
          <p:cNvPicPr>
            <a:picLocks noChangeAspect="1"/>
          </p:cNvPicPr>
          <p:nvPr/>
        </p:nvPicPr>
        <p:blipFill>
          <a:blip r:embed="rId1"/>
          <a:stretch>
            <a:fillRect/>
          </a:stretch>
        </p:blipFill>
        <p:spPr>
          <a:xfrm>
            <a:off x="368935" y="621030"/>
            <a:ext cx="5715000" cy="3530600"/>
          </a:xfrm>
          <a:prstGeom prst="rect">
            <a:avLst/>
          </a:prstGeom>
        </p:spPr>
      </p:pic>
      <p:sp>
        <p:nvSpPr>
          <p:cNvPr id="5" name="文本框 4"/>
          <p:cNvSpPr txBox="1"/>
          <p:nvPr/>
        </p:nvSpPr>
        <p:spPr>
          <a:xfrm>
            <a:off x="6083935" y="1038860"/>
            <a:ext cx="2923540" cy="2676525"/>
          </a:xfrm>
          <a:prstGeom prst="rect">
            <a:avLst/>
          </a:prstGeom>
          <a:noFill/>
        </p:spPr>
        <p:txBody>
          <a:bodyPr wrap="square" rtlCol="0" anchor="t">
            <a:spAutoFit/>
          </a:bodyPr>
          <a:lstStyle/>
          <a:p>
            <a:pPr>
              <a:lnSpc>
                <a:spcPct val="150000"/>
              </a:lnSpc>
            </a:pPr>
            <a:r>
              <a:rPr lang="zh-CN" altLang="en-US" sz="1600">
                <a:sym typeface="+mn-ea"/>
              </a:rPr>
              <a:t>challenges in finding each other and communicating their respective needs and interest</a:t>
            </a:r>
            <a:r>
              <a:rPr lang="en-US" altLang="zh-CN" sz="1600">
                <a:sym typeface="+mn-ea"/>
              </a:rPr>
              <a:t> (Match, industry, type,)</a:t>
            </a:r>
            <a:r>
              <a:rPr lang="zh-CN" altLang="en-US" sz="1600">
                <a:sym typeface="+mn-ea"/>
              </a:rPr>
              <a:t>.</a:t>
            </a:r>
            <a:endParaRPr lang="zh-CN" altLang="en-US" sz="1600">
              <a:sym typeface="+mn-ea"/>
            </a:endParaRPr>
          </a:p>
          <a:p>
            <a:pPr>
              <a:lnSpc>
                <a:spcPct val="150000"/>
              </a:lnSpc>
            </a:pPr>
            <a:r>
              <a:rPr lang="zh-CN" altLang="en-US" sz="1600">
                <a:sym typeface="+mn-ea"/>
              </a:rPr>
              <a:t> Investors, on their side, choose what kind of deals they want to look at.</a:t>
            </a:r>
            <a:endParaRPr lang="zh-CN" altLang="en-US"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116205"/>
            <a:ext cx="7772400" cy="1143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The FIRE framework- Invest</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2531"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
        <p:nvSpPr>
          <p:cNvPr id="3" name="文本框 2"/>
          <p:cNvSpPr txBox="1"/>
          <p:nvPr/>
        </p:nvSpPr>
        <p:spPr>
          <a:xfrm>
            <a:off x="190500" y="4509135"/>
            <a:ext cx="8763635" cy="2030095"/>
          </a:xfrm>
          <a:prstGeom prst="rect">
            <a:avLst/>
          </a:prstGeom>
          <a:noFill/>
        </p:spPr>
        <p:txBody>
          <a:bodyPr wrap="square" rtlCol="0" anchor="t">
            <a:spAutoFit/>
          </a:bodyPr>
          <a:lstStyle/>
          <a:p>
            <a:pPr>
              <a:lnSpc>
                <a:spcPct val="150000"/>
              </a:lnSpc>
            </a:pPr>
            <a:r>
              <a:rPr lang="en-US" altLang="zh-CN" sz="1400" b="1" dirty="0">
                <a:solidFill>
                  <a:srgbClr val="FF0000"/>
                </a:solidFill>
              </a:rPr>
              <a:t>The amount of funding is determined by both the needs of the company</a:t>
            </a:r>
            <a:r>
              <a:rPr lang="zh-CN" altLang="en-US" sz="1400" b="1" dirty="0">
                <a:solidFill>
                  <a:srgbClr val="FF0000"/>
                </a:solidFill>
                <a:ea typeface="宋体" panose="02010600030101010101" pitchFamily="2" charset="-122"/>
              </a:rPr>
              <a:t>（融资</a:t>
            </a:r>
            <a:r>
              <a:rPr lang="en-US" altLang="zh-CN" sz="1400" b="1" dirty="0">
                <a:solidFill>
                  <a:srgbClr val="FF0000"/>
                </a:solidFill>
                <a:ea typeface="宋体" panose="02010600030101010101" pitchFamily="2" charset="-122"/>
              </a:rPr>
              <a:t>vs</a:t>
            </a:r>
            <a:r>
              <a:rPr lang="zh-CN" altLang="en-US" sz="1400" b="1" dirty="0">
                <a:solidFill>
                  <a:srgbClr val="FF0000"/>
                </a:solidFill>
                <a:ea typeface="宋体" panose="02010600030101010101" pitchFamily="2" charset="-122"/>
              </a:rPr>
              <a:t>投资）</a:t>
            </a:r>
            <a:r>
              <a:rPr lang="en-US" altLang="zh-CN" sz="1400" b="1" dirty="0">
                <a:solidFill>
                  <a:srgbClr val="FF0000"/>
                </a:solidFill>
              </a:rPr>
              <a:t> and the funding available to the investor(</a:t>
            </a:r>
            <a:r>
              <a:rPr lang="zh-CN" altLang="en-US" sz="1400" b="1" dirty="0">
                <a:solidFill>
                  <a:srgbClr val="FF0000"/>
                </a:solidFill>
                <a:ea typeface="宋体" panose="02010600030101010101" pitchFamily="2" charset="-122"/>
              </a:rPr>
              <a:t>募资</a:t>
            </a:r>
            <a:r>
              <a:rPr lang="en-US" altLang="zh-CN" sz="1400" b="1" dirty="0">
                <a:solidFill>
                  <a:srgbClr val="FF0000"/>
                </a:solidFill>
                <a:ea typeface="宋体" panose="02010600030101010101" pitchFamily="2" charset="-122"/>
              </a:rPr>
              <a:t>vs</a:t>
            </a:r>
            <a:r>
              <a:rPr lang="zh-CN" altLang="en-US" sz="1400" b="1" dirty="0">
                <a:solidFill>
                  <a:srgbClr val="FF0000"/>
                </a:solidFill>
                <a:ea typeface="宋体" panose="02010600030101010101" pitchFamily="2" charset="-122"/>
              </a:rPr>
              <a:t>投资</a:t>
            </a:r>
            <a:r>
              <a:rPr lang="en-US" altLang="zh-CN" sz="1400" b="1" dirty="0">
                <a:solidFill>
                  <a:srgbClr val="FF0000"/>
                </a:solidFill>
                <a:ea typeface="宋体" panose="02010600030101010101" pitchFamily="2" charset="-122"/>
              </a:rPr>
              <a:t>vs</a:t>
            </a:r>
            <a:r>
              <a:rPr lang="zh-CN" altLang="en-US" sz="1400" b="1" dirty="0">
                <a:solidFill>
                  <a:srgbClr val="FF0000"/>
                </a:solidFill>
                <a:ea typeface="宋体" panose="02010600030101010101" pitchFamily="2" charset="-122"/>
              </a:rPr>
              <a:t>管理</a:t>
            </a:r>
            <a:r>
              <a:rPr lang="en-US" altLang="zh-CN" sz="1400" b="1" dirty="0">
                <a:solidFill>
                  <a:srgbClr val="FF0000"/>
                </a:solidFill>
                <a:ea typeface="宋体" panose="02010600030101010101" pitchFamily="2" charset="-122"/>
              </a:rPr>
              <a:t>vs</a:t>
            </a:r>
            <a:r>
              <a:rPr lang="zh-CN" altLang="en-US" sz="1400" b="1" dirty="0">
                <a:solidFill>
                  <a:srgbClr val="FF0000"/>
                </a:solidFill>
                <a:ea typeface="宋体" panose="02010600030101010101" pitchFamily="2" charset="-122"/>
              </a:rPr>
              <a:t>退出，</a:t>
            </a:r>
            <a:r>
              <a:rPr lang="en-US" altLang="zh-CN" sz="1400" b="1" dirty="0">
                <a:solidFill>
                  <a:srgbClr val="FF0000"/>
                </a:solidFill>
                <a:ea typeface="宋体" panose="02010600030101010101" pitchFamily="2" charset="-122"/>
              </a:rPr>
              <a:t>RIME</a:t>
            </a:r>
            <a:r>
              <a:rPr lang="zh-CN" altLang="en-US" sz="1400" b="1" dirty="0">
                <a:solidFill>
                  <a:srgbClr val="FF0000"/>
                </a:solidFill>
                <a:ea typeface="宋体" panose="02010600030101010101" pitchFamily="2" charset="-122"/>
              </a:rPr>
              <a:t>？）</a:t>
            </a:r>
            <a:r>
              <a:rPr lang="en-US" altLang="zh-CN" sz="1400" b="1" dirty="0">
                <a:solidFill>
                  <a:srgbClr val="FF0000"/>
                </a:solidFill>
              </a:rPr>
              <a:t>.</a:t>
            </a:r>
            <a:endParaRPr lang="en-US" altLang="zh-CN" sz="1400" b="1" dirty="0">
              <a:solidFill>
                <a:srgbClr val="FF0000"/>
              </a:solidFill>
            </a:endParaRPr>
          </a:p>
          <a:p>
            <a:pPr>
              <a:lnSpc>
                <a:spcPct val="150000"/>
              </a:lnSpc>
            </a:pPr>
            <a:r>
              <a:rPr lang="en-US" altLang="zh-CN" sz="1400" b="1" dirty="0">
                <a:solidFill>
                  <a:srgbClr val="FF0000"/>
                </a:solidFill>
              </a:rPr>
              <a:t>Securities</a:t>
            </a:r>
            <a:r>
              <a:rPr lang="zh-CN" altLang="en-US" sz="1400" b="1" dirty="0">
                <a:solidFill>
                  <a:srgbClr val="FF0000"/>
                </a:solidFill>
                <a:ea typeface="宋体" panose="02010600030101010101" pitchFamily="2" charset="-122"/>
              </a:rPr>
              <a:t>： Equity is the most common, but there are also debt and nondilutive funding (i.e., funding that does not affect ownership, such as grants).</a:t>
            </a:r>
            <a:r>
              <a:rPr lang="en-US" altLang="zh-CN" sz="1400" b="1" dirty="0">
                <a:solidFill>
                  <a:srgbClr val="FF0000"/>
                </a:solidFill>
                <a:ea typeface="宋体" panose="02010600030101010101" pitchFamily="2" charset="-122"/>
              </a:rPr>
              <a:t>--</a:t>
            </a:r>
            <a:r>
              <a:rPr lang="zh-CN" altLang="en-US" sz="1400" b="1" dirty="0">
                <a:solidFill>
                  <a:srgbClr val="FF0000"/>
                </a:solidFill>
                <a:ea typeface="宋体" panose="02010600030101010101" pitchFamily="2" charset="-122"/>
              </a:rPr>
              <a:t>小米的可转换优先股案例</a:t>
            </a:r>
            <a:endParaRPr lang="zh-CN" altLang="en-US" sz="1400" b="1" dirty="0">
              <a:solidFill>
                <a:srgbClr val="FF0000"/>
              </a:solidFill>
              <a:ea typeface="宋体" panose="02010600030101010101" pitchFamily="2" charset="-122"/>
            </a:endParaRPr>
          </a:p>
          <a:p>
            <a:pPr>
              <a:lnSpc>
                <a:spcPct val="150000"/>
              </a:lnSpc>
            </a:pPr>
            <a:r>
              <a:rPr lang="en-US" altLang="zh-CN" sz="1400" b="1" dirty="0">
                <a:solidFill>
                  <a:srgbClr val="FF0000"/>
                </a:solidFill>
                <a:ea typeface="宋体" panose="02010600030101010101" pitchFamily="2" charset="-122"/>
              </a:rPr>
              <a:t>Term Sheet</a:t>
            </a:r>
            <a:r>
              <a:rPr lang="zh-CN" altLang="en-US" sz="1400" b="1" dirty="0">
                <a:solidFill>
                  <a:srgbClr val="FF0000"/>
                </a:solidFill>
                <a:ea typeface="宋体" panose="02010600030101010101" pitchFamily="2" charset="-122"/>
              </a:rPr>
              <a:t>（</a:t>
            </a:r>
            <a:r>
              <a:rPr lang="en-US" altLang="zh-CN" sz="1400" b="1" dirty="0">
                <a:solidFill>
                  <a:srgbClr val="FF0000"/>
                </a:solidFill>
                <a:ea typeface="宋体" panose="02010600030101010101" pitchFamily="2" charset="-122"/>
              </a:rPr>
              <a:t>T.S</a:t>
            </a:r>
            <a:r>
              <a:rPr lang="zh-CN" altLang="en-US" sz="1400" b="1" dirty="0">
                <a:solidFill>
                  <a:srgbClr val="FF0000"/>
                </a:solidFill>
                <a:ea typeface="宋体" panose="02010600030101010101" pitchFamily="2" charset="-122"/>
              </a:rPr>
              <a:t>）：An investment deal prescribes the details of exactly who gets paid what and when (called “cash flow rights”), as well as who makes what decision and when (called “control rights”)</a:t>
            </a:r>
            <a:endParaRPr lang="zh-CN" altLang="en-US" sz="1400" b="1" dirty="0">
              <a:solidFill>
                <a:srgbClr val="FF0000"/>
              </a:solidFill>
              <a:ea typeface="宋体" panose="02010600030101010101" pitchFamily="2" charset="-122"/>
            </a:endParaRPr>
          </a:p>
        </p:txBody>
      </p:sp>
      <p:sp>
        <p:nvSpPr>
          <p:cNvPr id="5" name="文本框 4"/>
          <p:cNvSpPr txBox="1"/>
          <p:nvPr/>
        </p:nvSpPr>
        <p:spPr>
          <a:xfrm>
            <a:off x="6083935" y="1038860"/>
            <a:ext cx="2664460" cy="3415030"/>
          </a:xfrm>
          <a:prstGeom prst="rect">
            <a:avLst/>
          </a:prstGeom>
          <a:noFill/>
        </p:spPr>
        <p:txBody>
          <a:bodyPr wrap="square" rtlCol="0" anchor="t">
            <a:spAutoFit/>
          </a:bodyPr>
          <a:lstStyle/>
          <a:p>
            <a:pPr>
              <a:lnSpc>
                <a:spcPct val="150000"/>
              </a:lnSpc>
            </a:pPr>
            <a:r>
              <a:rPr sz="1600">
                <a:sym typeface="+mn-ea"/>
              </a:rPr>
              <a:t> The key challenge </a:t>
            </a:r>
            <a:endParaRPr sz="1600">
              <a:sym typeface="+mn-ea"/>
            </a:endParaRPr>
          </a:p>
          <a:p>
            <a:pPr>
              <a:lnSpc>
                <a:spcPct val="150000"/>
              </a:lnSpc>
            </a:pPr>
            <a:r>
              <a:rPr sz="1600">
                <a:sym typeface="+mn-ea"/>
              </a:rPr>
              <a:t>is to find an agreement that satisfies both the entrepreneur and the investor. Such contractual agreement contains two essential elements. First, there is the amount</a:t>
            </a:r>
            <a:r>
              <a:rPr lang="en-US" sz="1600">
                <a:sym typeface="+mn-ea"/>
              </a:rPr>
              <a:t>;</a:t>
            </a:r>
            <a:r>
              <a:rPr sz="1600">
                <a:sym typeface="+mn-ea"/>
              </a:rPr>
              <a:t>Second, there is the security</a:t>
            </a:r>
            <a:r>
              <a:rPr lang="en-US" sz="1600">
                <a:sym typeface="+mn-ea"/>
              </a:rPr>
              <a:t>.</a:t>
            </a:r>
            <a:endParaRPr lang="en-US" sz="1600">
              <a:sym typeface="+mn-ea"/>
            </a:endParaRPr>
          </a:p>
        </p:txBody>
      </p:sp>
      <p:pic>
        <p:nvPicPr>
          <p:cNvPr id="2" name="图片 1"/>
          <p:cNvPicPr>
            <a:picLocks noChangeAspect="1"/>
          </p:cNvPicPr>
          <p:nvPr/>
        </p:nvPicPr>
        <p:blipFill>
          <a:blip r:embed="rId1"/>
          <a:stretch>
            <a:fillRect/>
          </a:stretch>
        </p:blipFill>
        <p:spPr>
          <a:xfrm>
            <a:off x="323215" y="1124585"/>
            <a:ext cx="5689600" cy="34734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116205"/>
            <a:ext cx="7772400" cy="1143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The FIRE framework- Ride</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2531"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
        <p:nvSpPr>
          <p:cNvPr id="3" name="文本框 2"/>
          <p:cNvSpPr txBox="1"/>
          <p:nvPr/>
        </p:nvSpPr>
        <p:spPr>
          <a:xfrm>
            <a:off x="190500" y="4509135"/>
            <a:ext cx="5796915" cy="2353310"/>
          </a:xfrm>
          <a:prstGeom prst="rect">
            <a:avLst/>
          </a:prstGeom>
          <a:noFill/>
        </p:spPr>
        <p:txBody>
          <a:bodyPr wrap="square" rtlCol="0" anchor="t">
            <a:spAutoFit/>
          </a:bodyPr>
          <a:lstStyle/>
          <a:p>
            <a:pPr>
              <a:lnSpc>
                <a:spcPct val="150000"/>
              </a:lnSpc>
            </a:pPr>
            <a:r>
              <a:rPr sz="1400" b="1" dirty="0">
                <a:solidFill>
                  <a:srgbClr val="FF0000"/>
                </a:solidFill>
              </a:rPr>
              <a:t>This results in decisions about business</a:t>
            </a:r>
            <a:r>
              <a:rPr lang="en-US" sz="1400" b="1" dirty="0">
                <a:solidFill>
                  <a:srgbClr val="FF0000"/>
                </a:solidFill>
              </a:rPr>
              <a:t> </a:t>
            </a:r>
            <a:r>
              <a:rPr sz="1400" b="1" dirty="0">
                <a:solidFill>
                  <a:srgbClr val="FF0000"/>
                </a:solidFill>
              </a:rPr>
              <a:t>strategy, management structure, financial structure, and other activities.</a:t>
            </a:r>
            <a:endParaRPr lang="en-US" sz="1400" b="1" dirty="0">
              <a:solidFill>
                <a:srgbClr val="FF0000"/>
              </a:solidFill>
            </a:endParaRPr>
          </a:p>
          <a:p>
            <a:pPr>
              <a:lnSpc>
                <a:spcPct val="150000"/>
              </a:lnSpc>
            </a:pPr>
            <a:r>
              <a:rPr sz="1400" b="1" dirty="0">
                <a:solidFill>
                  <a:srgbClr val="FF0000"/>
                </a:solidFill>
              </a:rPr>
              <a:t> It requires</a:t>
            </a:r>
            <a:r>
              <a:rPr lang="en-US" sz="1400" b="1" dirty="0">
                <a:solidFill>
                  <a:srgbClr val="FF0000"/>
                </a:solidFill>
              </a:rPr>
              <a:t> </a:t>
            </a:r>
            <a:r>
              <a:rPr sz="1400" b="1" dirty="0">
                <a:solidFill>
                  <a:srgbClr val="FF0000"/>
                </a:solidFill>
              </a:rPr>
              <a:t>a governance structure, especially when there are difficult choices where the entrepreneur and investor disagree with each other. The board of directors is where</a:t>
            </a:r>
            <a:r>
              <a:rPr lang="en-US" sz="1400" b="1" dirty="0">
                <a:solidFill>
                  <a:srgbClr val="FF0000"/>
                </a:solidFill>
              </a:rPr>
              <a:t> </a:t>
            </a:r>
            <a:r>
              <a:rPr sz="1400" b="1" dirty="0">
                <a:solidFill>
                  <a:srgbClr val="FF0000"/>
                </a:solidFill>
              </a:rPr>
              <a:t>the company’s important strategic decisions are made, and investors often play a</a:t>
            </a:r>
            <a:r>
              <a:rPr lang="en-US" sz="1400" b="1" dirty="0">
                <a:solidFill>
                  <a:srgbClr val="FF0000"/>
                </a:solidFill>
              </a:rPr>
              <a:t> </a:t>
            </a:r>
            <a:r>
              <a:rPr sz="1400" b="1" dirty="0">
                <a:solidFill>
                  <a:srgbClr val="FF0000"/>
                </a:solidFill>
              </a:rPr>
              <a:t>central role on the board.</a:t>
            </a:r>
            <a:endParaRPr sz="1400" b="1" dirty="0">
              <a:solidFill>
                <a:srgbClr val="FF0000"/>
              </a:solidFill>
            </a:endParaRPr>
          </a:p>
          <a:p>
            <a:pPr>
              <a:lnSpc>
                <a:spcPct val="150000"/>
              </a:lnSpc>
            </a:pPr>
            <a:r>
              <a:rPr lang="en-US" sz="1400" b="1" dirty="0">
                <a:solidFill>
                  <a:srgbClr val="FF0000"/>
                </a:solidFill>
              </a:rPr>
              <a:t>Co-pilot vs Controller? Stage financing</a:t>
            </a:r>
            <a:endParaRPr lang="en-US" sz="1400" b="1" dirty="0">
              <a:solidFill>
                <a:srgbClr val="FF0000"/>
              </a:solidFill>
            </a:endParaRPr>
          </a:p>
        </p:txBody>
      </p:sp>
      <p:sp>
        <p:nvSpPr>
          <p:cNvPr id="5" name="文本框 4"/>
          <p:cNvSpPr txBox="1"/>
          <p:nvPr/>
        </p:nvSpPr>
        <p:spPr>
          <a:xfrm>
            <a:off x="5934710" y="1038860"/>
            <a:ext cx="2813685" cy="4480073"/>
          </a:xfrm>
          <a:prstGeom prst="rect">
            <a:avLst/>
          </a:prstGeom>
          <a:noFill/>
        </p:spPr>
        <p:txBody>
          <a:bodyPr wrap="square" rtlCol="0" anchor="t">
            <a:spAutoFit/>
          </a:bodyPr>
          <a:lstStyle/>
          <a:p>
            <a:pPr>
              <a:lnSpc>
                <a:spcPct val="150000"/>
              </a:lnSpc>
            </a:pPr>
            <a:r>
              <a:rPr sz="1600" dirty="0">
                <a:sym typeface="+mn-ea"/>
              </a:rPr>
              <a:t> Along the</a:t>
            </a:r>
            <a:endParaRPr sz="1600" dirty="0">
              <a:sym typeface="+mn-ea"/>
            </a:endParaRPr>
          </a:p>
          <a:p>
            <a:pPr>
              <a:lnSpc>
                <a:spcPct val="150000"/>
              </a:lnSpc>
            </a:pPr>
            <a:r>
              <a:rPr sz="1600" dirty="0">
                <a:sym typeface="+mn-ea"/>
              </a:rPr>
              <a:t>ride the entrepreneur and investor learn about the market and the scale of their</a:t>
            </a:r>
            <a:endParaRPr sz="1600" dirty="0">
              <a:sym typeface="+mn-ea"/>
            </a:endParaRPr>
          </a:p>
          <a:p>
            <a:pPr>
              <a:lnSpc>
                <a:spcPct val="150000"/>
              </a:lnSpc>
            </a:pPr>
            <a:r>
              <a:rPr sz="1600" dirty="0">
                <a:sym typeface="+mn-ea"/>
              </a:rPr>
              <a:t>business opportunity. In addition, they learn about each other, how to communicate effectively, and how to build trust. This results in decisions about business</a:t>
            </a:r>
            <a:r>
              <a:rPr lang="en-US" sz="1600" dirty="0">
                <a:sym typeface="+mn-ea"/>
              </a:rPr>
              <a:t> </a:t>
            </a:r>
            <a:r>
              <a:rPr sz="1600" dirty="0">
                <a:sym typeface="+mn-ea"/>
              </a:rPr>
              <a:t>strategy, management structure, financial structure, and other activities.</a:t>
            </a:r>
            <a:endParaRPr sz="1600" dirty="0">
              <a:sym typeface="+mn-ea"/>
            </a:endParaRPr>
          </a:p>
        </p:txBody>
      </p:sp>
      <p:pic>
        <p:nvPicPr>
          <p:cNvPr id="4" name="图片 3"/>
          <p:cNvPicPr>
            <a:picLocks noChangeAspect="1"/>
          </p:cNvPicPr>
          <p:nvPr/>
        </p:nvPicPr>
        <p:blipFill>
          <a:blip r:embed="rId1"/>
          <a:stretch>
            <a:fillRect/>
          </a:stretch>
        </p:blipFill>
        <p:spPr>
          <a:xfrm>
            <a:off x="251460" y="1124585"/>
            <a:ext cx="5683250" cy="3467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2.投资与估值"/>
          <p:cNvSpPr txBox="1">
            <a:spLocks noGrp="1"/>
          </p:cNvSpPr>
          <p:nvPr>
            <p:ph type="title"/>
          </p:nvPr>
        </p:nvSpPr>
        <p:spPr>
          <a:xfrm>
            <a:off x="628650" y="2943225"/>
            <a:ext cx="8166735" cy="971550"/>
          </a:xfrm>
          <a:prstGeom prst="rect">
            <a:avLst/>
          </a:prstGeom>
          <a:effectLst>
            <a:outerShdw dist="38100" dir="2699999" rotWithShape="0">
              <a:srgbClr val="000000">
                <a:alpha val="39999"/>
              </a:srgbClr>
            </a:outerShdw>
          </a:effectLst>
        </p:spPr>
        <p:txBody>
          <a:bodyPr/>
          <a:lstStyle/>
          <a:p>
            <a:r>
              <a:rPr lang="en-US" altLang="zh-CN" dirty="0">
                <a:solidFill>
                  <a:schemeClr val="bg1"/>
                </a:solidFill>
              </a:rPr>
              <a:t>1</a:t>
            </a:r>
            <a:r>
              <a:rPr dirty="0">
                <a:solidFill>
                  <a:schemeClr val="bg1"/>
                </a:solidFill>
              </a:rPr>
              <a:t>.</a:t>
            </a:r>
            <a:r>
              <a:rPr lang="zh-CN" dirty="0">
                <a:solidFill>
                  <a:schemeClr val="bg1"/>
                </a:solidFill>
              </a:rPr>
              <a:t>创业企业发展阶段与融资</a:t>
            </a:r>
            <a:endParaRPr lang="zh-CN" dirty="0">
              <a:solidFill>
                <a:schemeClr val="bg1"/>
              </a:solidFill>
            </a:endParaRPr>
          </a:p>
        </p:txBody>
      </p:sp>
      <p:sp>
        <p:nvSpPr>
          <p:cNvPr id="450" name="编辑母版文本样式"/>
          <p:cNvSpPr txBox="1">
            <a:spLocks noGrp="1"/>
          </p:cNvSpPr>
          <p:nvPr>
            <p:ph type="body" sz="quarter" idx="1"/>
          </p:nvPr>
        </p:nvSpPr>
        <p:spPr>
          <a:xfrm>
            <a:off x="623888" y="4299347"/>
            <a:ext cx="7886700" cy="1125141"/>
          </a:xfrm>
          <a:prstGeom prst="rect">
            <a:avLst/>
          </a:prstGeom>
        </p:spPr>
        <p:txBody>
          <a:bodyPr/>
          <a:lstStyle/>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116205"/>
            <a:ext cx="7772400" cy="1143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The FIRE framework- Exit</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2531"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
        <p:nvSpPr>
          <p:cNvPr id="3" name="文本框 2"/>
          <p:cNvSpPr txBox="1"/>
          <p:nvPr/>
        </p:nvSpPr>
        <p:spPr>
          <a:xfrm>
            <a:off x="190499" y="4509135"/>
            <a:ext cx="8630285" cy="1992661"/>
          </a:xfrm>
          <a:prstGeom prst="rect">
            <a:avLst/>
          </a:prstGeom>
          <a:noFill/>
        </p:spPr>
        <p:txBody>
          <a:bodyPr wrap="square" rtlCol="0" anchor="t">
            <a:spAutoFit/>
          </a:bodyPr>
          <a:lstStyle/>
          <a:p>
            <a:pPr>
              <a:lnSpc>
                <a:spcPct val="150000"/>
              </a:lnSpc>
            </a:pPr>
            <a:r>
              <a:rPr sz="1400" b="1" dirty="0">
                <a:solidFill>
                  <a:srgbClr val="FF0000"/>
                </a:solidFill>
              </a:rPr>
              <a:t>Unsuccessful exits take several </a:t>
            </a:r>
            <a:r>
              <a:rPr lang="en-US" sz="1400" b="1" dirty="0">
                <a:solidFill>
                  <a:srgbClr val="FF0000"/>
                </a:solidFill>
              </a:rPr>
              <a:t> </a:t>
            </a:r>
            <a:r>
              <a:rPr sz="1400" b="1" dirty="0">
                <a:solidFill>
                  <a:srgbClr val="FF0000"/>
                </a:solidFill>
              </a:rPr>
              <a:t>forms. They may consist of ceasing operations, liquidating assets, declaring bankruptcy, or getting acquired at a low valuation.</a:t>
            </a:r>
            <a:endParaRPr sz="1400" b="1" dirty="0">
              <a:solidFill>
                <a:srgbClr val="FF0000"/>
              </a:solidFill>
            </a:endParaRPr>
          </a:p>
          <a:p>
            <a:pPr>
              <a:lnSpc>
                <a:spcPct val="150000"/>
              </a:lnSpc>
            </a:pPr>
            <a:r>
              <a:rPr sz="1400" b="1" dirty="0">
                <a:solidFill>
                  <a:srgbClr val="FF0000"/>
                </a:solidFill>
              </a:rPr>
              <a:t> Another type of exit is a partial or full sale of company shares to a financial buyer. This exit is often associated with intermediate company performance. </a:t>
            </a:r>
            <a:endParaRPr sz="1400" b="1" dirty="0">
              <a:solidFill>
                <a:srgbClr val="FF0000"/>
              </a:solidFill>
            </a:endParaRPr>
          </a:p>
          <a:p>
            <a:pPr>
              <a:lnSpc>
                <a:spcPct val="150000"/>
              </a:lnSpc>
            </a:pPr>
            <a:r>
              <a:rPr sz="1400" b="1" dirty="0">
                <a:solidFill>
                  <a:srgbClr val="FF0000"/>
                </a:solidFill>
              </a:rPr>
              <a:t>Finally, some companies never seem to find their way to an exit, being stuck in a limbo of neither making any progress nor being ready to close down. They are sometimes referred to as the “living dead” or “zombies.”</a:t>
            </a:r>
            <a:endParaRPr sz="1400" b="1" dirty="0">
              <a:solidFill>
                <a:srgbClr val="FF0000"/>
              </a:solidFill>
            </a:endParaRPr>
          </a:p>
        </p:txBody>
      </p:sp>
      <p:sp>
        <p:nvSpPr>
          <p:cNvPr id="5" name="文本框 4"/>
          <p:cNvSpPr txBox="1"/>
          <p:nvPr/>
        </p:nvSpPr>
        <p:spPr>
          <a:xfrm>
            <a:off x="6083935" y="1038860"/>
            <a:ext cx="2664460" cy="3046095"/>
          </a:xfrm>
          <a:prstGeom prst="rect">
            <a:avLst/>
          </a:prstGeom>
          <a:noFill/>
        </p:spPr>
        <p:txBody>
          <a:bodyPr wrap="square" rtlCol="0" anchor="t">
            <a:spAutoFit/>
          </a:bodyPr>
          <a:lstStyle/>
          <a:p>
            <a:pPr>
              <a:lnSpc>
                <a:spcPct val="150000"/>
              </a:lnSpc>
            </a:pPr>
            <a:r>
              <a:rPr sz="1600">
                <a:sym typeface="+mn-ea"/>
              </a:rPr>
              <a:t>shows two types of exits: successful ones (represented by a sun) and unsuccessful ones (represented by a black hole).</a:t>
            </a:r>
            <a:endParaRPr sz="1600">
              <a:sym typeface="+mn-ea"/>
            </a:endParaRPr>
          </a:p>
          <a:p>
            <a:pPr>
              <a:lnSpc>
                <a:spcPct val="150000"/>
              </a:lnSpc>
            </a:pPr>
            <a:r>
              <a:rPr sz="1600">
                <a:sym typeface="+mn-ea"/>
              </a:rPr>
              <a:t>two types of successful exit. the IPO</a:t>
            </a:r>
            <a:r>
              <a:rPr lang="en-US" sz="1600">
                <a:sym typeface="+mn-ea"/>
              </a:rPr>
              <a:t>  and </a:t>
            </a:r>
            <a:r>
              <a:rPr sz="1600">
                <a:sym typeface="+mn-ea"/>
              </a:rPr>
              <a:t> acqui</a:t>
            </a:r>
            <a:r>
              <a:rPr lang="en-US" sz="1600">
                <a:sym typeface="+mn-ea"/>
              </a:rPr>
              <a:t>zation</a:t>
            </a:r>
            <a:r>
              <a:rPr sz="1600">
                <a:sym typeface="+mn-ea"/>
              </a:rPr>
              <a:t> at a high valuation,</a:t>
            </a:r>
            <a:endParaRPr sz="1600">
              <a:sym typeface="+mn-ea"/>
            </a:endParaRPr>
          </a:p>
        </p:txBody>
      </p:sp>
      <p:pic>
        <p:nvPicPr>
          <p:cNvPr id="2" name="图片 1"/>
          <p:cNvPicPr>
            <a:picLocks noChangeAspect="1"/>
          </p:cNvPicPr>
          <p:nvPr/>
        </p:nvPicPr>
        <p:blipFill>
          <a:blip r:embed="rId1"/>
          <a:stretch>
            <a:fillRect/>
          </a:stretch>
        </p:blipFill>
        <p:spPr>
          <a:xfrm>
            <a:off x="323215" y="1061085"/>
            <a:ext cx="5689600" cy="34480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2.投资与估值"/>
          <p:cNvSpPr txBox="1">
            <a:spLocks noGrp="1"/>
          </p:cNvSpPr>
          <p:nvPr>
            <p:ph type="title"/>
          </p:nvPr>
        </p:nvSpPr>
        <p:spPr>
          <a:xfrm>
            <a:off x="628650" y="2943225"/>
            <a:ext cx="7886700" cy="971550"/>
          </a:xfrm>
          <a:prstGeom prst="rect">
            <a:avLst/>
          </a:prstGeom>
          <a:effectLst>
            <a:outerShdw dist="38100" dir="2699999" rotWithShape="0">
              <a:srgbClr val="000000">
                <a:alpha val="39999"/>
              </a:srgbClr>
            </a:outerShdw>
          </a:effectLst>
        </p:spPr>
        <p:txBody>
          <a:bodyPr/>
          <a:lstStyle/>
          <a:p>
            <a:r>
              <a:rPr lang="en-US" altLang="zh-CN" dirty="0">
                <a:solidFill>
                  <a:schemeClr val="bg1"/>
                </a:solidFill>
              </a:rPr>
              <a:t>3</a:t>
            </a:r>
            <a:r>
              <a:rPr dirty="0">
                <a:solidFill>
                  <a:schemeClr val="bg1"/>
                </a:solidFill>
              </a:rPr>
              <a:t>.</a:t>
            </a:r>
            <a:r>
              <a:rPr lang="zh-CN" dirty="0">
                <a:solidFill>
                  <a:schemeClr val="bg1"/>
                </a:solidFill>
              </a:rPr>
              <a:t>创业企业融资</a:t>
            </a:r>
            <a:r>
              <a:rPr lang="en-US" altLang="zh-CN" dirty="0">
                <a:solidFill>
                  <a:schemeClr val="bg1"/>
                </a:solidFill>
              </a:rPr>
              <a:t>FUEL</a:t>
            </a:r>
            <a:r>
              <a:rPr lang="zh-CN" altLang="en-US" dirty="0">
                <a:solidFill>
                  <a:schemeClr val="bg1"/>
                </a:solidFill>
              </a:rPr>
              <a:t>模型</a:t>
            </a:r>
            <a:endParaRPr lang="zh-CN" altLang="en-US" dirty="0">
              <a:solidFill>
                <a:schemeClr val="bg1"/>
              </a:solidFill>
            </a:endParaRPr>
          </a:p>
        </p:txBody>
      </p:sp>
      <p:sp>
        <p:nvSpPr>
          <p:cNvPr id="450" name="编辑母版文本样式"/>
          <p:cNvSpPr txBox="1">
            <a:spLocks noGrp="1"/>
          </p:cNvSpPr>
          <p:nvPr>
            <p:ph type="body" sz="quarter" idx="1"/>
          </p:nvPr>
        </p:nvSpPr>
        <p:spPr>
          <a:xfrm>
            <a:off x="623888" y="4299347"/>
            <a:ext cx="7886700" cy="1125141"/>
          </a:xfrm>
          <a:prstGeom prst="rect">
            <a:avLst/>
          </a:prstGeom>
        </p:spPr>
        <p:txBody>
          <a:bodyPr/>
          <a:lstStyle/>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67690" y="116840"/>
            <a:ext cx="8306435" cy="763270"/>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Main Types of Investors:The FUEL Framework</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7651" name="Content Placeholder 2"/>
          <p:cNvSpPr>
            <a:spLocks noGrp="1"/>
          </p:cNvSpPr>
          <p:nvPr>
            <p:ph idx="1"/>
          </p:nvPr>
        </p:nvSpPr>
        <p:spPr>
          <a:xfrm>
            <a:off x="685800" y="692785"/>
            <a:ext cx="7772400" cy="4114800"/>
          </a:xfrm>
        </p:spPr>
        <p:txBody>
          <a:bodyPr vert="horz" wrap="square" lIns="91440" tIns="45720" rIns="91440" bIns="45720" anchor="t"/>
          <a:lstStyle/>
          <a:p>
            <a:r>
              <a:rPr lang="en-US" altLang="zh-CN" sz="2800" dirty="0"/>
              <a:t>Add Fuel to Fire</a:t>
            </a:r>
            <a:endParaRPr lang="en-US" altLang="zh-CN" sz="2800" dirty="0"/>
          </a:p>
        </p:txBody>
      </p:sp>
      <p:sp>
        <p:nvSpPr>
          <p:cNvPr id="27652"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pic>
        <p:nvPicPr>
          <p:cNvPr id="2" name="图片 1"/>
          <p:cNvPicPr>
            <a:picLocks noChangeAspect="1"/>
          </p:cNvPicPr>
          <p:nvPr/>
        </p:nvPicPr>
        <p:blipFill>
          <a:blip r:embed="rId1"/>
          <a:stretch>
            <a:fillRect/>
          </a:stretch>
        </p:blipFill>
        <p:spPr>
          <a:xfrm>
            <a:off x="852170" y="1259205"/>
            <a:ext cx="7430135" cy="53797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67690" y="116840"/>
            <a:ext cx="8306435" cy="763270"/>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The FUEL Framework-Fundemental Structure</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7651" name="Content Placeholder 2"/>
          <p:cNvSpPr>
            <a:spLocks noGrp="1"/>
          </p:cNvSpPr>
          <p:nvPr>
            <p:ph idx="1"/>
          </p:nvPr>
        </p:nvSpPr>
        <p:spPr>
          <a:xfrm>
            <a:off x="685800" y="947420"/>
            <a:ext cx="7772400" cy="3860165"/>
          </a:xfrm>
        </p:spPr>
        <p:txBody>
          <a:bodyPr vert="horz" wrap="square" lIns="91440" tIns="45720" rIns="91440" bIns="45720" anchor="t"/>
          <a:lstStyle/>
          <a:p>
            <a:pPr marL="0" indent="0">
              <a:buNone/>
            </a:pPr>
            <a:r>
              <a:rPr lang="en-US" altLang="zh-CN" sz="2800" dirty="0"/>
              <a:t>• What is the investor’s fundamental identity?</a:t>
            </a:r>
            <a:endParaRPr lang="en-US" altLang="zh-CN" sz="2800" dirty="0"/>
          </a:p>
          <a:p>
            <a:pPr marL="0" indent="0">
              <a:buNone/>
            </a:pPr>
            <a:r>
              <a:rPr lang="en-US" altLang="zh-CN" sz="2800" dirty="0"/>
              <a:t>• What is the investor’s organizational structure and financial resources?</a:t>
            </a:r>
            <a:endParaRPr lang="en-US" altLang="zh-CN" sz="2800" dirty="0"/>
          </a:p>
          <a:p>
            <a:pPr marL="0" indent="0">
              <a:buNone/>
            </a:pPr>
            <a:r>
              <a:rPr lang="en-US" altLang="zh-CN" sz="2800" dirty="0"/>
              <a:t>• What is the investor’s governance structure and decision-making process?</a:t>
            </a:r>
            <a:endParaRPr lang="en-US" altLang="zh-CN" sz="2800" dirty="0"/>
          </a:p>
          <a:p>
            <a:pPr marL="0" indent="0">
              <a:buNone/>
            </a:pPr>
            <a:endParaRPr lang="en-US" altLang="zh-CN" sz="2800" dirty="0"/>
          </a:p>
          <a:p>
            <a:pPr marL="0" indent="0">
              <a:buNone/>
            </a:pPr>
            <a:r>
              <a:rPr lang="zh-CN" altLang="en-US" sz="2800" dirty="0">
                <a:ea typeface="宋体" panose="02010600030101010101" pitchFamily="2" charset="-122"/>
              </a:rPr>
              <a:t>关注点：投资人是谁？他们如何决策？拥有什么资源？</a:t>
            </a:r>
            <a:endParaRPr lang="zh-CN" altLang="en-US" sz="2800" dirty="0">
              <a:ea typeface="宋体" panose="02010600030101010101" pitchFamily="2" charset="-122"/>
            </a:endParaRPr>
          </a:p>
        </p:txBody>
      </p:sp>
      <p:sp>
        <p:nvSpPr>
          <p:cNvPr id="27652"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89230"/>
            <a:ext cx="7772400" cy="1143000"/>
          </a:xfrm>
        </p:spPr>
        <p:txBody>
          <a:bodyPr/>
          <a:lstStyle/>
          <a:p>
            <a:r>
              <a:rPr lang="en-US" altLang="zh-CN" dirty="0"/>
              <a:t>Sources of Financing and Valuation</a:t>
            </a:r>
            <a:endParaRPr lang="en-US" altLang="zh-CN" dirty="0"/>
          </a:p>
        </p:txBody>
      </p:sp>
      <p:sp>
        <p:nvSpPr>
          <p:cNvPr id="3" name="内容占位符 2"/>
          <p:cNvSpPr>
            <a:spLocks noGrp="1"/>
          </p:cNvSpPr>
          <p:nvPr>
            <p:ph idx="1"/>
          </p:nvPr>
        </p:nvSpPr>
        <p:spPr>
          <a:xfrm>
            <a:off x="755650" y="1332230"/>
            <a:ext cx="7772400" cy="4114800"/>
          </a:xfrm>
        </p:spPr>
        <p:txBody>
          <a:bodyPr/>
          <a:lstStyle/>
          <a:p>
            <a:pPr>
              <a:lnSpc>
                <a:spcPct val="150000"/>
              </a:lnSpc>
            </a:pPr>
            <a:r>
              <a:rPr lang="zh-CN" altLang="en-US" sz="2400" dirty="0">
                <a:sym typeface="+mn-ea"/>
              </a:rPr>
              <a:t>“It is far more important whose money you get than how</a:t>
            </a:r>
            <a:r>
              <a:rPr lang="en-US" altLang="zh-CN" sz="2400" dirty="0">
                <a:sym typeface="+mn-ea"/>
              </a:rPr>
              <a:t> </a:t>
            </a:r>
            <a:r>
              <a:rPr lang="zh-CN" altLang="en-US" sz="2400" dirty="0">
                <a:sym typeface="+mn-ea"/>
              </a:rPr>
              <a:t>much you get or how much you pay for it.”</a:t>
            </a:r>
            <a:r>
              <a:rPr lang="en-US" altLang="zh-CN" sz="2400" dirty="0">
                <a:sym typeface="+mn-ea"/>
              </a:rPr>
              <a:t>-</a:t>
            </a:r>
            <a:r>
              <a:rPr lang="zh-CN" altLang="en-US" sz="2400" dirty="0">
                <a:sym typeface="+mn-ea"/>
              </a:rPr>
              <a:t>Bygrave and Timmons (1992)？</a:t>
            </a:r>
            <a:endParaRPr lang="zh-CN" altLang="en-US" sz="2400" dirty="0">
              <a:sym typeface="+mn-ea"/>
            </a:endParaRPr>
          </a:p>
          <a:p>
            <a:pPr>
              <a:lnSpc>
                <a:spcPct val="150000"/>
              </a:lnSpc>
            </a:pPr>
            <a:r>
              <a:rPr lang="en-US" altLang="zh-CN" sz="2400" dirty="0">
                <a:sym typeface="+mn-ea"/>
              </a:rPr>
              <a:t>investor types underlie many of the key features of how the investor interacts with entrepreneurs and other parties.</a:t>
            </a:r>
            <a:endParaRPr lang="en-US" altLang="zh-CN" sz="2400" dirty="0">
              <a:sym typeface="+mn-ea"/>
            </a:endParaRPr>
          </a:p>
          <a:p>
            <a:pPr>
              <a:lnSpc>
                <a:spcPct val="150000"/>
              </a:lnSpc>
            </a:pPr>
            <a:r>
              <a:rPr lang="zh-CN" altLang="en-US" sz="2400" dirty="0">
                <a:ea typeface="宋体" panose="02010600030101010101" pitchFamily="2" charset="-122"/>
                <a:sym typeface="+mn-ea"/>
              </a:rPr>
              <a:t>天使</a:t>
            </a:r>
            <a:r>
              <a:rPr lang="en-US" altLang="zh-CN" sz="2400" dirty="0">
                <a:ea typeface="宋体" panose="02010600030101010101" pitchFamily="2" charset="-122"/>
                <a:sym typeface="+mn-ea"/>
              </a:rPr>
              <a:t>vsVC</a:t>
            </a:r>
            <a:r>
              <a:rPr lang="zh-CN" altLang="en-US" sz="2400" dirty="0">
                <a:ea typeface="宋体" panose="02010600030101010101" pitchFamily="2" charset="-122"/>
                <a:sym typeface="+mn-ea"/>
              </a:rPr>
              <a:t>：angels invest their own money, whereas VCs invest </a:t>
            </a:r>
            <a:r>
              <a:rPr lang="en-US" altLang="zh-CN" sz="2400" dirty="0">
                <a:sym typeface="+mn-ea"/>
              </a:rPr>
              <a:t>other people’s money. </a:t>
            </a:r>
            <a:endParaRPr lang="en-US" altLang="zh-CN" sz="2400" dirty="0">
              <a:sym typeface="+mn-ea"/>
            </a:endParaRPr>
          </a:p>
          <a:p>
            <a:pPr>
              <a:lnSpc>
                <a:spcPct val="150000"/>
              </a:lnSpc>
            </a:pPr>
            <a:r>
              <a:rPr lang="en-US" altLang="zh-CN" dirty="0">
                <a:sym typeface="+mn-ea"/>
              </a:rPr>
              <a:t>IVC</a:t>
            </a:r>
            <a:r>
              <a:rPr lang="zh-CN" altLang="en-US" dirty="0">
                <a:ea typeface="宋体" panose="02010600030101010101" pitchFamily="2" charset="-122"/>
                <a:sym typeface="+mn-ea"/>
              </a:rPr>
              <a:t>、</a:t>
            </a:r>
            <a:r>
              <a:rPr lang="en-US" altLang="zh-CN" dirty="0">
                <a:ea typeface="宋体" panose="02010600030101010101" pitchFamily="2" charset="-122"/>
                <a:sym typeface="+mn-ea"/>
              </a:rPr>
              <a:t>CVC</a:t>
            </a:r>
            <a:r>
              <a:rPr lang="zh-CN" altLang="en-US" dirty="0">
                <a:ea typeface="宋体" panose="02010600030101010101" pitchFamily="2" charset="-122"/>
                <a:sym typeface="+mn-ea"/>
              </a:rPr>
              <a:t>、</a:t>
            </a:r>
            <a:r>
              <a:rPr lang="en-US" altLang="zh-CN" dirty="0">
                <a:ea typeface="宋体" panose="02010600030101010101" pitchFamily="2" charset="-122"/>
                <a:sym typeface="+mn-ea"/>
              </a:rPr>
              <a:t>GVC</a:t>
            </a:r>
            <a:endParaRPr lang="en-US" altLang="zh-CN" dirty="0">
              <a:sym typeface="+mn-ea"/>
            </a:endParaRPr>
          </a:p>
          <a:p>
            <a:pPr marL="0" indent="0">
              <a:lnSpc>
                <a:spcPct val="150000"/>
              </a:lnSpc>
              <a:buNone/>
            </a:pPr>
            <a:endParaRPr lang="zh-CN" altLang="en-US" dirty="0"/>
          </a:p>
          <a:p>
            <a:pPr>
              <a:lnSpc>
                <a:spcPct val="150000"/>
              </a:lnSpc>
            </a:pPr>
            <a:endParaRPr lang="zh-CN" altLang="en-US" sz="1800" dirty="0">
              <a:ea typeface="宋体" panose="02010600030101010101" pitchFamily="2" charset="-122"/>
            </a:endParaRPr>
          </a:p>
          <a:p>
            <a:pPr>
              <a:lnSpc>
                <a:spcPct val="150000"/>
              </a:lnSpc>
            </a:pPr>
            <a:endParaRPr lang="en-US" altLang="zh-CN" sz="1800" dirty="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116840"/>
            <a:ext cx="7772400" cy="1143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The venture capital structure</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7652"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pic>
        <p:nvPicPr>
          <p:cNvPr id="2" name="图片 1"/>
          <p:cNvPicPr>
            <a:picLocks noChangeAspect="1"/>
          </p:cNvPicPr>
          <p:nvPr/>
        </p:nvPicPr>
        <p:blipFill>
          <a:blip r:embed="rId1"/>
          <a:stretch>
            <a:fillRect/>
          </a:stretch>
        </p:blipFill>
        <p:spPr>
          <a:xfrm>
            <a:off x="1331595" y="1412875"/>
            <a:ext cx="2891155" cy="3976370"/>
          </a:xfrm>
          <a:prstGeom prst="rect">
            <a:avLst/>
          </a:prstGeom>
        </p:spPr>
      </p:pic>
      <p:sp>
        <p:nvSpPr>
          <p:cNvPr id="3" name="文本框 2"/>
          <p:cNvSpPr txBox="1"/>
          <p:nvPr/>
        </p:nvSpPr>
        <p:spPr>
          <a:xfrm>
            <a:off x="4233545" y="3140075"/>
            <a:ext cx="698500" cy="521970"/>
          </a:xfrm>
          <a:prstGeom prst="rect">
            <a:avLst/>
          </a:prstGeom>
          <a:noFill/>
        </p:spPr>
        <p:txBody>
          <a:bodyPr wrap="square" rtlCol="0" anchor="t">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noProof="0" dirty="0">
                <a:ln>
                  <a:noFill/>
                </a:ln>
                <a:solidFill>
                  <a:srgbClr val="C00000"/>
                </a:solidFill>
                <a:effectLst/>
                <a:uLnTx/>
                <a:uFillTx/>
                <a:latin typeface="+mn-lt"/>
                <a:ea typeface="+mj-ea"/>
                <a:cs typeface="+mj-cs"/>
                <a:sym typeface="+mn-ea"/>
              </a:rPr>
              <a:t>GP</a:t>
            </a:r>
            <a:endParaRPr lang="zh-CN" altLang="en-US"/>
          </a:p>
        </p:txBody>
      </p:sp>
      <p:sp>
        <p:nvSpPr>
          <p:cNvPr id="5" name="文本框 4"/>
          <p:cNvSpPr txBox="1"/>
          <p:nvPr/>
        </p:nvSpPr>
        <p:spPr>
          <a:xfrm>
            <a:off x="4314508" y="1628775"/>
            <a:ext cx="597535" cy="521970"/>
          </a:xfrm>
          <a:prstGeom prst="rect">
            <a:avLst/>
          </a:prstGeom>
          <a:noFill/>
        </p:spPr>
        <p:txBody>
          <a:bodyPr wrap="none" rtlCol="0" anchor="t">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noProof="0" dirty="0">
                <a:ln>
                  <a:noFill/>
                </a:ln>
                <a:solidFill>
                  <a:srgbClr val="C00000"/>
                </a:solidFill>
                <a:effectLst/>
                <a:uLnTx/>
                <a:uFillTx/>
                <a:latin typeface="+mn-lt"/>
                <a:ea typeface="+mj-ea"/>
                <a:cs typeface="+mj-cs"/>
                <a:sym typeface="+mn-ea"/>
              </a:rPr>
              <a:t>LP</a:t>
            </a:r>
            <a:endParaRPr lang="zh-CN" altLang="en-US"/>
          </a:p>
        </p:txBody>
      </p:sp>
      <p:sp>
        <p:nvSpPr>
          <p:cNvPr id="6" name="文本框 5"/>
          <p:cNvSpPr txBox="1"/>
          <p:nvPr/>
        </p:nvSpPr>
        <p:spPr>
          <a:xfrm>
            <a:off x="5292090" y="1419860"/>
            <a:ext cx="3295650" cy="3538220"/>
          </a:xfrm>
          <a:prstGeom prst="rect">
            <a:avLst/>
          </a:prstGeom>
          <a:noFill/>
        </p:spPr>
        <p:txBody>
          <a:bodyPr wrap="square" rtlCol="0" anchor="t">
            <a:spAutoFit/>
          </a:bodyPr>
          <a:lstStyle/>
          <a:p>
            <a:pPr lvl="0"/>
            <a:r>
              <a:rPr dirty="0">
                <a:sym typeface="+mn-ea"/>
              </a:rPr>
              <a:t>The general partner enters into an agreement with a set of institutional investors (the limited partners) that provide the funding of the VC fund.</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67690" y="116840"/>
            <a:ext cx="8306435" cy="763270"/>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The FUEL Framework-Underlying motivation</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7651" name="Content Placeholder 2"/>
          <p:cNvSpPr>
            <a:spLocks noGrp="1"/>
          </p:cNvSpPr>
          <p:nvPr>
            <p:ph idx="1"/>
          </p:nvPr>
        </p:nvSpPr>
        <p:spPr>
          <a:xfrm>
            <a:off x="567690" y="1196975"/>
            <a:ext cx="7772400" cy="4114800"/>
          </a:xfrm>
        </p:spPr>
        <p:txBody>
          <a:bodyPr vert="horz" wrap="square" lIns="91440" tIns="45720" rIns="91440" bIns="45720" anchor="t"/>
          <a:lstStyle/>
          <a:p>
            <a:pPr marL="0" indent="0">
              <a:buNone/>
            </a:pPr>
            <a:r>
              <a:rPr lang="en-US" altLang="zh-CN" sz="2800" dirty="0"/>
              <a:t>• What does the investor want?</a:t>
            </a:r>
            <a:endParaRPr lang="en-US" altLang="zh-CN" sz="2800" dirty="0"/>
          </a:p>
          <a:p>
            <a:pPr marL="0" indent="0">
              <a:buNone/>
            </a:pPr>
            <a:r>
              <a:rPr lang="en-US" altLang="zh-CN" sz="2800" dirty="0"/>
              <a:t>• How important are financial and nonfinancial returns to the investors?</a:t>
            </a:r>
            <a:endParaRPr lang="en-US" altLang="zh-CN" sz="2800" dirty="0"/>
          </a:p>
          <a:p>
            <a:pPr marL="0" indent="0">
              <a:buNone/>
            </a:pPr>
            <a:r>
              <a:rPr lang="en-US" altLang="zh-CN" sz="2800" dirty="0"/>
              <a:t>• How risk tolerant and patient is the investor?</a:t>
            </a:r>
            <a:endParaRPr lang="en-US" altLang="zh-CN" sz="2800" dirty="0"/>
          </a:p>
        </p:txBody>
      </p:sp>
      <p:sp>
        <p:nvSpPr>
          <p:cNvPr id="27652"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67690" y="116840"/>
            <a:ext cx="8306435" cy="763270"/>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The FUEL Framework-Expertise and networks</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7651" name="Content Placeholder 2"/>
          <p:cNvSpPr>
            <a:spLocks noGrp="1"/>
          </p:cNvSpPr>
          <p:nvPr>
            <p:ph idx="1"/>
          </p:nvPr>
        </p:nvSpPr>
        <p:spPr>
          <a:xfrm>
            <a:off x="685800" y="974725"/>
            <a:ext cx="8026400" cy="3832860"/>
          </a:xfrm>
        </p:spPr>
        <p:txBody>
          <a:bodyPr vert="horz" wrap="square" lIns="91440" tIns="45720" rIns="91440" bIns="45720" anchor="t"/>
          <a:lstStyle/>
          <a:p>
            <a:pPr marL="0" indent="0" latinLnBrk="0">
              <a:lnSpc>
                <a:spcPct val="150000"/>
              </a:lnSpc>
              <a:spcBef>
                <a:spcPts val="0"/>
              </a:spcBef>
              <a:buNone/>
            </a:pPr>
            <a:r>
              <a:rPr lang="en-US" altLang="zh-CN" sz="2800" dirty="0"/>
              <a:t>• What does the investor offer to the entrepreneur?</a:t>
            </a:r>
            <a:endParaRPr lang="en-US" altLang="zh-CN" sz="2800" dirty="0"/>
          </a:p>
          <a:p>
            <a:pPr marL="0" indent="0" latinLnBrk="0">
              <a:lnSpc>
                <a:spcPct val="150000"/>
              </a:lnSpc>
              <a:spcBef>
                <a:spcPts val="0"/>
              </a:spcBef>
              <a:buNone/>
            </a:pPr>
            <a:r>
              <a:rPr lang="zh-CN" altLang="en-US" sz="2800" dirty="0">
                <a:ea typeface="宋体" panose="02010600030101010101" pitchFamily="2" charset="-122"/>
              </a:rPr>
              <a:t>（</a:t>
            </a:r>
            <a:r>
              <a:rPr lang="en-US" altLang="zh-CN" sz="2800" dirty="0">
                <a:ea typeface="宋体" panose="02010600030101010101" pitchFamily="2" charset="-122"/>
              </a:rPr>
              <a:t>Money and </a:t>
            </a:r>
            <a:r>
              <a:rPr lang="zh-CN" altLang="en-US" sz="2800" dirty="0">
                <a:ea typeface="宋体" panose="02010600030101010101" pitchFamily="2" charset="-122"/>
              </a:rPr>
              <a:t>？）</a:t>
            </a:r>
            <a:endParaRPr lang="en-US" altLang="zh-CN" sz="2800" dirty="0"/>
          </a:p>
          <a:p>
            <a:pPr marL="0" indent="0" latinLnBrk="0">
              <a:lnSpc>
                <a:spcPct val="150000"/>
              </a:lnSpc>
              <a:spcBef>
                <a:spcPts val="0"/>
              </a:spcBef>
              <a:buNone/>
            </a:pPr>
            <a:r>
              <a:rPr lang="en-US" altLang="zh-CN" sz="2800" dirty="0"/>
              <a:t>• What expertise does the investor bring to the table?</a:t>
            </a:r>
            <a:r>
              <a:rPr lang="zh-CN" altLang="en-US" sz="2800" dirty="0">
                <a:ea typeface="宋体" panose="02010600030101010101" pitchFamily="2" charset="-122"/>
              </a:rPr>
              <a:t>（</a:t>
            </a:r>
            <a:r>
              <a:rPr lang="en-US" altLang="zh-CN" sz="2800" dirty="0">
                <a:ea typeface="宋体" panose="02010600030101010101" pitchFamily="2" charset="-122"/>
              </a:rPr>
              <a:t>Experties:</a:t>
            </a:r>
            <a:r>
              <a:rPr lang="zh-CN" altLang="en-US" sz="2800" dirty="0">
                <a:ea typeface="宋体" panose="02010600030101010101" pitchFamily="2" charset="-122"/>
              </a:rPr>
              <a:t>投资方拥有的专长和技能；</a:t>
            </a:r>
            <a:r>
              <a:rPr lang="en-US" altLang="zh-CN" sz="2800" dirty="0">
                <a:ea typeface="宋体" panose="02010600030101010101" pitchFamily="2" charset="-122"/>
              </a:rPr>
              <a:t>-Value Added</a:t>
            </a:r>
            <a:r>
              <a:rPr lang="zh-CN" altLang="en-US" sz="2800" dirty="0">
                <a:ea typeface="宋体" panose="02010600030101010101" pitchFamily="2" charset="-122"/>
              </a:rPr>
              <a:t>，</a:t>
            </a:r>
            <a:r>
              <a:rPr lang="en-US" altLang="zh-CN" sz="2800" dirty="0">
                <a:ea typeface="宋体" panose="02010600030101010101" pitchFamily="2" charset="-122"/>
              </a:rPr>
              <a:t> Screening</a:t>
            </a:r>
            <a:r>
              <a:rPr lang="zh-CN" altLang="en-US" sz="2800" dirty="0">
                <a:ea typeface="宋体" panose="02010600030101010101" pitchFamily="2" charset="-122"/>
              </a:rPr>
              <a:t>）</a:t>
            </a:r>
            <a:endParaRPr lang="en-US" altLang="zh-CN" sz="2800" dirty="0"/>
          </a:p>
          <a:p>
            <a:pPr marL="0" indent="0" latinLnBrk="0">
              <a:lnSpc>
                <a:spcPct val="150000"/>
              </a:lnSpc>
              <a:spcBef>
                <a:spcPts val="0"/>
              </a:spcBef>
              <a:buNone/>
            </a:pPr>
            <a:r>
              <a:rPr lang="en-US" altLang="zh-CN" sz="2800" dirty="0"/>
              <a:t>• What networks can the investor draw on?</a:t>
            </a:r>
            <a:endParaRPr lang="en-US" altLang="zh-CN" sz="2800" dirty="0"/>
          </a:p>
          <a:p>
            <a:pPr marL="0" indent="0" latinLnBrk="0">
              <a:lnSpc>
                <a:spcPct val="150000"/>
              </a:lnSpc>
              <a:spcBef>
                <a:spcPts val="0"/>
              </a:spcBef>
              <a:buNone/>
            </a:pPr>
            <a:r>
              <a:rPr lang="zh-CN" altLang="en-US" sz="2800" dirty="0">
                <a:ea typeface="宋体" panose="02010600030101010101" pitchFamily="2" charset="-122"/>
              </a:rPr>
              <a:t>（</a:t>
            </a:r>
            <a:r>
              <a:rPr lang="en-US" altLang="zh-CN" sz="2800" dirty="0">
                <a:ea typeface="宋体" panose="02010600030101010101" pitchFamily="2" charset="-122"/>
              </a:rPr>
              <a:t>Networks:</a:t>
            </a:r>
            <a:r>
              <a:rPr lang="zh-CN" altLang="en-US" sz="2800" dirty="0">
                <a:ea typeface="宋体" panose="02010600030101010101" pitchFamily="2" charset="-122"/>
                <a:sym typeface="+mn-ea"/>
              </a:rPr>
              <a:t>投资方可以调动的资源）；</a:t>
            </a:r>
            <a:endParaRPr lang="en-US" altLang="zh-CN" sz="2800" dirty="0"/>
          </a:p>
          <a:p>
            <a:pPr marL="0" indent="0">
              <a:buNone/>
            </a:pPr>
            <a:r>
              <a:rPr lang="en-US" altLang="zh-CN" sz="2800" dirty="0"/>
              <a:t>Angel vs VC</a:t>
            </a:r>
            <a:endParaRPr lang="en-US" altLang="zh-CN" sz="2800" dirty="0"/>
          </a:p>
        </p:txBody>
      </p:sp>
      <p:sp>
        <p:nvSpPr>
          <p:cNvPr id="27652"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67690" y="116840"/>
            <a:ext cx="8306435" cy="76327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The FUEL Framework-Logic and style</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7651" name="Content Placeholder 2"/>
          <p:cNvSpPr>
            <a:spLocks noGrp="1"/>
          </p:cNvSpPr>
          <p:nvPr>
            <p:ph idx="1"/>
          </p:nvPr>
        </p:nvSpPr>
        <p:spPr>
          <a:xfrm>
            <a:off x="685800" y="692785"/>
            <a:ext cx="7772400" cy="4114800"/>
          </a:xfrm>
        </p:spPr>
        <p:txBody>
          <a:bodyPr vert="horz" wrap="square" lIns="91440" tIns="45720" rIns="91440" bIns="45720" anchor="t"/>
          <a:lstStyle/>
          <a:p>
            <a:pPr marL="0" indent="0" latinLnBrk="0">
              <a:lnSpc>
                <a:spcPct val="150000"/>
              </a:lnSpc>
              <a:spcBef>
                <a:spcPts val="0"/>
              </a:spcBef>
              <a:buNone/>
            </a:pPr>
            <a:r>
              <a:rPr lang="en-US" altLang="zh-CN" sz="2800" dirty="0"/>
              <a:t>• How does the investor operate?</a:t>
            </a:r>
            <a:endParaRPr lang="en-US" altLang="zh-CN" sz="2800" dirty="0"/>
          </a:p>
          <a:p>
            <a:pPr marL="0" indent="0" latinLnBrk="0">
              <a:lnSpc>
                <a:spcPct val="150000"/>
              </a:lnSpc>
              <a:spcBef>
                <a:spcPts val="0"/>
              </a:spcBef>
              <a:buNone/>
            </a:pPr>
            <a:r>
              <a:rPr lang="en-US" altLang="zh-CN" sz="2800" dirty="0"/>
              <a:t>• What logical criteria does the investor use to select companies?</a:t>
            </a:r>
            <a:endParaRPr lang="en-US" altLang="zh-CN" sz="2800" dirty="0"/>
          </a:p>
          <a:p>
            <a:pPr marL="0" indent="0" latinLnBrk="0">
              <a:lnSpc>
                <a:spcPct val="150000"/>
              </a:lnSpc>
              <a:spcBef>
                <a:spcPts val="0"/>
              </a:spcBef>
              <a:buNone/>
            </a:pPr>
            <a:r>
              <a:rPr lang="en-US" altLang="zh-CN" sz="2800" dirty="0"/>
              <a:t>• What is the investor’s style of interacting with the companies? (Hands-on vs Hands-off)</a:t>
            </a:r>
            <a:endParaRPr lang="en-US" altLang="zh-CN" sz="2800" dirty="0"/>
          </a:p>
        </p:txBody>
      </p:sp>
      <p:sp>
        <p:nvSpPr>
          <p:cNvPr id="27652"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116840"/>
            <a:ext cx="7772400" cy="1143000"/>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Stage specialization of main investor types</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7652"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pic>
        <p:nvPicPr>
          <p:cNvPr id="4" name="图片 3"/>
          <p:cNvPicPr>
            <a:picLocks noChangeAspect="1"/>
          </p:cNvPicPr>
          <p:nvPr/>
        </p:nvPicPr>
        <p:blipFill>
          <a:blip r:embed="rId1"/>
          <a:stretch>
            <a:fillRect/>
          </a:stretch>
        </p:blipFill>
        <p:spPr>
          <a:xfrm>
            <a:off x="467360" y="1109345"/>
            <a:ext cx="8201660" cy="4126865"/>
          </a:xfrm>
          <a:prstGeom prst="rect">
            <a:avLst/>
          </a:prstGeom>
        </p:spPr>
      </p:pic>
      <p:sp>
        <p:nvSpPr>
          <p:cNvPr id="5" name="文本框 4"/>
          <p:cNvSpPr txBox="1"/>
          <p:nvPr/>
        </p:nvSpPr>
        <p:spPr>
          <a:xfrm>
            <a:off x="683260" y="5229225"/>
            <a:ext cx="7775575" cy="953135"/>
          </a:xfrm>
          <a:prstGeom prst="rect">
            <a:avLst/>
          </a:prstGeom>
          <a:noFill/>
        </p:spPr>
        <p:txBody>
          <a:bodyPr wrap="square" rtlCol="0" anchor="t">
            <a:spAutoFit/>
          </a:bodyPr>
          <a:lstStyle/>
          <a:p>
            <a:r>
              <a:rPr lang="zh-CN" altLang="en-US"/>
              <a:t>The short version is that angels invest their own money, whereas VCs invest other people’s money.</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Entrepreneurship is Multidimensional</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7171" name="Content Placeholder 2"/>
          <p:cNvSpPr>
            <a:spLocks noGrp="1"/>
          </p:cNvSpPr>
          <p:nvPr>
            <p:ph idx="1"/>
          </p:nvPr>
        </p:nvSpPr>
        <p:spPr/>
        <p:txBody>
          <a:bodyPr vert="horz" wrap="square" lIns="91440" tIns="45720" rIns="91440" bIns="45720" anchor="t"/>
          <a:lstStyle/>
          <a:p>
            <a:pPr eaLnBrk="1" hangingPunct="1"/>
            <a:r>
              <a:rPr lang="en-US" altLang="zh-CN" dirty="0"/>
              <a:t>The entrepreneur must: </a:t>
            </a:r>
            <a:endParaRPr lang="en-US" altLang="zh-CN" dirty="0"/>
          </a:p>
          <a:p>
            <a:pPr marL="914400" lvl="1" indent="-514350" eaLnBrk="1" hangingPunct="1">
              <a:buFont typeface="Calibri" panose="020F0502020204030204" pitchFamily="34" charset="0"/>
              <a:buAutoNum type="arabicPeriod"/>
            </a:pPr>
            <a:r>
              <a:rPr lang="en-US" altLang="zh-CN" dirty="0"/>
              <a:t>perceive an opportunity to create value by redeploying society’s resources</a:t>
            </a:r>
            <a:endParaRPr lang="en-US" altLang="zh-CN" dirty="0"/>
          </a:p>
          <a:p>
            <a:pPr marL="914400" lvl="1" indent="-514350" eaLnBrk="1" hangingPunct="1">
              <a:buFont typeface="Calibri" panose="020F0502020204030204" pitchFamily="34" charset="0"/>
              <a:buAutoNum type="arabicPeriod"/>
            </a:pPr>
            <a:r>
              <a:rPr lang="en-US" altLang="zh-CN" dirty="0"/>
              <a:t>devise a strategy for marshaling control of necessary resources</a:t>
            </a:r>
            <a:endParaRPr lang="en-US" altLang="zh-CN" dirty="0"/>
          </a:p>
          <a:p>
            <a:pPr marL="914400" lvl="1" indent="-514350" eaLnBrk="1" hangingPunct="1">
              <a:buFont typeface="Calibri" panose="020F0502020204030204" pitchFamily="34" charset="0"/>
              <a:buAutoNum type="arabicPeriod"/>
            </a:pPr>
            <a:r>
              <a:rPr lang="en-US" altLang="zh-CN" dirty="0"/>
              <a:t>implement a plan of action to bring about the change</a:t>
            </a:r>
            <a:endParaRPr lang="en-US" altLang="zh-CN" dirty="0"/>
          </a:p>
          <a:p>
            <a:pPr marL="914400" lvl="1" indent="-514350" eaLnBrk="1" hangingPunct="1">
              <a:buFont typeface="Calibri" panose="020F0502020204030204" pitchFamily="34" charset="0"/>
              <a:buAutoNum type="arabicPeriod"/>
            </a:pPr>
            <a:r>
              <a:rPr lang="en-US" altLang="zh-CN" dirty="0"/>
              <a:t>harvest the rewards that accrue from the innovation</a:t>
            </a:r>
            <a:endParaRPr lang="en-US" altLang="zh-CN" dirty="0"/>
          </a:p>
          <a:p>
            <a:pPr eaLnBrk="1" hangingPunct="1"/>
            <a:endParaRPr lang="en-US" altLang="zh-CN" dirty="0"/>
          </a:p>
        </p:txBody>
      </p:sp>
      <p:sp>
        <p:nvSpPr>
          <p:cNvPr id="7172"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25413"/>
            <a:ext cx="8229600" cy="1143000"/>
          </a:xfrm>
        </p:spPr>
        <p:txBody>
          <a:bodyPr vert="horz" wrap="square" lIns="91440" tIns="45720" rIns="91440" bIns="45720" numCol="1" anchor="ctr" anchorCtr="0" compatLnSpc="1">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Financial Performance and the Stages of New Venture Development</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25603" name="Content Placeholder 2"/>
          <p:cNvSpPr>
            <a:spLocks noGrp="1"/>
          </p:cNvSpPr>
          <p:nvPr>
            <p:ph idx="1"/>
          </p:nvPr>
        </p:nvSpPr>
        <p:spPr>
          <a:xfrm>
            <a:off x="457200" y="1411288"/>
            <a:ext cx="8229600" cy="5257800"/>
          </a:xfrm>
        </p:spPr>
        <p:txBody>
          <a:bodyPr vert="horz" wrap="square" lIns="91440" tIns="45720" rIns="91440" bIns="45720" anchor="t"/>
          <a:lstStyle/>
          <a:p>
            <a:pPr eaLnBrk="1" hangingPunct="1"/>
            <a:r>
              <a:rPr lang="en-US" altLang="zh-CN" dirty="0"/>
              <a:t>Development</a:t>
            </a:r>
            <a:endParaRPr lang="en-US" altLang="zh-CN" dirty="0"/>
          </a:p>
          <a:p>
            <a:pPr eaLnBrk="1" hangingPunct="1"/>
            <a:r>
              <a:rPr lang="en-US" altLang="zh-CN" dirty="0"/>
              <a:t>Start-up</a:t>
            </a:r>
            <a:endParaRPr lang="en-US" altLang="zh-CN" dirty="0"/>
          </a:p>
          <a:p>
            <a:pPr eaLnBrk="1" hangingPunct="1"/>
            <a:r>
              <a:rPr lang="en-US" altLang="zh-CN" dirty="0"/>
              <a:t>Early-growth</a:t>
            </a:r>
            <a:endParaRPr lang="en-US" altLang="zh-CN" dirty="0"/>
          </a:p>
          <a:p>
            <a:pPr eaLnBrk="1" hangingPunct="1"/>
            <a:r>
              <a:rPr lang="en-US" altLang="zh-CN" dirty="0"/>
              <a:t>Rapid-growth</a:t>
            </a:r>
            <a:endParaRPr lang="en-US" altLang="zh-CN" dirty="0"/>
          </a:p>
          <a:p>
            <a:pPr eaLnBrk="1" hangingPunct="1"/>
            <a:r>
              <a:rPr lang="en-US" altLang="zh-CN" dirty="0"/>
              <a:t>Exit</a:t>
            </a:r>
            <a:endParaRPr lang="en-US" altLang="zh-CN" dirty="0"/>
          </a:p>
        </p:txBody>
      </p:sp>
      <p:sp>
        <p:nvSpPr>
          <p:cNvPr id="25604"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p:cNvPicPr>
          <p:nvPr/>
        </p:nvPicPr>
        <p:blipFill>
          <a:blip r:embed="rId1"/>
          <a:stretch>
            <a:fillRect/>
          </a:stretch>
        </p:blipFill>
        <p:spPr>
          <a:xfrm>
            <a:off x="0" y="116840"/>
            <a:ext cx="9766300" cy="6650038"/>
          </a:xfrm>
          <a:prstGeom prst="rect">
            <a:avLst/>
          </a:prstGeom>
          <a:noFill/>
          <a:ln w="9525">
            <a:noFill/>
          </a:ln>
        </p:spPr>
      </p:pic>
      <p:sp>
        <p:nvSpPr>
          <p:cNvPr id="26627" name="TextBox 2"/>
          <p:cNvSpPr txBox="1"/>
          <p:nvPr/>
        </p:nvSpPr>
        <p:spPr>
          <a:xfrm>
            <a:off x="-180975" y="0"/>
            <a:ext cx="1584325" cy="338138"/>
          </a:xfrm>
          <a:prstGeom prst="rect">
            <a:avLst/>
          </a:prstGeom>
          <a:noFill/>
          <a:ln w="9525">
            <a:noFill/>
          </a:ln>
        </p:spPr>
        <p:txBody>
          <a:bodyPr>
            <a:spAutoFit/>
          </a:bodyPr>
          <a:lstStyle/>
          <a:p>
            <a:pPr algn="ctr"/>
            <a:r>
              <a:rPr lang="en-US" altLang="zh-CN" sz="1600" dirty="0">
                <a:solidFill>
                  <a:schemeClr val="tx1"/>
                </a:solidFill>
                <a:latin typeface="Calibri" panose="020F0502020204030204" pitchFamily="34" charset="0"/>
              </a:rPr>
              <a:t>Figure 1.5 </a:t>
            </a:r>
            <a:endParaRPr lang="en-US" altLang="zh-CN" sz="1600" dirty="0">
              <a:latin typeface="Calibri" panose="020F0502020204030204" pitchFamily="34" charset="0"/>
            </a:endParaRPr>
          </a:p>
        </p:txBody>
      </p:sp>
      <p:sp>
        <p:nvSpPr>
          <p:cNvPr id="26628"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548640" y="175895"/>
            <a:ext cx="7549515" cy="64325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827584" y="609600"/>
            <a:ext cx="7630616" cy="54864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20675"/>
            <a:ext cx="7772400" cy="911860"/>
          </a:xfrm>
        </p:spPr>
        <p:txBody>
          <a:bodyPr/>
          <a:lstStyle/>
          <a:p>
            <a:r>
              <a:rPr lang="zh-CN" altLang="en-US"/>
              <a:t>里程碑与融资方式</a:t>
            </a:r>
            <a:endParaRPr lang="zh-CN" altLang="en-US"/>
          </a:p>
        </p:txBody>
      </p:sp>
      <p:pic>
        <p:nvPicPr>
          <p:cNvPr id="5" name="内容占位符 4"/>
          <p:cNvPicPr>
            <a:picLocks noChangeAspect="1"/>
          </p:cNvPicPr>
          <p:nvPr>
            <p:ph idx="1"/>
          </p:nvPr>
        </p:nvPicPr>
        <p:blipFill>
          <a:blip r:embed="rId1"/>
          <a:stretch>
            <a:fillRect/>
          </a:stretch>
        </p:blipFill>
        <p:spPr>
          <a:xfrm>
            <a:off x="395605" y="1124585"/>
            <a:ext cx="8252460" cy="561086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87070" y="297180"/>
            <a:ext cx="7813675" cy="5798820"/>
          </a:xfrm>
          <a:prstGeom prst="rect">
            <a:avLst/>
          </a:prstGeom>
        </p:spPr>
      </p:pic>
      <p:sp>
        <p:nvSpPr>
          <p:cNvPr id="5" name="文本框 4"/>
          <p:cNvSpPr txBox="1"/>
          <p:nvPr/>
        </p:nvSpPr>
        <p:spPr>
          <a:xfrm>
            <a:off x="687070" y="6165215"/>
            <a:ext cx="7268845" cy="645160"/>
          </a:xfrm>
          <a:prstGeom prst="rect">
            <a:avLst/>
          </a:prstGeom>
          <a:noFill/>
        </p:spPr>
        <p:txBody>
          <a:bodyPr wrap="square" rtlCol="0" anchor="t">
            <a:spAutoFit/>
          </a:bodyPr>
          <a:p>
            <a:r>
              <a:rPr lang="zh-CN" altLang="en-US" sz="1800"/>
              <a:t>https://www.svb.com/startup-insights/vc-relations/stages-of-venture-capital/</a:t>
            </a:r>
            <a:endParaRPr lang="zh-CN" altLang="en-US" sz="1800"/>
          </a:p>
          <a:p>
            <a:r>
              <a:rPr lang="zh-CN" altLang="en-US" sz="1800"/>
              <a:t>https://www.svb.com/startup-insights/venture-debt/what-is-venture-debt/</a:t>
            </a:r>
            <a:endParaRPr lang="zh-CN" altLang="en-US"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 name="内容占位符 6"/>
          <p:cNvPicPr>
            <a:picLocks noChangeAspect="1"/>
          </p:cNvPicPr>
          <p:nvPr>
            <p:ph idx="1"/>
          </p:nvPr>
        </p:nvPicPr>
        <p:blipFill>
          <a:blip r:embed="rId1"/>
          <a:stretch>
            <a:fillRect/>
          </a:stretch>
        </p:blipFill>
        <p:spPr>
          <a:xfrm>
            <a:off x="666115" y="841375"/>
            <a:ext cx="7966075" cy="525462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85800" y="125388"/>
            <a:ext cx="7772400" cy="1143000"/>
          </a:xfrm>
        </p:spPr>
        <p:txBody>
          <a:bodyPr/>
          <a:lstStyle/>
          <a:p>
            <a:pPr eaLnBrk="1" hangingPunct="1">
              <a:defRPr/>
            </a:pPr>
            <a:r>
              <a:rPr lang="en-US" dirty="0">
                <a:latin typeface="+mn-lt"/>
              </a:rPr>
              <a:t>Summary</a:t>
            </a:r>
            <a:endParaRPr lang="en-US" dirty="0">
              <a:latin typeface="+mn-lt"/>
            </a:endParaRPr>
          </a:p>
        </p:txBody>
      </p:sp>
      <p:sp>
        <p:nvSpPr>
          <p:cNvPr id="33795" name="Content Placeholder 2"/>
          <p:cNvSpPr>
            <a:spLocks noGrp="1"/>
          </p:cNvSpPr>
          <p:nvPr>
            <p:ph idx="1"/>
          </p:nvPr>
        </p:nvSpPr>
        <p:spPr>
          <a:xfrm>
            <a:off x="692474" y="1196752"/>
            <a:ext cx="7911974" cy="4114800"/>
          </a:xfrm>
        </p:spPr>
        <p:txBody>
          <a:bodyPr/>
          <a:lstStyle/>
          <a:p>
            <a:pPr marL="514350" indent="-514350" eaLnBrk="1" hangingPunct="1"/>
            <a:r>
              <a:rPr lang="en-US" altLang="zh-CN" sz="2400" dirty="0"/>
              <a:t>There are many types of entrepreneurial activity</a:t>
            </a:r>
            <a:endParaRPr lang="en-US" altLang="zh-CN" sz="2400" dirty="0"/>
          </a:p>
          <a:p>
            <a:pPr marL="514350" indent="-514350" eaLnBrk="1" hangingPunct="1"/>
            <a:r>
              <a:rPr lang="en-US" altLang="zh-CN" sz="2400" dirty="0"/>
              <a:t>The Finance Paradigm and maximization of value for the entrepreneur will guide decision making</a:t>
            </a:r>
            <a:endParaRPr lang="en-US" altLang="zh-CN" sz="2400" dirty="0"/>
          </a:p>
          <a:p>
            <a:pPr marL="514350" indent="-514350" eaLnBrk="1" hangingPunct="1"/>
            <a:r>
              <a:rPr lang="en-US" altLang="zh-CN" sz="2400" dirty="0"/>
              <a:t>Milestones can create value and may benefit the entrepreneur and investors</a:t>
            </a:r>
            <a:endParaRPr lang="en-US" altLang="zh-CN" sz="2400" dirty="0"/>
          </a:p>
          <a:p>
            <a:pPr marL="514350" indent="-514350" eaLnBrk="1" hangingPunct="1"/>
            <a:r>
              <a:rPr lang="en-US" altLang="zh-CN" sz="2400" dirty="0"/>
              <a:t>A venture’s financing needs and options are linked to its stage of growth</a:t>
            </a:r>
            <a:endParaRPr lang="en-US" altLang="zh-CN" sz="2400" dirty="0"/>
          </a:p>
          <a:p>
            <a:pPr marL="514350" indent="-514350" eaLnBrk="1" hangingPunct="1"/>
            <a:r>
              <a:rPr lang="en-US" altLang="zh-CN" sz="2400" dirty="0"/>
              <a:t>Business plans are both important and different for new ventures</a:t>
            </a:r>
            <a:endParaRPr lang="en-US" altLang="zh-CN" sz="2400" dirty="0"/>
          </a:p>
          <a:p>
            <a:pPr marL="514350" indent="-514350" eaLnBrk="1" hangingPunct="1">
              <a:buFont typeface="Arial" panose="020B0604020202020204" pitchFamily="34" charset="0"/>
              <a:buNone/>
            </a:pPr>
            <a:endParaRPr lang="en-US" altLang="zh-CN" sz="3000" dirty="0"/>
          </a:p>
          <a:p>
            <a:pPr marL="514350" indent="-514350" eaLnBrk="1" hangingPunct="1">
              <a:buFont typeface="Arial" panose="020B0604020202020204" pitchFamily="34" charset="0"/>
              <a:buNone/>
            </a:pPr>
            <a:endParaRPr lang="en-US" altLang="zh-CN" sz="3000" dirty="0"/>
          </a:p>
          <a:p>
            <a:pPr marL="514350" indent="-514350" eaLnBrk="1" hangingPunct="1">
              <a:buFont typeface="Arial" panose="020B0604020202020204" pitchFamily="34" charset="0"/>
              <a:buNone/>
            </a:pPr>
            <a:endParaRPr lang="en-US" altLang="zh-CN" sz="3000" dirty="0"/>
          </a:p>
          <a:p>
            <a:pPr marL="514350" indent="-514350" eaLnBrk="1" hangingPunct="1">
              <a:buFont typeface="Arial" panose="020B0604020202020204" pitchFamily="34" charset="0"/>
              <a:buNone/>
            </a:pPr>
            <a:endParaRPr lang="en-US" altLang="zh-CN" sz="3000" dirty="0"/>
          </a:p>
          <a:p>
            <a:pPr marL="514350" indent="-514350" eaLnBrk="1" hangingPunct="1">
              <a:buFont typeface="Arial" panose="020B0604020202020204" pitchFamily="34" charset="0"/>
              <a:buNone/>
            </a:pPr>
            <a:endParaRPr lang="en-US" altLang="zh-CN" sz="3000" dirty="0"/>
          </a:p>
          <a:p>
            <a:pPr marL="514350" indent="-514350" eaLnBrk="1" hangingPunct="1">
              <a:buFont typeface="Arial" panose="020B0604020202020204" pitchFamily="34" charset="0"/>
              <a:buNone/>
            </a:pPr>
            <a:endParaRPr lang="en-US" altLang="zh-CN" sz="3000" dirty="0"/>
          </a:p>
        </p:txBody>
      </p:sp>
      <p:sp>
        <p:nvSpPr>
          <p:cNvPr id="3379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99"/>
                </a:solidFill>
                <a:latin typeface="Arial" panose="020B0604020202020204" pitchFamily="34" charset="0"/>
              </a:defRPr>
            </a:lvl1pPr>
            <a:lvl2pPr marL="742950" indent="-285750" eaLnBrk="0" hangingPunct="0">
              <a:defRPr sz="2400">
                <a:solidFill>
                  <a:srgbClr val="000099"/>
                </a:solidFill>
                <a:latin typeface="Arial" panose="020B0604020202020204" pitchFamily="34" charset="0"/>
              </a:defRPr>
            </a:lvl2pPr>
            <a:lvl3pPr marL="1143000" indent="-228600" eaLnBrk="0" hangingPunct="0">
              <a:defRPr sz="2400">
                <a:solidFill>
                  <a:srgbClr val="000099"/>
                </a:solidFill>
                <a:latin typeface="Arial" panose="020B0604020202020204" pitchFamily="34" charset="0"/>
              </a:defRPr>
            </a:lvl3pPr>
            <a:lvl4pPr marL="1600200" indent="-228600" eaLnBrk="0" hangingPunct="0">
              <a:defRPr sz="2400">
                <a:solidFill>
                  <a:srgbClr val="000099"/>
                </a:solidFill>
                <a:latin typeface="Arial" panose="020B0604020202020204" pitchFamily="34" charset="0"/>
              </a:defRPr>
            </a:lvl4pPr>
            <a:lvl5pPr marL="2057400" indent="-228600" eaLnBrk="0" hangingPunct="0">
              <a:defRPr sz="2400">
                <a:solidFill>
                  <a:srgbClr val="000099"/>
                </a:solidFill>
                <a:latin typeface="Arial" panose="020B0604020202020204" pitchFamily="34" charset="0"/>
              </a:defRPr>
            </a:lvl5pPr>
            <a:lvl6pPr marL="2514600" indent="-228600" eaLnBrk="0" fontAlgn="base" hangingPunct="0">
              <a:spcBef>
                <a:spcPct val="0"/>
              </a:spcBef>
              <a:spcAft>
                <a:spcPct val="0"/>
              </a:spcAft>
              <a:defRPr sz="2400">
                <a:solidFill>
                  <a:srgbClr val="000099"/>
                </a:solidFill>
                <a:latin typeface="Arial" panose="020B0604020202020204" pitchFamily="34" charset="0"/>
              </a:defRPr>
            </a:lvl6pPr>
            <a:lvl7pPr marL="2971800" indent="-228600" eaLnBrk="0" fontAlgn="base" hangingPunct="0">
              <a:spcBef>
                <a:spcPct val="0"/>
              </a:spcBef>
              <a:spcAft>
                <a:spcPct val="0"/>
              </a:spcAft>
              <a:defRPr sz="2400">
                <a:solidFill>
                  <a:srgbClr val="000099"/>
                </a:solidFill>
                <a:latin typeface="Arial" panose="020B0604020202020204" pitchFamily="34" charset="0"/>
              </a:defRPr>
            </a:lvl7pPr>
            <a:lvl8pPr marL="3429000" indent="-228600" eaLnBrk="0" fontAlgn="base" hangingPunct="0">
              <a:spcBef>
                <a:spcPct val="0"/>
              </a:spcBef>
              <a:spcAft>
                <a:spcPct val="0"/>
              </a:spcAft>
              <a:defRPr sz="2400">
                <a:solidFill>
                  <a:srgbClr val="000099"/>
                </a:solidFill>
                <a:latin typeface="Arial" panose="020B0604020202020204" pitchFamily="34" charset="0"/>
              </a:defRPr>
            </a:lvl8pPr>
            <a:lvl9pPr marL="3886200" indent="-228600" eaLnBrk="0" fontAlgn="base" hangingPunct="0">
              <a:spcBef>
                <a:spcPct val="0"/>
              </a:spcBef>
              <a:spcAft>
                <a:spcPct val="0"/>
              </a:spcAft>
              <a:defRPr sz="2400">
                <a:solidFill>
                  <a:srgbClr val="000099"/>
                </a:solidFill>
                <a:latin typeface="Arial" panose="020B0604020202020204" pitchFamily="34" charset="0"/>
              </a:defRPr>
            </a:lvl9pPr>
          </a:lstStyle>
          <a:p>
            <a:pPr eaLnBrk="1" hangingPunct="1"/>
            <a:fld id="{247EAB71-70DE-44E9-B8BD-3CB85EFA52CC}" type="slidenum">
              <a:rPr lang="en-US" altLang="zh-CN" sz="1400">
                <a:solidFill>
                  <a:srgbClr val="898989"/>
                </a:solidFill>
                <a:latin typeface="Calibri" panose="020F0502020204030204" pitchFamily="34" charset="0"/>
              </a:rPr>
            </a:fld>
            <a:endParaRPr lang="en-US" altLang="zh-CN" sz="1400">
              <a:solidFill>
                <a:srgbClr val="898989"/>
              </a:solidFill>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Types of Entrepreneurship</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13315" name="Content Placeholder 2"/>
          <p:cNvSpPr>
            <a:spLocks noGrp="1"/>
          </p:cNvSpPr>
          <p:nvPr>
            <p:ph idx="1"/>
          </p:nvPr>
        </p:nvSpPr>
        <p:spPr/>
        <p:txBody>
          <a:bodyPr vert="horz" wrap="square" lIns="91440" tIns="45720" rIns="91440" bIns="45720" anchor="t"/>
          <a:lstStyle/>
          <a:p>
            <a:pPr eaLnBrk="1" hangingPunct="1"/>
            <a:r>
              <a:rPr lang="en-US" altLang="zh-CN" dirty="0"/>
              <a:t>Replicative versus innovative</a:t>
            </a:r>
            <a:endParaRPr lang="en-US" altLang="zh-CN" dirty="0"/>
          </a:p>
          <a:p>
            <a:pPr eaLnBrk="1" hangingPunct="1"/>
            <a:r>
              <a:rPr lang="en-US" altLang="zh-CN" dirty="0"/>
              <a:t>Opportunity-based versus necessity-based</a:t>
            </a:r>
            <a:endParaRPr lang="en-US" altLang="zh-CN" dirty="0"/>
          </a:p>
          <a:p>
            <a:pPr eaLnBrk="1" hangingPunct="1"/>
            <a:r>
              <a:rPr lang="en-US" altLang="zh-CN" dirty="0"/>
              <a:t>Corporate Venturing</a:t>
            </a:r>
            <a:endParaRPr lang="en-US" altLang="zh-CN" dirty="0"/>
          </a:p>
          <a:p>
            <a:pPr eaLnBrk="1" hangingPunct="1"/>
            <a:r>
              <a:rPr lang="en-US" altLang="zh-CN" dirty="0"/>
              <a:t>Social Venturing</a:t>
            </a:r>
            <a:endParaRPr lang="en-US" altLang="zh-CN" dirty="0"/>
          </a:p>
          <a:p>
            <a:pPr eaLnBrk="1" hangingPunct="1"/>
            <a:endParaRPr lang="en-US" altLang="zh-CN" dirty="0"/>
          </a:p>
          <a:p>
            <a:pPr eaLnBrk="1" hangingPunct="1"/>
            <a:endParaRPr lang="en-US" altLang="zh-CN" b="1" dirty="0"/>
          </a:p>
          <a:p>
            <a:pPr eaLnBrk="1" hangingPunct="1"/>
            <a:endParaRPr lang="en-US" altLang="zh-CN" dirty="0"/>
          </a:p>
        </p:txBody>
      </p:sp>
      <p:sp>
        <p:nvSpPr>
          <p:cNvPr id="13316"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85800" y="190500"/>
            <a:ext cx="7772400" cy="1143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Replicative vs. Innovative Entrepreneur</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14339" name="Content Placeholder 2"/>
          <p:cNvSpPr>
            <a:spLocks noGrp="1"/>
          </p:cNvSpPr>
          <p:nvPr>
            <p:ph idx="1"/>
          </p:nvPr>
        </p:nvSpPr>
        <p:spPr>
          <a:xfrm>
            <a:off x="703600" y="1196752"/>
            <a:ext cx="7772400" cy="4114800"/>
          </a:xfrm>
        </p:spPr>
        <p:txBody>
          <a:bodyPr vert="horz" wrap="square" lIns="91440" tIns="45720" rIns="91440" bIns="45720" anchor="t"/>
          <a:lstStyle/>
          <a:p>
            <a:pPr eaLnBrk="1" hangingPunct="1"/>
            <a:r>
              <a:rPr lang="en-US" altLang="zh-CN" dirty="0"/>
              <a:t>Replicative entrepreneurs function as efficient coordinators of resources </a:t>
            </a:r>
            <a:endParaRPr lang="en-US" altLang="zh-CN" dirty="0"/>
          </a:p>
          <a:p>
            <a:pPr lvl="1" eaLnBrk="1" hangingPunct="1"/>
            <a:r>
              <a:rPr lang="en-US" altLang="zh-CN" dirty="0"/>
              <a:t>start and maintain businesses that mimic predecessors</a:t>
            </a:r>
            <a:endParaRPr lang="en-US" altLang="zh-CN" dirty="0"/>
          </a:p>
          <a:p>
            <a:pPr lvl="1" eaLnBrk="1" hangingPunct="1"/>
            <a:r>
              <a:rPr lang="en-US" altLang="zh-CN" dirty="0"/>
              <a:t>provide more of existing goods and services</a:t>
            </a:r>
            <a:endParaRPr lang="en-US" altLang="zh-CN" dirty="0"/>
          </a:p>
          <a:p>
            <a:pPr eaLnBrk="1" hangingPunct="1"/>
            <a:r>
              <a:rPr lang="en-US" altLang="zh-CN" dirty="0"/>
              <a:t>Innovative entrepreneurship reshapes industries and has the potential to add huge value to economies</a:t>
            </a:r>
            <a:endParaRPr lang="en-US" altLang="zh-CN" dirty="0"/>
          </a:p>
          <a:p>
            <a:pPr lvl="1" eaLnBrk="1" hangingPunct="1"/>
            <a:r>
              <a:rPr lang="en-US" altLang="zh-CN" dirty="0"/>
              <a:t>e.g. Google, Intel, Facebook, and e-Bay </a:t>
            </a:r>
            <a:endParaRPr lang="en-US" altLang="zh-CN" dirty="0"/>
          </a:p>
          <a:p>
            <a:pPr eaLnBrk="1" hangingPunct="1"/>
            <a:endParaRPr lang="en-US" altLang="zh-CN" dirty="0"/>
          </a:p>
        </p:txBody>
      </p:sp>
      <p:sp>
        <p:nvSpPr>
          <p:cNvPr id="14340"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125413"/>
            <a:ext cx="8229600" cy="1143000"/>
          </a:xfrm>
        </p:spPr>
        <p:txBody>
          <a:bodyPr vert="horz" wrap="square" lIns="91440" tIns="45720" rIns="91440" bIns="45720" numCol="1" anchor="ctr" anchorCtr="0" compatLnSpc="1">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Necessity-based vs. Opportunity-based Entrepreneurship</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15363" name="Content Placeholder 2"/>
          <p:cNvSpPr>
            <a:spLocks noGrp="1"/>
          </p:cNvSpPr>
          <p:nvPr>
            <p:ph idx="1"/>
          </p:nvPr>
        </p:nvSpPr>
        <p:spPr>
          <a:xfrm>
            <a:off x="457200" y="1411288"/>
            <a:ext cx="8229600" cy="5257800"/>
          </a:xfrm>
        </p:spPr>
        <p:txBody>
          <a:bodyPr vert="horz" wrap="square" lIns="91440" tIns="45720" rIns="91440" bIns="45720" anchor="t"/>
          <a:lstStyle/>
          <a:p>
            <a:pPr eaLnBrk="1" hangingPunct="1"/>
            <a:r>
              <a:rPr lang="en-US" altLang="zh-CN" sz="2800" dirty="0"/>
              <a:t>Necessity-based entrepreneurs start businesses due to a lack of alternatives</a:t>
            </a:r>
            <a:endParaRPr lang="en-US" altLang="zh-CN" sz="2800" dirty="0"/>
          </a:p>
          <a:p>
            <a:pPr lvl="1" eaLnBrk="1" hangingPunct="1"/>
            <a:r>
              <a:rPr lang="en-US" altLang="zh-CN" sz="2400" dirty="0"/>
              <a:t>small, low-capital ventures</a:t>
            </a:r>
            <a:endParaRPr lang="en-US" altLang="zh-CN" sz="2400" dirty="0"/>
          </a:p>
          <a:p>
            <a:pPr lvl="1" eaLnBrk="1" hangingPunct="1"/>
            <a:r>
              <a:rPr lang="en-US" altLang="zh-CN" sz="2400" dirty="0"/>
              <a:t>almost always replicative </a:t>
            </a:r>
            <a:endParaRPr lang="en-US" altLang="zh-CN" sz="2400" dirty="0"/>
          </a:p>
          <a:p>
            <a:pPr lvl="1" eaLnBrk="1" hangingPunct="1"/>
            <a:r>
              <a:rPr lang="en-US" altLang="zh-CN" sz="2400" dirty="0"/>
              <a:t>common in emerging economies</a:t>
            </a:r>
            <a:endParaRPr lang="en-US" altLang="zh-CN" sz="2400" dirty="0"/>
          </a:p>
          <a:p>
            <a:pPr eaLnBrk="1" hangingPunct="1"/>
            <a:r>
              <a:rPr lang="en-US" altLang="zh-CN" sz="2800" dirty="0"/>
              <a:t>Opportunity-based entrepreneurs are motivated by the idea</a:t>
            </a:r>
            <a:endParaRPr lang="en-US" altLang="zh-CN" sz="2800" dirty="0"/>
          </a:p>
          <a:p>
            <a:pPr lvl="1" eaLnBrk="1" hangingPunct="1"/>
            <a:r>
              <a:rPr lang="en-US" altLang="zh-CN" sz="2400" dirty="0"/>
              <a:t>accounts for virtually all innovative entrepreneurship</a:t>
            </a:r>
            <a:endParaRPr lang="en-US" altLang="zh-CN" sz="2400" dirty="0"/>
          </a:p>
          <a:p>
            <a:pPr lvl="1" eaLnBrk="1" hangingPunct="1"/>
            <a:r>
              <a:rPr lang="en-US" altLang="zh-CN" sz="2400" dirty="0"/>
              <a:t>most frequently found in developed economies</a:t>
            </a:r>
            <a:endParaRPr lang="en-US" altLang="zh-CN" sz="2400" dirty="0"/>
          </a:p>
        </p:txBody>
      </p:sp>
      <p:sp>
        <p:nvSpPr>
          <p:cNvPr id="15364"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Two types of </a:t>
            </a:r>
            <a:r>
              <a:rPr lang="zh-CN" altLang="en-US">
                <a:sym typeface="+mn-ea"/>
              </a:rPr>
              <a:t>Entrepreneurship</a:t>
            </a:r>
            <a:endParaRPr lang="en-US" altLang="zh-CN">
              <a:ea typeface="宋体" panose="02010600030101010101" pitchFamily="2" charset="-122"/>
            </a:endParaRPr>
          </a:p>
        </p:txBody>
      </p:sp>
      <p:sp>
        <p:nvSpPr>
          <p:cNvPr id="3" name="内容占位符 2"/>
          <p:cNvSpPr>
            <a:spLocks noGrp="1"/>
          </p:cNvSpPr>
          <p:nvPr>
            <p:ph idx="1"/>
          </p:nvPr>
        </p:nvSpPr>
        <p:spPr>
          <a:xfrm>
            <a:off x="685800" y="1823085"/>
            <a:ext cx="7772400" cy="4272915"/>
          </a:xfrm>
        </p:spPr>
        <p:txBody>
          <a:bodyPr/>
          <a:lstStyle/>
          <a:p>
            <a:r>
              <a:rPr lang="zh-CN" altLang="en-US" sz="2000"/>
              <a:t>Small and Medium Enterprise (SME) Entrepreneurship </a:t>
            </a:r>
            <a:r>
              <a:rPr lang="en-US" altLang="zh-CN" sz="2000"/>
              <a:t>,</a:t>
            </a:r>
            <a:r>
              <a:rPr lang="zh-CN" altLang="en-US" sz="2000"/>
              <a:t> This is the type of business that is likely started by one person to serve a local market and grows to be a small or medium-size business that serves this local market. </a:t>
            </a:r>
            <a:endParaRPr lang="zh-CN" altLang="en-US" sz="2000"/>
          </a:p>
          <a:p>
            <a:endParaRPr lang="zh-CN" altLang="en-US" sz="2000"/>
          </a:p>
          <a:p>
            <a:r>
              <a:rPr lang="zh-CN" altLang="en-US" sz="2000"/>
              <a:t>Innovation-Driven Enterprise (IDE) </a:t>
            </a:r>
            <a:r>
              <a:rPr lang="en-US" altLang="zh-CN" sz="2000"/>
              <a:t>, IDE</a:t>
            </a:r>
            <a:r>
              <a:rPr lang="zh-CN" altLang="en-US" sz="2000"/>
              <a:t> is the more risky and more ambitious of the two. IDE entrepreneurs are aspiring to serve markets that go well beyond the local market. They are looking to sell their offering at a global or at least at a regional level.</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0" y="0"/>
            <a:ext cx="7772400" cy="1143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Corporate Venturing</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17411" name="Content Placeholder 2"/>
          <p:cNvSpPr>
            <a:spLocks noGrp="1"/>
          </p:cNvSpPr>
          <p:nvPr>
            <p:ph idx="1"/>
          </p:nvPr>
        </p:nvSpPr>
        <p:spPr>
          <a:xfrm>
            <a:off x="686398" y="980728"/>
            <a:ext cx="7772400" cy="4343400"/>
          </a:xfrm>
        </p:spPr>
        <p:txBody>
          <a:bodyPr vert="horz" wrap="square" lIns="91440" tIns="45720" rIns="91440" bIns="45720" anchor="t"/>
          <a:lstStyle/>
          <a:p>
            <a:pPr eaLnBrk="1" hangingPunct="1"/>
            <a:r>
              <a:rPr lang="en-US" altLang="zh-CN" dirty="0"/>
              <a:t>Corporate venturing is common for projects requiring </a:t>
            </a:r>
            <a:endParaRPr lang="en-US" altLang="zh-CN" dirty="0"/>
          </a:p>
          <a:p>
            <a:pPr lvl="1" eaLnBrk="1" hangingPunct="1">
              <a:spcBef>
                <a:spcPts val="300"/>
              </a:spcBef>
            </a:pPr>
            <a:r>
              <a:rPr lang="en-US" altLang="zh-CN" dirty="0"/>
              <a:t>large and complex research teams </a:t>
            </a:r>
            <a:endParaRPr lang="en-US" altLang="zh-CN" dirty="0"/>
          </a:p>
          <a:p>
            <a:pPr lvl="1" eaLnBrk="1" hangingPunct="1">
              <a:spcBef>
                <a:spcPts val="300"/>
              </a:spcBef>
            </a:pPr>
            <a:r>
              <a:rPr lang="en-US" altLang="zh-CN" dirty="0"/>
              <a:t>generic testing equipment</a:t>
            </a:r>
            <a:endParaRPr lang="en-US" altLang="zh-CN" dirty="0"/>
          </a:p>
          <a:p>
            <a:pPr lvl="1" eaLnBrk="1" hangingPunct="1">
              <a:spcBef>
                <a:spcPts val="300"/>
              </a:spcBef>
            </a:pPr>
            <a:r>
              <a:rPr lang="en-US" altLang="zh-CN" dirty="0"/>
              <a:t>lengthy development times</a:t>
            </a:r>
            <a:endParaRPr lang="en-US" altLang="zh-CN" dirty="0"/>
          </a:p>
          <a:p>
            <a:pPr eaLnBrk="1" hangingPunct="1"/>
            <a:r>
              <a:rPr lang="en-US" altLang="zh-CN" dirty="0"/>
              <a:t>Incentives to encourage entrepreneurship are difficult to implement in large organizations</a:t>
            </a:r>
            <a:endParaRPr lang="en-US" altLang="zh-CN" dirty="0"/>
          </a:p>
          <a:p>
            <a:pPr lvl="1" eaLnBrk="1" hangingPunct="1">
              <a:spcBef>
                <a:spcPts val="300"/>
              </a:spcBef>
            </a:pPr>
            <a:r>
              <a:rPr lang="en-US" altLang="zh-CN" dirty="0"/>
              <a:t>motivating people to work on the right projects</a:t>
            </a:r>
            <a:endParaRPr lang="en-US" altLang="zh-CN" dirty="0"/>
          </a:p>
          <a:p>
            <a:pPr lvl="1" eaLnBrk="1" hangingPunct="1">
              <a:spcBef>
                <a:spcPts val="300"/>
              </a:spcBef>
            </a:pPr>
            <a:r>
              <a:rPr lang="en-US" altLang="zh-CN" dirty="0"/>
              <a:t>rewarding success</a:t>
            </a:r>
            <a:endParaRPr lang="en-US" altLang="zh-CN" dirty="0"/>
          </a:p>
          <a:p>
            <a:pPr lvl="1" eaLnBrk="1" hangingPunct="1">
              <a:spcBef>
                <a:spcPts val="300"/>
              </a:spcBef>
            </a:pPr>
            <a:r>
              <a:rPr lang="en-US" altLang="zh-CN" dirty="0"/>
              <a:t>perceived inequities</a:t>
            </a:r>
            <a:endParaRPr lang="en-US" altLang="zh-CN" dirty="0"/>
          </a:p>
        </p:txBody>
      </p:sp>
      <p:sp>
        <p:nvSpPr>
          <p:cNvPr id="17412"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pitchFamily="34" charset="0"/>
              </a:rPr>
            </a:fld>
            <a:endParaRPr lang="en-US" sz="1400" dirty="0">
              <a:solidFill>
                <a:srgbClr val="898989"/>
              </a:solidFill>
              <a:latin typeface="Calibri" panose="020F0502020204030204" pitchFamily="34" charset="0"/>
            </a:endParaRPr>
          </a:p>
        </p:txBody>
      </p:sp>
    </p:spTree>
  </p:cSld>
  <p:clrMapOvr>
    <a:masterClrMapping/>
  </p:clrMapOvr>
</p:sld>
</file>

<file path=ppt/tags/tag1.xml><?xml version="1.0" encoding="utf-8"?>
<p:tagLst xmlns:p="http://schemas.openxmlformats.org/presentationml/2006/main">
  <p:tag name="COMMONDATA" val="eyJoZGlkIjoiZWEwNTU3YjZkNGZhZDc3N2FhYmI3N2JjMmU0ZmJiMzMifQ=="/>
  <p:tag name="KSO_WPP_MARK_KEY" val="1c51d1b6-c3f6-46bd-b1e8-e7f1193a1a22"/>
  <p:tag name="commondata" val="eyJoZGlkIjoiNWQyZWM2NzUyNjZlMDAxMjg5MGRiNjM5MjE4ZDg4NzQifQ=="/>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7E6CC"/>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E7E6CC"/>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13434</Words>
  <Application>WPS 演示</Application>
  <PresentationFormat>全屏显示(4:3)</PresentationFormat>
  <Paragraphs>416</Paragraphs>
  <Slides>47</Slides>
  <Notes>37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47</vt:i4>
      </vt:variant>
    </vt:vector>
  </HeadingPairs>
  <TitlesOfParts>
    <vt:vector size="58" baseType="lpstr">
      <vt:lpstr>Arial</vt:lpstr>
      <vt:lpstr>宋体</vt:lpstr>
      <vt:lpstr>Wingdings</vt:lpstr>
      <vt:lpstr>Times New Roman</vt:lpstr>
      <vt:lpstr>Calibri</vt:lpstr>
      <vt:lpstr>Heiti SC Medium</vt:lpstr>
      <vt:lpstr>微软雅黑</vt:lpstr>
      <vt:lpstr>等线</vt:lpstr>
      <vt:lpstr>Arial Unicode MS</vt:lpstr>
      <vt:lpstr>Blank Presentation</vt:lpstr>
      <vt:lpstr>Office Theme</vt:lpstr>
      <vt:lpstr>PowerPoint 演示文稿</vt:lpstr>
      <vt:lpstr>Learning Objectives</vt:lpstr>
      <vt:lpstr>1.创业企业发展阶段与融资</vt:lpstr>
      <vt:lpstr>Entrepreneurship is Multidimensional</vt:lpstr>
      <vt:lpstr>Types of Entrepreneurship</vt:lpstr>
      <vt:lpstr>Replicative vs. Innovative Entrepreneur</vt:lpstr>
      <vt:lpstr>Necessity-based vs. Opportunity-based Entrepreneurship</vt:lpstr>
      <vt:lpstr>Two types of Entrepreneurship</vt:lpstr>
      <vt:lpstr>Corporate Venturing</vt:lpstr>
      <vt:lpstr>Social Venturing</vt:lpstr>
      <vt:lpstr>课程内容</vt:lpstr>
      <vt:lpstr>Entrepreneurship and the Entrepreneur </vt:lpstr>
      <vt:lpstr>创业的类型（Muller,1972)</vt:lpstr>
      <vt:lpstr>PowerPoint 演示文稿</vt:lpstr>
      <vt:lpstr>What is Entrepreneurial Finance?  </vt:lpstr>
      <vt:lpstr>What Is Entrepreneurial Finance?</vt:lpstr>
      <vt:lpstr>The Finance Paradigm</vt:lpstr>
      <vt:lpstr>The Importance of Real Options</vt:lpstr>
      <vt:lpstr>Objective: Maximizing Value  for the Entrepreneur</vt:lpstr>
      <vt:lpstr>The Importance of Real Options</vt:lpstr>
      <vt:lpstr>Objective: Maximizing Value  for the Entrepreneur</vt:lpstr>
      <vt:lpstr>Stages of New Venture Development</vt:lpstr>
      <vt:lpstr>Measuring Progress with Milestones</vt:lpstr>
      <vt:lpstr>Some Common Milestones</vt:lpstr>
      <vt:lpstr>2.创业企业融资FIRE模型</vt:lpstr>
      <vt:lpstr>The FIRE framework</vt:lpstr>
      <vt:lpstr>The FIRE framework- Fit</vt:lpstr>
      <vt:lpstr>The FIRE framework- Invest</vt:lpstr>
      <vt:lpstr>The FIRE framework- Ride</vt:lpstr>
      <vt:lpstr>The FIRE framework- Exit</vt:lpstr>
      <vt:lpstr>3.创业企业融资FUEL模型</vt:lpstr>
      <vt:lpstr>Main Types of Investors:The FUEL Framework</vt:lpstr>
      <vt:lpstr>The FUEL Framework-Fundemental Structure</vt:lpstr>
      <vt:lpstr>Sources of Financing and Valuation</vt:lpstr>
      <vt:lpstr>The venture capital structure</vt:lpstr>
      <vt:lpstr>The FUEL Framework-Underlying motivation</vt:lpstr>
      <vt:lpstr>The FUEL Framework-Expertise and networks</vt:lpstr>
      <vt:lpstr>The FUEL Framework-Logic and style</vt:lpstr>
      <vt:lpstr>Stage specialization of main investor types</vt:lpstr>
      <vt:lpstr>Financial Performance and the Stages of New Venture Development</vt:lpstr>
      <vt:lpstr>PowerPoint 演示文稿</vt:lpstr>
      <vt:lpstr>PowerPoint 演示文稿</vt:lpstr>
      <vt:lpstr>PowerPoint 演示文稿</vt:lpstr>
      <vt:lpstr>里程碑与融资方式</vt:lpstr>
      <vt:lpstr>PowerPoint 演示文稿</vt:lpstr>
      <vt:lpstr>PowerPoint 演示文稿</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Live 2017</dc:creator>
  <cp:lastModifiedBy>贾建军</cp:lastModifiedBy>
  <cp:revision>77</cp:revision>
  <dcterms:created xsi:type="dcterms:W3CDTF">2020-04-20T03:37:00Z</dcterms:created>
  <dcterms:modified xsi:type="dcterms:W3CDTF">2024-09-19T00:47:23Z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E347B6ADDDCF4F1AA004F702609EDF00</vt:lpwstr>
  </property>
</Properties>
</file>