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e91aed77c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5e91aed77c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mettre la formule de tf idf (équation)  qu’est ce qu’il fait et pourquoi l’avoir choisit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e91aed77c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e91aed77c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e91aed77c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5e91aed77c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e91aed77c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5e91aed77c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e91aed77c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5e91aed77c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mettre les titre en texte en dessous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621725143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62172514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shema de dog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different of gaussian, on fait des convolution pour trouer les features, sift on a contruits des cluster, et on construit un dataframe avec des cluster avec le nombre de pixel dans un  cluster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présenter les différentes étapes de sift et son fonctionnement et son but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64edad3ac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64edad3ac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je vais créer des cluster avec k=5, </a:t>
            </a:r>
            <a:r>
              <a:rPr lang="fr"/>
              <a:t>application</a:t>
            </a:r>
            <a:r>
              <a:rPr lang="fr"/>
              <a:t> de kmean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5e91aed77c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5e91aed77c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5e91aed77c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5e91aed77c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64edad3ac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64edad3ac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Mieux décrire, un réseau de neurones à convolution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préciser que j’ai transféré qu’une partie du modèle, pas la couche  fully connecté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générer des variables pour chaque image =&gt; nombre de variables généré?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7a23f9ed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7a23f9ed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5e91aed77c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5e91aed77c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5e91aed77c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5e91aed77c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65a33da1f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65a33da1f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02ac1a6e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02ac1a6e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02ac1a6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02ac1a6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5e91aed77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5e91aed77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5e8c54690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5e8c54690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5e91aed77c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5e91aed77c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e91aed77c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5e91aed77c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dire qu’on garde les avis néga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e91aed77c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e91aed77c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300"/>
              <a:t>Améliorez le produit IA de votre start-up</a:t>
            </a:r>
            <a:endParaRPr b="1" sz="23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Alwis varrat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6" name="Google Shape;116;p22"/>
          <p:cNvSpPr txBox="1"/>
          <p:nvPr>
            <p:ph type="title"/>
          </p:nvPr>
        </p:nvSpPr>
        <p:spPr>
          <a:xfrm>
            <a:off x="224550" y="381875"/>
            <a:ext cx="879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Identifier les différents topics abordés</a:t>
            </a:r>
            <a:endParaRPr b="1"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224550" y="1152325"/>
            <a:ext cx="8694000" cy="3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fr" sz="1900">
                <a:solidFill>
                  <a:schemeClr val="dk1"/>
                </a:solidFill>
                <a:highlight>
                  <a:schemeClr val="lt1"/>
                </a:highlight>
              </a:rPr>
              <a:t>Création d’un bag of word avec TF-IDF</a:t>
            </a:r>
            <a:endParaRPr sz="19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fr" sz="1200">
                <a:solidFill>
                  <a:schemeClr val="dk1"/>
                </a:solidFill>
                <a:highlight>
                  <a:schemeClr val="lt1"/>
                </a:highlight>
              </a:rPr>
              <a:t>poids = fréquence du terme×indicateur similarité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fr" sz="1200">
                <a:solidFill>
                  <a:schemeClr val="dk1"/>
                </a:solidFill>
                <a:highlight>
                  <a:schemeClr val="lt1"/>
                </a:highlight>
              </a:rPr>
              <a:t>indicateur de similarité l'inverse document frequency (</a:t>
            </a:r>
            <a:r>
              <a:rPr lang="fr" sz="1200">
                <a:solidFill>
                  <a:srgbClr val="F1E7D5"/>
                </a:solidFill>
                <a:highlight>
                  <a:srgbClr val="1D1E1D"/>
                </a:highlight>
              </a:rPr>
              <a:t>l'inverse de la proportion de document qui contient le terme, à l'échelle logarithmique)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fr" sz="1200">
                <a:solidFill>
                  <a:schemeClr val="dk1"/>
                </a:solidFill>
                <a:highlight>
                  <a:schemeClr val="lt1"/>
                </a:highlight>
              </a:rPr>
              <a:t>poids = fréquence du n-gram×idf(n-gramme)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92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fr" sz="1900">
                <a:solidFill>
                  <a:schemeClr val="dk1"/>
                </a:solidFill>
                <a:highlight>
                  <a:schemeClr val="lt1"/>
                </a:highlight>
              </a:rPr>
              <a:t>Identification des topics avec LDA</a:t>
            </a:r>
            <a:endParaRPr sz="19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25" y="3586888"/>
            <a:ext cx="5572125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268975" y="1794600"/>
            <a:ext cx="8520600" cy="15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4820"/>
              <a:t>Analyse des images</a:t>
            </a:r>
            <a:endParaRPr b="1" sz="48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8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4820"/>
          </a:p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381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Exploration des images</a:t>
            </a:r>
            <a:endParaRPr b="1"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325" y="2199850"/>
            <a:ext cx="6991350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 txBox="1"/>
          <p:nvPr/>
        </p:nvSpPr>
        <p:spPr>
          <a:xfrm>
            <a:off x="575400" y="1073600"/>
            <a:ext cx="8125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Extraction des images depuis le JSON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Conversion</a:t>
            </a:r>
            <a:r>
              <a:rPr lang="fr" sz="1200"/>
              <a:t> des images en gris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381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Traitement </a:t>
            </a:r>
            <a:r>
              <a:rPr b="1" lang="fr"/>
              <a:t>des images</a:t>
            </a:r>
            <a:endParaRPr b="1"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775" y="1106975"/>
            <a:ext cx="7206500" cy="164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6775" y="2938575"/>
            <a:ext cx="7206499" cy="20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381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Traitement des images</a:t>
            </a:r>
            <a:endParaRPr b="1"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8025"/>
            <a:ext cx="8839198" cy="1238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59135"/>
            <a:ext cx="8839202" cy="124621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6"/>
          <p:cNvSpPr txBox="1"/>
          <p:nvPr/>
        </p:nvSpPr>
        <p:spPr>
          <a:xfrm>
            <a:off x="7206500" y="2441925"/>
            <a:ext cx="165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Filtre médian</a:t>
            </a:r>
            <a:endParaRPr/>
          </a:p>
        </p:txBody>
      </p:sp>
      <p:sp>
        <p:nvSpPr>
          <p:cNvPr id="150" name="Google Shape;150;p26"/>
          <p:cNvSpPr txBox="1"/>
          <p:nvPr/>
        </p:nvSpPr>
        <p:spPr>
          <a:xfrm>
            <a:off x="503250" y="2486313"/>
            <a:ext cx="165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Image de base</a:t>
            </a:r>
            <a:endParaRPr/>
          </a:p>
        </p:txBody>
      </p:sp>
      <p:sp>
        <p:nvSpPr>
          <p:cNvPr id="151" name="Google Shape;151;p26"/>
          <p:cNvSpPr txBox="1"/>
          <p:nvPr/>
        </p:nvSpPr>
        <p:spPr>
          <a:xfrm>
            <a:off x="4886950" y="2441925"/>
            <a:ext cx="165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Filtre gaussien</a:t>
            </a:r>
            <a:endParaRPr/>
          </a:p>
        </p:txBody>
      </p:sp>
      <p:sp>
        <p:nvSpPr>
          <p:cNvPr id="152" name="Google Shape;152;p26"/>
          <p:cNvSpPr txBox="1"/>
          <p:nvPr/>
        </p:nvSpPr>
        <p:spPr>
          <a:xfrm>
            <a:off x="311700" y="4477950"/>
            <a:ext cx="165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Image de base</a:t>
            </a:r>
            <a:endParaRPr/>
          </a:p>
        </p:txBody>
      </p:sp>
      <p:sp>
        <p:nvSpPr>
          <p:cNvPr id="153" name="Google Shape;153;p26"/>
          <p:cNvSpPr txBox="1"/>
          <p:nvPr/>
        </p:nvSpPr>
        <p:spPr>
          <a:xfrm>
            <a:off x="2481175" y="4477950"/>
            <a:ext cx="217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Correction du contraste</a:t>
            </a:r>
            <a:endParaRPr/>
          </a:p>
        </p:txBody>
      </p:sp>
      <p:sp>
        <p:nvSpPr>
          <p:cNvPr id="154" name="Google Shape;154;p26"/>
          <p:cNvSpPr txBox="1"/>
          <p:nvPr/>
        </p:nvSpPr>
        <p:spPr>
          <a:xfrm>
            <a:off x="2635550" y="2441925"/>
            <a:ext cx="165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Corr</a:t>
            </a:r>
            <a:r>
              <a:rPr lang="fr"/>
              <a:t>ection du bruit</a:t>
            </a:r>
            <a:endParaRPr/>
          </a:p>
        </p:txBody>
      </p:sp>
      <p:sp>
        <p:nvSpPr>
          <p:cNvPr id="155" name="Google Shape;155;p26"/>
          <p:cNvSpPr txBox="1"/>
          <p:nvPr/>
        </p:nvSpPr>
        <p:spPr>
          <a:xfrm>
            <a:off x="6883725" y="4370250"/>
            <a:ext cx="210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Correctif du contrast + Filtre médian</a:t>
            </a:r>
            <a:endParaRPr/>
          </a:p>
        </p:txBody>
      </p:sp>
      <p:sp>
        <p:nvSpPr>
          <p:cNvPr id="156" name="Google Shape;156;p26"/>
          <p:cNvSpPr txBox="1"/>
          <p:nvPr/>
        </p:nvSpPr>
        <p:spPr>
          <a:xfrm>
            <a:off x="4994375" y="4477950"/>
            <a:ext cx="165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Filtre médian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SIFT - Scale-invariant feature transform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4983725" y="1131425"/>
            <a:ext cx="3848700" cy="21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1" lang="fr" sz="1200">
                <a:solidFill>
                  <a:schemeClr val="dk1"/>
                </a:solidFill>
                <a:highlight>
                  <a:schemeClr val="lt1"/>
                </a:highlight>
              </a:rPr>
              <a:t>Détection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fr" sz="1200">
                <a:solidFill>
                  <a:schemeClr val="dk1"/>
                </a:solidFill>
                <a:highlight>
                  <a:schemeClr val="lt1"/>
                </a:highlight>
              </a:rPr>
              <a:t>Calcul des DoG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fr" sz="1200">
                <a:solidFill>
                  <a:schemeClr val="dk1"/>
                </a:solidFill>
                <a:highlight>
                  <a:schemeClr val="lt1"/>
                </a:highlight>
              </a:rPr>
              <a:t>Localisation des points d'intérêt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AutoNum type="arabicPeriod"/>
            </a:pPr>
            <a:r>
              <a:rPr b="1" lang="fr" sz="1200">
                <a:solidFill>
                  <a:schemeClr val="dk1"/>
                </a:solidFill>
                <a:highlight>
                  <a:schemeClr val="lt1"/>
                </a:highlight>
              </a:rPr>
              <a:t>Description</a:t>
            </a:r>
            <a:r>
              <a:rPr lang="fr" sz="12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fr" sz="1200">
                <a:solidFill>
                  <a:schemeClr val="dk1"/>
                </a:solidFill>
                <a:highlight>
                  <a:schemeClr val="lt1"/>
                </a:highlight>
              </a:rPr>
              <a:t>Assignation d'orientation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fr" sz="1200">
                <a:solidFill>
                  <a:schemeClr val="dk1"/>
                </a:solidFill>
                <a:highlight>
                  <a:schemeClr val="lt1"/>
                </a:highlight>
              </a:rPr>
              <a:t>Création des descripteurs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63" name="Google Shape;16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88800" y="1131425"/>
            <a:ext cx="4183200" cy="3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highlight>
                  <a:schemeClr val="lt1"/>
                </a:highlight>
              </a:rPr>
              <a:t>Qu’est ce que SIFT ?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highlight>
                  <a:schemeClr val="lt1"/>
                </a:highlight>
              </a:rPr>
              <a:t>Détecter et identifier les éléments similaires entre différentes images numériques.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highlight>
                  <a:schemeClr val="lt1"/>
                </a:highlight>
              </a:rPr>
              <a:t>L'étape fondamentale de la méthode consiste à calculer ce que l'on appelle les « descripteurs SIFT » des images. Pour ce </a:t>
            </a:r>
            <a:r>
              <a:rPr lang="fr" sz="1200">
                <a:solidFill>
                  <a:schemeClr val="dk1"/>
                </a:solidFill>
                <a:highlight>
                  <a:schemeClr val="lt1"/>
                </a:highlight>
              </a:rPr>
              <a:t>faire, elle</a:t>
            </a:r>
            <a:r>
              <a:rPr lang="fr" sz="1200">
                <a:solidFill>
                  <a:schemeClr val="dk1"/>
                </a:solidFill>
                <a:highlight>
                  <a:schemeClr val="lt1"/>
                </a:highlight>
              </a:rPr>
              <a:t> va  trouver les keypoints puis ensuite </a:t>
            </a:r>
            <a:r>
              <a:rPr lang="fr" sz="1200">
                <a:solidFill>
                  <a:schemeClr val="dk1"/>
                </a:solidFill>
                <a:highlight>
                  <a:schemeClr val="lt1"/>
                </a:highlight>
              </a:rPr>
              <a:t>déterminer</a:t>
            </a:r>
            <a:r>
              <a:rPr lang="fr" sz="1200">
                <a:solidFill>
                  <a:schemeClr val="dk1"/>
                </a:solidFill>
                <a:highlight>
                  <a:schemeClr val="lt1"/>
                </a:highlight>
              </a:rPr>
              <a:t> les différents descripteurs.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highlight>
                  <a:schemeClr val="lt1"/>
                </a:highlight>
              </a:rPr>
              <a:t>Les descripteurs est une représentation vectoriel des voisins des keypoints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8562" y="3080075"/>
            <a:ext cx="2492675" cy="193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381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SIFT - Création des descripteurs</a:t>
            </a:r>
            <a:endParaRPr b="1"/>
          </a:p>
        </p:txBody>
      </p:sp>
      <p:sp>
        <p:nvSpPr>
          <p:cNvPr id="172" name="Google Shape;172;p28"/>
          <p:cNvSpPr txBox="1"/>
          <p:nvPr/>
        </p:nvSpPr>
        <p:spPr>
          <a:xfrm>
            <a:off x="881100" y="1058350"/>
            <a:ext cx="71676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Identification des features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Extraction des descripteurs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Génération des visuals words avec Kmeans k = 10 * 5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Construction d’un dataFrame pour les 50 clusters en </a:t>
            </a:r>
            <a:r>
              <a:rPr lang="fr" sz="2000"/>
              <a:t>faisant</a:t>
            </a:r>
            <a:r>
              <a:rPr lang="fr" sz="2000"/>
              <a:t> le comptage du nbr de descripteurs par </a:t>
            </a:r>
            <a:r>
              <a:rPr lang="fr" sz="2000"/>
              <a:t>cluster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Application de kmeans sur le nouveau dataFrame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381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SIFT - Extraction des features</a:t>
            </a:r>
            <a:endParaRPr b="1"/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775" y="1085925"/>
            <a:ext cx="512445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381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SIFT - Clusters</a:t>
            </a:r>
            <a:endParaRPr b="1"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825" y="954575"/>
            <a:ext cx="4008724" cy="385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0"/>
          <p:cNvSpPr txBox="1"/>
          <p:nvPr/>
        </p:nvSpPr>
        <p:spPr>
          <a:xfrm>
            <a:off x="5718900" y="2680663"/>
            <a:ext cx="24699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1D1E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Adjusted Rand Score : 0.06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chemeClr val="lt1"/>
                </a:highlight>
              </a:rPr>
              <a:t>VGG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93" name="Google Shape;19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highlight>
                  <a:schemeClr val="lt1"/>
                </a:highlight>
              </a:rPr>
              <a:t>‹#›</a:t>
            </a:fld>
            <a:endParaRPr>
              <a:highlight>
                <a:schemeClr val="lt1"/>
              </a:highlight>
            </a:endParaRPr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53725" y="1219950"/>
            <a:ext cx="3281100" cy="1843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highlight>
                  <a:schemeClr val="lt1"/>
                </a:highlight>
              </a:rPr>
              <a:t>Qu’est ce que </a:t>
            </a:r>
            <a:r>
              <a:rPr lang="fr" sz="1200">
                <a:solidFill>
                  <a:schemeClr val="dk1"/>
                </a:solidFill>
                <a:highlight>
                  <a:schemeClr val="lt1"/>
                </a:highlight>
              </a:rPr>
              <a:t>VGG ? 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highlight>
                  <a:schemeClr val="lt1"/>
                </a:highlight>
              </a:rPr>
              <a:t>Modèle pré-entrainé sur ImageNet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highlight>
                  <a:schemeClr val="lt1"/>
                </a:highlight>
              </a:rPr>
              <a:t>Un </a:t>
            </a:r>
            <a:r>
              <a:rPr lang="fr" sz="1200">
                <a:solidFill>
                  <a:schemeClr val="dk1"/>
                </a:solidFill>
                <a:highlight>
                  <a:schemeClr val="lt1"/>
                </a:highlight>
              </a:rPr>
              <a:t>modèle de réseau de neurones à convolution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highlight>
                  <a:schemeClr val="lt1"/>
                </a:highlight>
              </a:rPr>
              <a:t>Transfert learning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63756"/>
            <a:ext cx="3281099" cy="1929168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4954025" y="1219950"/>
            <a:ext cx="3823200" cy="27036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876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fr" sz="1200">
                <a:solidFill>
                  <a:schemeClr val="dk1"/>
                </a:solidFill>
                <a:highlight>
                  <a:schemeClr val="lt1"/>
                </a:highlight>
              </a:rPr>
              <a:t>Standardiser les images de notre base de données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876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AutoNum type="arabicPeriod"/>
            </a:pPr>
            <a:r>
              <a:rPr lang="fr" sz="1200">
                <a:solidFill>
                  <a:schemeClr val="dk1"/>
                </a:solidFill>
                <a:highlight>
                  <a:schemeClr val="lt1"/>
                </a:highlight>
              </a:rPr>
              <a:t>Désactiver les couches fully connected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876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AutoNum type="arabicPeriod"/>
            </a:pPr>
            <a:r>
              <a:rPr lang="fr" sz="1200">
                <a:solidFill>
                  <a:schemeClr val="dk1"/>
                </a:solidFill>
                <a:highlight>
                  <a:schemeClr val="lt1"/>
                </a:highlight>
              </a:rPr>
              <a:t>Générer des variables pour chaque image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876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AutoNum type="arabicPeriod"/>
            </a:pPr>
            <a:r>
              <a:rPr lang="fr" sz="1200">
                <a:solidFill>
                  <a:schemeClr val="dk1"/>
                </a:solidFill>
                <a:highlight>
                  <a:schemeClr val="lt1"/>
                </a:highlight>
              </a:rPr>
              <a:t>Kmean pour extraire les 5 clusters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Sommaire</a:t>
            </a:r>
            <a:endParaRPr b="1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1632450" y="1152325"/>
            <a:ext cx="5879100" cy="3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fr" sz="2100">
                <a:solidFill>
                  <a:schemeClr val="dk1"/>
                </a:solidFill>
              </a:rPr>
              <a:t>Introduction du projet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fr" sz="2100">
                <a:solidFill>
                  <a:schemeClr val="dk1"/>
                </a:solidFill>
              </a:rPr>
              <a:t>Analyse des avis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fr" sz="2100">
                <a:solidFill>
                  <a:schemeClr val="dk1"/>
                </a:solidFill>
              </a:rPr>
              <a:t>WordCloud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fr" sz="2100">
                <a:solidFill>
                  <a:schemeClr val="dk1"/>
                </a:solidFill>
              </a:rPr>
              <a:t>LDA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fr" sz="2100">
                <a:solidFill>
                  <a:schemeClr val="dk1"/>
                </a:solidFill>
              </a:rPr>
              <a:t>Analyse des images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fr" sz="2100">
                <a:solidFill>
                  <a:schemeClr val="dk1"/>
                </a:solidFill>
              </a:rPr>
              <a:t>SIFT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fr" sz="2100">
                <a:solidFill>
                  <a:schemeClr val="dk1"/>
                </a:solidFill>
              </a:rPr>
              <a:t>VGG</a:t>
            </a:r>
            <a:endParaRPr sz="21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fr" sz="2100">
                <a:solidFill>
                  <a:schemeClr val="dk1"/>
                </a:solidFill>
              </a:rPr>
              <a:t>Api Yelp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fr" sz="2100">
                <a:solidFill>
                  <a:schemeClr val="dk1"/>
                </a:solidFill>
              </a:rPr>
              <a:t>Conclusion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2" name="Google Shape;202;p32"/>
          <p:cNvSpPr txBox="1"/>
          <p:nvPr>
            <p:ph type="title"/>
          </p:nvPr>
        </p:nvSpPr>
        <p:spPr>
          <a:xfrm>
            <a:off x="311700" y="381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VGG - Clusters</a:t>
            </a:r>
            <a:endParaRPr b="1"/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713" y="954575"/>
            <a:ext cx="4728224" cy="3884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2"/>
          <p:cNvSpPr txBox="1"/>
          <p:nvPr/>
        </p:nvSpPr>
        <p:spPr>
          <a:xfrm>
            <a:off x="5683825" y="2371650"/>
            <a:ext cx="24699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1D1E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Adjusted Rand Score : 0.6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10" name="Google Shape;210;p33"/>
          <p:cNvSpPr txBox="1"/>
          <p:nvPr>
            <p:ph type="title"/>
          </p:nvPr>
        </p:nvSpPr>
        <p:spPr>
          <a:xfrm>
            <a:off x="311700" y="381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API YELP</a:t>
            </a:r>
            <a:endParaRPr b="1"/>
          </a:p>
        </p:txBody>
      </p:sp>
      <p:sp>
        <p:nvSpPr>
          <p:cNvPr id="211" name="Google Shape;211;p33"/>
          <p:cNvSpPr txBox="1"/>
          <p:nvPr/>
        </p:nvSpPr>
        <p:spPr>
          <a:xfrm>
            <a:off x="2828400" y="1220950"/>
            <a:ext cx="4237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Accéder à l’api Yelp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Faire une requête (filtre restaurant de France)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Récupérer la réponse de la requête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Sauvegarder la réponse</a:t>
            </a:r>
            <a:endParaRPr sz="1200"/>
          </a:p>
        </p:txBody>
      </p:sp>
      <p:pic>
        <p:nvPicPr>
          <p:cNvPr id="212" name="Google Shape;2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325" y="3291395"/>
            <a:ext cx="6126001" cy="1118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Conclusion</a:t>
            </a:r>
            <a:endParaRPr b="1"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764400" y="1166825"/>
            <a:ext cx="761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fr" sz="2700">
                <a:solidFill>
                  <a:schemeClr val="dk1"/>
                </a:solidFill>
              </a:rPr>
              <a:t>Identifications des sujets d’insatisfaction</a:t>
            </a:r>
            <a:endParaRPr sz="2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fr" sz="2700">
                <a:solidFill>
                  <a:schemeClr val="dk1"/>
                </a:solidFill>
              </a:rPr>
              <a:t>Analyse des images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68975" y="1794600"/>
            <a:ext cx="8520600" cy="15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4820"/>
              <a:t>Introduction du projet</a:t>
            </a:r>
            <a:endParaRPr b="1" sz="4820"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Introduction du projet</a:t>
            </a:r>
            <a:endParaRPr b="1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645625"/>
            <a:ext cx="8465100" cy="29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68935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 sz="2600">
                <a:solidFill>
                  <a:schemeClr val="dk1"/>
                </a:solidFill>
              </a:rPr>
              <a:t>Yelp dataset : </a:t>
            </a:r>
            <a:endParaRPr sz="2600">
              <a:solidFill>
                <a:schemeClr val="dk1"/>
              </a:solidFill>
            </a:endParaRPr>
          </a:p>
          <a:p>
            <a:pPr indent="-368935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fr" sz="2600">
                <a:solidFill>
                  <a:schemeClr val="dk1"/>
                </a:solidFill>
              </a:rPr>
              <a:t>Dataset Academic avec des données sur des restaurants, des avis et des photos</a:t>
            </a:r>
            <a:endParaRPr sz="2600">
              <a:solidFill>
                <a:schemeClr val="dk1"/>
              </a:solidFill>
            </a:endParaRPr>
          </a:p>
          <a:p>
            <a:pPr indent="0" lvl="0" marL="9144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-368935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 sz="2600">
                <a:solidFill>
                  <a:schemeClr val="dk1"/>
                </a:solidFill>
              </a:rPr>
              <a:t>Objectifs : </a:t>
            </a:r>
            <a:endParaRPr sz="2600">
              <a:solidFill>
                <a:schemeClr val="dk1"/>
              </a:solidFill>
            </a:endParaRPr>
          </a:p>
          <a:p>
            <a:pPr indent="-368935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fr" sz="2600">
                <a:solidFill>
                  <a:schemeClr val="dk1"/>
                </a:solidFill>
              </a:rPr>
              <a:t>Identifier les sujets d’insatisfaction</a:t>
            </a:r>
            <a:endParaRPr sz="2600">
              <a:solidFill>
                <a:schemeClr val="dk1"/>
              </a:solidFill>
            </a:endParaRPr>
          </a:p>
          <a:p>
            <a:pPr indent="-368935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fr" sz="2600">
                <a:solidFill>
                  <a:schemeClr val="dk1"/>
                </a:solidFill>
              </a:rPr>
              <a:t>Identification des représentations des images du restaurant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268975" y="1794600"/>
            <a:ext cx="8520600" cy="15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4820"/>
              <a:t>Analyse des avis</a:t>
            </a:r>
            <a:endParaRPr b="1" sz="48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8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4820"/>
          </a:p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381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Analyse des avis</a:t>
            </a:r>
            <a:endParaRPr b="1"/>
          </a:p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975" y="1045800"/>
            <a:ext cx="654405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5675" y="1216414"/>
            <a:ext cx="9143999" cy="271067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381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Analyse des avis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38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Création d’un WordCloud</a:t>
            </a:r>
            <a:endParaRPr b="1"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1125350" y="1395613"/>
            <a:ext cx="7767900" cy="3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fr" sz="2400">
                <a:solidFill>
                  <a:schemeClr val="dk1"/>
                </a:solidFill>
              </a:rPr>
              <a:t>Traitements sur les reviews ( lowercase, gestion des accents, émojis, etc..)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fr" sz="2400">
                <a:solidFill>
                  <a:schemeClr val="dk1"/>
                </a:solidFill>
              </a:rPr>
              <a:t>Identifier les mots les plus fréquents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fr" sz="2400">
                <a:solidFill>
                  <a:schemeClr val="dk1"/>
                </a:solidFill>
              </a:rPr>
              <a:t>Enlever les mots les plus fréquents ou les mot les moins pertinent (stopwords)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fr" sz="2400">
                <a:solidFill>
                  <a:schemeClr val="dk1"/>
                </a:solidFill>
              </a:rPr>
              <a:t>Générer le WordCloud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38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Création d’un WordCloud</a:t>
            </a:r>
            <a:endParaRPr b="1"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463" y="1619225"/>
            <a:ext cx="479107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