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e2d335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e2d335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cca5cd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cca5cd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cca5cd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cca5cd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cca5cd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cca5cd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1fcd1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1fcd1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entraiment sur les varaibles explicative et trarget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split est fait directement aussi target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adbec3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adbec3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/ presentation de l’air sur la courbe a revoir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une phrase pour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decrire la courbe roc ordonnee et abscice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 pourquoi faut une aire importante, pck il faut la valeur de labscisse soit faible c’est pourquoi le classifier pqarfaift se dessine en haut aguache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c7a24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c7a24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split partie test /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methode ensebliste / bridge (les differente modeles), methode de boosting, methode de noyau, methode arbre decisionel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presenter de maniere frivole differrents methodes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c7a24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0c7a24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abscisse 1-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calculer les taux avec la matrice de coefficient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presenter les deux scenario du risque cest pour ca le coefficient 0,5 nest pas le meileur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 pourquoi faut calculer le coeff (deux cas pas kiff kiff)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c7a249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c7a249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0c7a249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0c7a249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bleu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rouge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prendre deux cas opposé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 de valeur de la variable qui va faire pencher la tendence de target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2d9fbb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2d9fbb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cca5cd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3cca5cd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recap avec phrases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2d9fbb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2d9fbb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e2d335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e2d335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c7a249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c7a249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e2d335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e2d335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e2d335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e2d335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9ef5dfc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9ef5dfc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b97174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b9717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revoir les deux dernier attributs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Modèle de scoring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33175" y="4371600"/>
            <a:ext cx="22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Alwis VARRAT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58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Projet 4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0" y="251225"/>
            <a:ext cx="8520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/>
              <a:t>Aperçue de la corrélation entre les attributs et la variables TARGET</a:t>
            </a:r>
            <a:endParaRPr sz="2400"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4" y="1682775"/>
            <a:ext cx="4559012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25" y="1682763"/>
            <a:ext cx="36576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088625" y="1136050"/>
            <a:ext cx="27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Positive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488725" y="1178300"/>
            <a:ext cx="27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Négative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0" y="167500"/>
            <a:ext cx="85206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 Age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24" y="1451650"/>
            <a:ext cx="3396851" cy="2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50" y="1305075"/>
            <a:ext cx="3065475" cy="3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159850" y="4404175"/>
            <a:ext cx="27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Bleu : Remboursé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Rouge : Non remboursé</a:t>
            </a:r>
            <a:endParaRPr i="1" sz="1100"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0" y="83725"/>
            <a:ext cx="85206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Aperçue de la corrélation entre les variables</a:t>
            </a:r>
            <a:endParaRPr sz="24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838" y="1130600"/>
            <a:ext cx="2632325" cy="2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63" y="3565627"/>
            <a:ext cx="3044425" cy="1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491" y="3565625"/>
            <a:ext cx="3121846" cy="1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11700" y="2275800"/>
            <a:ext cx="85206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Développement du modèle</a:t>
            </a:r>
            <a:endParaRPr sz="4800"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7838302" y="62806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Target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591597" y="1643415"/>
            <a:ext cx="1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DataFrame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7888402" y="1235800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Train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963585" y="2051030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Test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8" name="Google Shape;168;p26"/>
          <p:cNvCxnSpPr>
            <a:stCxn id="165" idx="3"/>
            <a:endCxn id="166" idx="1"/>
          </p:cNvCxnSpPr>
          <p:nvPr/>
        </p:nvCxnSpPr>
        <p:spPr>
          <a:xfrm flipH="1" rot="10800000">
            <a:off x="6679697" y="1435815"/>
            <a:ext cx="1208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5" idx="3"/>
            <a:endCxn id="167" idx="1"/>
          </p:cNvCxnSpPr>
          <p:nvPr/>
        </p:nvCxnSpPr>
        <p:spPr>
          <a:xfrm>
            <a:off x="6679697" y="1843515"/>
            <a:ext cx="12840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/>
          <p:cNvSpPr txBox="1"/>
          <p:nvPr/>
        </p:nvSpPr>
        <p:spPr>
          <a:xfrm>
            <a:off x="636335" y="3582449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Train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568344" y="3982638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86213" y="4390253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Target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3" name="Google Shape;173;p26"/>
          <p:cNvCxnSpPr>
            <a:stCxn id="170" idx="3"/>
            <a:endCxn id="171" idx="1"/>
          </p:cNvCxnSpPr>
          <p:nvPr/>
        </p:nvCxnSpPr>
        <p:spPr>
          <a:xfrm>
            <a:off x="1254035" y="3782549"/>
            <a:ext cx="13143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stCxn id="172" idx="3"/>
            <a:endCxn id="171" idx="1"/>
          </p:cNvCxnSpPr>
          <p:nvPr/>
        </p:nvCxnSpPr>
        <p:spPr>
          <a:xfrm flipH="1" rot="10800000">
            <a:off x="1304113" y="4182653"/>
            <a:ext cx="12642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6"/>
          <p:cNvSpPr txBox="1"/>
          <p:nvPr/>
        </p:nvSpPr>
        <p:spPr>
          <a:xfrm>
            <a:off x="7410397" y="3676949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Test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7322757" y="4288371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Target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490982" y="2961543"/>
            <a:ext cx="1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047598" y="2914291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Entrainement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5228592" y="3950806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</a:t>
            </a:r>
            <a:endParaRPr/>
          </a:p>
        </p:txBody>
      </p:sp>
      <p:cxnSp>
        <p:nvCxnSpPr>
          <p:cNvPr id="180" name="Google Shape;180;p26"/>
          <p:cNvCxnSpPr>
            <a:stCxn id="175" idx="1"/>
            <a:endCxn id="179" idx="3"/>
          </p:cNvCxnSpPr>
          <p:nvPr/>
        </p:nvCxnSpPr>
        <p:spPr>
          <a:xfrm flipH="1">
            <a:off x="6104797" y="3877049"/>
            <a:ext cx="13056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6" idx="1"/>
            <a:endCxn id="179" idx="3"/>
          </p:cNvCxnSpPr>
          <p:nvPr/>
        </p:nvCxnSpPr>
        <p:spPr>
          <a:xfrm rot="10800000">
            <a:off x="6104757" y="4150971"/>
            <a:ext cx="12180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109675" y="171400"/>
            <a:ext cx="655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Entraînement et prédiction du modèle </a:t>
            </a:r>
            <a:endParaRPr sz="2400"/>
          </a:p>
        </p:txBody>
      </p:sp>
      <p:sp>
        <p:nvSpPr>
          <p:cNvPr id="183" name="Google Shape;183;p26"/>
          <p:cNvSpPr txBox="1"/>
          <p:nvPr/>
        </p:nvSpPr>
        <p:spPr>
          <a:xfrm>
            <a:off x="462225" y="2914300"/>
            <a:ext cx="3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.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5266850" y="1644963"/>
            <a:ext cx="3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.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5228600" y="2914300"/>
            <a:ext cx="3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.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786972" y="1763940"/>
            <a:ext cx="1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DataFrame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083777" y="1356325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Train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158960" y="217155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Test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89" name="Google Shape;189;p26"/>
          <p:cNvCxnSpPr>
            <a:stCxn id="186" idx="3"/>
            <a:endCxn id="187" idx="1"/>
          </p:cNvCxnSpPr>
          <p:nvPr/>
        </p:nvCxnSpPr>
        <p:spPr>
          <a:xfrm flipH="1" rot="10800000">
            <a:off x="1875072" y="1556340"/>
            <a:ext cx="1208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6"/>
          <p:cNvCxnSpPr>
            <a:stCxn id="186" idx="3"/>
            <a:endCxn id="188" idx="1"/>
          </p:cNvCxnSpPr>
          <p:nvPr/>
        </p:nvCxnSpPr>
        <p:spPr>
          <a:xfrm>
            <a:off x="1875072" y="1964040"/>
            <a:ext cx="12840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6"/>
          <p:cNvSpPr txBox="1"/>
          <p:nvPr/>
        </p:nvSpPr>
        <p:spPr>
          <a:xfrm>
            <a:off x="462225" y="1765488"/>
            <a:ext cx="3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r>
              <a:rPr lang="fr"/>
              <a:t>.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7963702" y="279026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Target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93" name="Google Shape;193;p26"/>
          <p:cNvCxnSpPr>
            <a:endCxn id="164" idx="2"/>
          </p:cNvCxnSpPr>
          <p:nvPr/>
        </p:nvCxnSpPr>
        <p:spPr>
          <a:xfrm rot="10800000">
            <a:off x="8197252" y="1028265"/>
            <a:ext cx="99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67" idx="2"/>
            <a:endCxn id="192" idx="0"/>
          </p:cNvCxnSpPr>
          <p:nvPr/>
        </p:nvCxnSpPr>
        <p:spPr>
          <a:xfrm>
            <a:off x="8234785" y="2451230"/>
            <a:ext cx="879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283775" y="4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métriques d’évaluation</a:t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750" y="1173400"/>
            <a:ext cx="1681326" cy="305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3007213" y="4319975"/>
            <a:ext cx="15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La précision et le rappel</a:t>
            </a:r>
            <a:endParaRPr b="1"/>
          </a:p>
        </p:txBody>
      </p:sp>
      <p:sp>
        <p:nvSpPr>
          <p:cNvPr id="203" name="Google Shape;203;p27"/>
          <p:cNvSpPr txBox="1"/>
          <p:nvPr/>
        </p:nvSpPr>
        <p:spPr>
          <a:xfrm>
            <a:off x="673650" y="4427675"/>
            <a:ext cx="12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L’accuracy</a:t>
            </a:r>
            <a:endParaRPr b="1"/>
          </a:p>
        </p:txBody>
      </p:sp>
      <p:sp>
        <p:nvSpPr>
          <p:cNvPr id="204" name="Google Shape;204;p27"/>
          <p:cNvSpPr txBox="1"/>
          <p:nvPr/>
        </p:nvSpPr>
        <p:spPr>
          <a:xfrm>
            <a:off x="5848400" y="4385800"/>
            <a:ext cx="24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L’aire sous la courbe ROC</a:t>
            </a:r>
            <a:endParaRPr b="1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200" y="1900124"/>
            <a:ext cx="4171101" cy="1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283775" y="2263950"/>
            <a:ext cx="2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Indique le pourcentage de bonnes prédictions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modèle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00138"/>
            <a:ext cx="64008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AUC ROC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25" y="1232450"/>
            <a:ext cx="48958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788" y="2082150"/>
            <a:ext cx="18383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5807950" y="1390125"/>
            <a:ext cx="23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Coefficient</a:t>
            </a:r>
            <a:r>
              <a:rPr b="1" lang="fr" sz="1800"/>
              <a:t> optimal</a:t>
            </a:r>
            <a:endParaRPr b="1" sz="1800"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5717213" y="2903250"/>
            <a:ext cx="24915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Sensibilité = 0.94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Spécificité = 0.94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Précision = 0.94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L’importance des attributs</a:t>
            </a:r>
            <a:endParaRPr sz="24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22" y="1179063"/>
            <a:ext cx="6514899" cy="33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/>
              <a:t>L’impact des attributs sur le modèle</a:t>
            </a:r>
            <a:endParaRPr sz="2400"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74" y="1017713"/>
            <a:ext cx="5653051" cy="363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764850" y="174825"/>
            <a:ext cx="16143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Sommaire</a:t>
            </a:r>
            <a:endParaRPr sz="2400"/>
          </a:p>
        </p:txBody>
      </p:sp>
      <p:sp>
        <p:nvSpPr>
          <p:cNvPr id="63" name="Google Shape;63;p14"/>
          <p:cNvSpPr txBox="1"/>
          <p:nvPr/>
        </p:nvSpPr>
        <p:spPr>
          <a:xfrm>
            <a:off x="1854450" y="641025"/>
            <a:ext cx="543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Introduction du projet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context du projet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prétraitement</a:t>
            </a:r>
            <a:r>
              <a:rPr lang="fr" sz="2100"/>
              <a:t> des données (smote)</a:t>
            </a:r>
            <a:endParaRPr sz="2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ingénierie</a:t>
            </a:r>
            <a:r>
              <a:rPr lang="fr" sz="2100"/>
              <a:t> de variable</a:t>
            </a:r>
            <a:r>
              <a:rPr lang="fr" sz="2100">
                <a:solidFill>
                  <a:schemeClr val="dk1"/>
                </a:solidFill>
              </a:rPr>
              <a:t>(création de variable)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Analyse </a:t>
            </a:r>
            <a:r>
              <a:rPr lang="fr" sz="2100"/>
              <a:t>de données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univarié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Analyse bi-varié (corrélation de variable)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Modèlisation</a:t>
            </a:r>
            <a:endParaRPr sz="21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2394300" y="290300"/>
            <a:ext cx="43554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Conclusion</a:t>
            </a:r>
            <a:endParaRPr sz="6000"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1100550" y="1696675"/>
            <a:ext cx="71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Traitement des données(ex : Gestion des classes)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Features engineering (4 features)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Création d’un modèle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Analyse des différentes métriques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fr" sz="2100"/>
              <a:t>Evaluation des différents attributs du modèle (importance, impact)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04675"/>
            <a:ext cx="8520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Introduction du projet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925" y="104675"/>
            <a:ext cx="1851369" cy="17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452100" y="1582050"/>
            <a:ext cx="4883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Entreprise de prêt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Compréhension de la problématique métier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Définir des variables </a:t>
            </a:r>
            <a:r>
              <a:rPr lang="fr" sz="1800"/>
              <a:t>pertinentes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Développement d’un modèle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-502950" y="155150"/>
            <a:ext cx="10149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Aperçue du taux de remplissage</a:t>
            </a:r>
            <a:endParaRPr sz="24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460" l="1100" r="-1099" t="-1460"/>
          <a:stretch/>
        </p:blipFill>
        <p:spPr>
          <a:xfrm>
            <a:off x="2985892" y="863325"/>
            <a:ext cx="3172206" cy="42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209375"/>
            <a:ext cx="85206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Équilibrage de la classe TARGET</a:t>
            </a:r>
            <a:endParaRPr sz="2400"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2070346"/>
            <a:ext cx="3652700" cy="23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150" y="2089805"/>
            <a:ext cx="3652700" cy="22812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0"/>
            <a:ext cx="88866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Gestion des classes</a:t>
            </a:r>
            <a:endParaRPr sz="24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75" y="1758688"/>
            <a:ext cx="25146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068125" y="1160475"/>
            <a:ext cx="18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 unique 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180500" y="3264700"/>
            <a:ext cx="39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Label Encoding pour les attributs avec un nombre de classe unique égale à 2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257175" y="1758700"/>
            <a:ext cx="33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hot encoding créer une colonne pour chaque classes existante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223350"/>
            <a:ext cx="91440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40"/>
              <a:t>Traitement de données : Variable DAYS_EMPLOYED</a:t>
            </a:r>
            <a:endParaRPr sz="2440"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054038"/>
            <a:ext cx="27432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621600"/>
            <a:ext cx="3923552" cy="2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423" y="2796200"/>
            <a:ext cx="3367775" cy="22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Features </a:t>
            </a:r>
            <a:r>
              <a:rPr lang="fr" sz="4800"/>
              <a:t>engineering</a:t>
            </a:r>
            <a:endParaRPr sz="480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272700" y="97700"/>
            <a:ext cx="2598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Création d’attribut</a:t>
            </a:r>
            <a:endParaRPr sz="2400"/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158557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CREDIT_INCOME_PERCENT</a:t>
            </a:r>
            <a:r>
              <a:rPr lang="fr"/>
              <a:t> : </a:t>
            </a:r>
            <a:r>
              <a:rPr lang="fr"/>
              <a:t>Pourcentage du montant du crédit par rapport au revenu d’un client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ANNUITY_INCOME_PERCENT</a:t>
            </a:r>
            <a:r>
              <a:rPr lang="fr"/>
              <a:t> : L</a:t>
            </a:r>
            <a:r>
              <a:rPr lang="fr"/>
              <a:t>e pourcentage de la rente sur prêt par rapport au revenu d’un client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CREDIT_TERM</a:t>
            </a:r>
            <a:r>
              <a:rPr lang="fr"/>
              <a:t> : La durée du paiement en mois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DAYS_EMPLOYED_PERCENT</a:t>
            </a:r>
            <a:r>
              <a:rPr lang="fr"/>
              <a:t> : L</a:t>
            </a:r>
            <a:r>
              <a:rPr lang="fr"/>
              <a:t>e pourcentage de jours de travail par rapport à l’âge du client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