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E2B114-C81A-475E-8350-B7CE5A6CD7DA}">
  <a:tblStyle styleId="{09E2B114-C81A-475E-8350-B7CE5A6CD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2ac1a6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2ac1a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04d37bc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04d37bc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K-means</a:t>
            </a:r>
            <a:r>
              <a:rPr lang="fr">
                <a:solidFill>
                  <a:schemeClr val="dk1"/>
                </a:solidFill>
              </a:rPr>
              <a:t> (ou K-moyennes) : C'est l'un des algorithmes de </a:t>
            </a:r>
            <a:r>
              <a:rPr b="1" lang="fr">
                <a:solidFill>
                  <a:schemeClr val="dk1"/>
                </a:solidFill>
              </a:rPr>
              <a:t>clustering</a:t>
            </a:r>
            <a:r>
              <a:rPr lang="fr">
                <a:solidFill>
                  <a:schemeClr val="dk1"/>
                </a:solidFill>
              </a:rPr>
              <a:t> les plus répandus. Il permet d'analyser un jeu de données caractérisées par un ensemble de descripteurs, afin de regrouper les données “similaires” en groupes (ou clusters).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L'approche ascendante, aussi appelée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b="1" lang="fr">
                <a:solidFill>
                  <a:schemeClr val="dk1"/>
                </a:solidFill>
              </a:rPr>
              <a:t>clustering</a:t>
            </a:r>
            <a:r>
              <a:rPr lang="fr">
                <a:solidFill>
                  <a:schemeClr val="dk1"/>
                </a:solidFill>
              </a:rPr>
              <a:t> agglomératif </a:t>
            </a:r>
            <a:r>
              <a:rPr lang="fr">
                <a:solidFill>
                  <a:schemeClr val="dk1"/>
                </a:solidFill>
              </a:rPr>
              <a:t>: on considère tout d'abord que chaque point est un </a:t>
            </a:r>
            <a:r>
              <a:rPr b="1" lang="fr">
                <a:solidFill>
                  <a:schemeClr val="dk1"/>
                </a:solidFill>
              </a:rPr>
              <a:t>cluster</a:t>
            </a:r>
            <a:r>
              <a:rPr lang="fr">
                <a:solidFill>
                  <a:schemeClr val="dk1"/>
                </a:solidFill>
              </a:rPr>
              <a:t>. Il y a donc autant de </a:t>
            </a:r>
            <a:r>
              <a:rPr b="1" lang="fr">
                <a:solidFill>
                  <a:schemeClr val="dk1"/>
                </a:solidFill>
              </a:rPr>
              <a:t>clusters</a:t>
            </a:r>
            <a:r>
              <a:rPr lang="fr">
                <a:solidFill>
                  <a:schemeClr val="dk1"/>
                </a:solidFill>
              </a:rPr>
              <a:t> que de points. Ensuite, on cherche les deux </a:t>
            </a:r>
            <a:r>
              <a:rPr b="1" lang="fr">
                <a:solidFill>
                  <a:schemeClr val="dk1"/>
                </a:solidFill>
              </a:rPr>
              <a:t>clusters</a:t>
            </a:r>
            <a:r>
              <a:rPr lang="fr">
                <a:solidFill>
                  <a:schemeClr val="dk1"/>
                </a:solidFill>
              </a:rPr>
              <a:t> les plus proches, et on les agglomère en un seul </a:t>
            </a:r>
            <a:r>
              <a:rPr b="1" lang="fr">
                <a:solidFill>
                  <a:schemeClr val="dk1"/>
                </a:solidFill>
              </a:rPr>
              <a:t>cluster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b04d37bc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b04d37bc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silhouette : </a:t>
            </a:r>
            <a:r>
              <a:rPr lang="fr">
                <a:solidFill>
                  <a:schemeClr val="dk1"/>
                </a:solidFill>
              </a:rPr>
              <a:t>Pour chaque point, son coefficient de </a:t>
            </a:r>
            <a:r>
              <a:rPr b="1" lang="fr">
                <a:solidFill>
                  <a:schemeClr val="dk1"/>
                </a:solidFill>
              </a:rPr>
              <a:t>silhouette</a:t>
            </a:r>
            <a:r>
              <a:rPr lang="fr">
                <a:solidFill>
                  <a:schemeClr val="dk1"/>
                </a:solidFill>
              </a:rPr>
              <a:t> est la différence entre la distance moyenne avec les points du même groupe que lui (cohésion) et la distance moyenne avec les points des autres groupes voisins (séparation).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Davies Bouldin : C'est la moyenne du rapport maximal entre la distance d'un point au centre de son groupe et la distance entre deux centres de groupes.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Calcule le </a:t>
            </a:r>
            <a:r>
              <a:rPr b="1" lang="fr">
                <a:solidFill>
                  <a:schemeClr val="dk1"/>
                </a:solidFill>
              </a:rPr>
              <a:t>score</a:t>
            </a:r>
            <a:r>
              <a:rPr lang="fr">
                <a:solidFill>
                  <a:schemeClr val="dk1"/>
                </a:solidFill>
              </a:rPr>
              <a:t> de </a:t>
            </a:r>
            <a:r>
              <a:rPr b="1" lang="fr">
                <a:solidFill>
                  <a:schemeClr val="dk1"/>
                </a:solidFill>
              </a:rPr>
              <a:t>Davies</a:t>
            </a:r>
            <a:r>
              <a:rPr lang="fr">
                <a:solidFill>
                  <a:schemeClr val="dk1"/>
                </a:solidFill>
              </a:rPr>
              <a:t>-</a:t>
            </a:r>
            <a:r>
              <a:rPr b="1" lang="fr">
                <a:solidFill>
                  <a:schemeClr val="dk1"/>
                </a:solidFill>
              </a:rPr>
              <a:t>Bouldin</a:t>
            </a:r>
            <a:r>
              <a:rPr lang="fr">
                <a:solidFill>
                  <a:schemeClr val="dk1"/>
                </a:solidFill>
              </a:rPr>
              <a:t>. Le </a:t>
            </a:r>
            <a:r>
              <a:rPr b="1" lang="fr">
                <a:solidFill>
                  <a:schemeClr val="dk1"/>
                </a:solidFill>
              </a:rPr>
              <a:t>score</a:t>
            </a:r>
            <a:r>
              <a:rPr lang="fr">
                <a:solidFill>
                  <a:schemeClr val="dk1"/>
                </a:solidFill>
              </a:rPr>
              <a:t> est défini comme la mesure de similarité moyenne de chaque cluster avec son cluster le plus similaire,où la similarité est le rapport entre les distances intra-cluster et les distances inter-cluster.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23f9e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23f9e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présenter</a:t>
            </a:r>
            <a:r>
              <a:rPr lang="fr"/>
              <a:t> les deux algorithmes de clustering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choix du nombre de cluster est un hyperparamètre a determiner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Presenter les differentes metriques : Davies bouldin et Sihlouette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4cd427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4cd427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tsne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04d37bc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04d37bc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2ac1a6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2ac1a6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02ac1a6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02ac1a6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presenter les differentes etapes pour le teste de robustesse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description pour chq courbes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23f9e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23f9e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b04d37bc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b04d37bc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7a23f9e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7a23f9e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a23f9ed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a23f9ed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7c0cdd0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7c0cdd0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4d1870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4d1870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2ac1a6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2ac1a6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2ac1a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2ac1a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2ac1a6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2ac1a6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23f9e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23f9e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02ac1a6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02ac1a6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a23f9e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7a23f9e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c0cdd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7c0cdd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/>
              <a:t>Segmenter des clients d'un site e-commerce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Alwis varrat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Création du modèle</a:t>
            </a:r>
            <a:endParaRPr b="1" sz="4820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différents algorithmes de clustering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75" y="1599800"/>
            <a:ext cx="3339675" cy="16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291" y="1599799"/>
            <a:ext cx="2194434" cy="1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01013" y="1108663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kmeans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5373262" y="1108663"/>
            <a:ext cx="26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</a:t>
            </a:r>
            <a:r>
              <a:rPr lang="fr"/>
              <a:t>Hiérarchique</a:t>
            </a:r>
            <a:r>
              <a:rPr lang="fr"/>
              <a:t> Ascendant 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470175" y="3740075"/>
            <a:ext cx="27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Regrouper les données similaire en groupes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040600" y="3847775"/>
            <a:ext cx="41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Considère chaque point comme un cluster et agglomère les deux clusters les plus proches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métriques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25" y="1684175"/>
            <a:ext cx="2521400" cy="1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1244175" y="1150850"/>
            <a:ext cx="1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core de silhouette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880" y="1648549"/>
            <a:ext cx="2475596" cy="1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527925" y="1133038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core de Davies Bouldin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944175" y="3455125"/>
            <a:ext cx="2329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L</a:t>
            </a:r>
            <a:r>
              <a:rPr lang="fr" sz="1100">
                <a:solidFill>
                  <a:schemeClr val="dk1"/>
                </a:solidFill>
              </a:rPr>
              <a:t>a différence entre la distance moyenne avec les points du même groupe que lui et la distance moyenne avec les points des autres groupes voisins 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601425" y="3455125"/>
            <a:ext cx="2062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 la moyenne du rapport maximal entre la distance d'un point au centre de son groupe et la distance entre deux centres de groupes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nombre de clusters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5" y="934825"/>
            <a:ext cx="3004801" cy="19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75" y="2894475"/>
            <a:ext cx="3016000" cy="19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575" y="1316841"/>
            <a:ext cx="2544400" cy="162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1393" y="2995925"/>
            <a:ext cx="2261999" cy="14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158425" y="4790000"/>
            <a:ext cx="13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Kmeans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410500" y="4488600"/>
            <a:ext cx="32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</a:t>
            </a:r>
            <a:r>
              <a:rPr lang="fr"/>
              <a:t>Hiérarchique</a:t>
            </a:r>
            <a:r>
              <a:rPr lang="fr"/>
              <a:t> As</a:t>
            </a:r>
            <a:r>
              <a:rPr lang="fr"/>
              <a:t>cendant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687250" y="1850800"/>
            <a:ext cx="17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 de silhouette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611178" y="3674200"/>
            <a:ext cx="21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 de Davies bouldin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L’homogénéité des différents clusters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25" y="1098575"/>
            <a:ext cx="3376026" cy="3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150" y="1071200"/>
            <a:ext cx="3485975" cy="3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841888" y="4568875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KMEANS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5120188" y="4659925"/>
            <a:ext cx="3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</a:t>
            </a:r>
            <a:r>
              <a:rPr lang="fr"/>
              <a:t>HIÉRARCHIQUE</a:t>
            </a:r>
            <a:r>
              <a:rPr lang="fr"/>
              <a:t> ASCENDANT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Mesurer la robustesse des modèles</a:t>
            </a:r>
            <a:endParaRPr b="1" sz="4820"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Mesurer la robustesses des modèles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659450" y="1152325"/>
            <a:ext cx="58251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591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Sélection des 1000 utilisateurs qui </a:t>
            </a:r>
            <a:r>
              <a:rPr lang="fr" sz="2500">
                <a:solidFill>
                  <a:schemeClr val="dk1"/>
                </a:solidFill>
              </a:rPr>
              <a:t>ont fait</a:t>
            </a:r>
            <a:r>
              <a:rPr lang="fr" sz="2500">
                <a:solidFill>
                  <a:schemeClr val="dk1"/>
                </a:solidFill>
              </a:rPr>
              <a:t> le plus </a:t>
            </a:r>
            <a:r>
              <a:rPr lang="fr" sz="2500">
                <a:solidFill>
                  <a:schemeClr val="dk1"/>
                </a:solidFill>
              </a:rPr>
              <a:t>d'achats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S</a:t>
            </a:r>
            <a:r>
              <a:rPr lang="fr" sz="2500">
                <a:solidFill>
                  <a:schemeClr val="dk1"/>
                </a:solidFill>
              </a:rPr>
              <a:t>élection</a:t>
            </a:r>
            <a:r>
              <a:rPr lang="fr" sz="2500">
                <a:solidFill>
                  <a:schemeClr val="dk1"/>
                </a:solidFill>
              </a:rPr>
              <a:t> de 6 mois (Février à Août)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Application des algorithme de clustering sur chacun des mois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Comparaison des Adjusted </a:t>
            </a:r>
            <a:r>
              <a:rPr lang="fr" sz="2500">
                <a:solidFill>
                  <a:schemeClr val="dk1"/>
                </a:solidFill>
              </a:rPr>
              <a:t>Rand Scores</a:t>
            </a:r>
            <a:r>
              <a:rPr lang="fr" sz="2500">
                <a:solidFill>
                  <a:schemeClr val="dk1"/>
                </a:solidFill>
              </a:rPr>
              <a:t> sur les </a:t>
            </a:r>
            <a:r>
              <a:rPr lang="fr" sz="2500">
                <a:solidFill>
                  <a:schemeClr val="dk1"/>
                </a:solidFill>
              </a:rPr>
              <a:t>prédictions</a:t>
            </a:r>
            <a:r>
              <a:rPr lang="fr" sz="2500">
                <a:solidFill>
                  <a:schemeClr val="dk1"/>
                </a:solidFill>
              </a:rPr>
              <a:t> des algorithmes de clustering sur les 6 mois deux à deux</a:t>
            </a:r>
            <a:endParaRPr sz="2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500">
                <a:solidFill>
                  <a:schemeClr val="dk1"/>
                </a:solidFill>
              </a:rPr>
              <a:t>Reporter sur un graphique les scores de l’Adjusted Rand Score des deux algorithmes de clustering et les comparer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Comparaison des Adjusted Rand Score</a:t>
            </a:r>
            <a:r>
              <a:rPr b="1" lang="fr"/>
              <a:t>s</a:t>
            </a:r>
            <a:endParaRPr b="1"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50" y="1482775"/>
            <a:ext cx="42862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Tester la pérennité du modèle</a:t>
            </a:r>
            <a:endParaRPr b="1"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321800" y="4346175"/>
            <a:ext cx="24951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février à</a:t>
            </a:r>
            <a:r>
              <a:rPr lang="fr"/>
              <a:t> </a:t>
            </a:r>
            <a:r>
              <a:rPr lang="fr"/>
              <a:t>août</a:t>
            </a:r>
            <a:r>
              <a:rPr lang="fr"/>
              <a:t> 6 mois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98" y="1017723"/>
            <a:ext cx="4773500" cy="31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270700" y="1752500"/>
            <a:ext cx="267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Cassure au bout de deux mois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Maintenance au bout de deux mois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Interprétation des des différents clusters</a:t>
            </a:r>
            <a:endParaRPr b="1" sz="482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632450" y="1152325"/>
            <a:ext cx="5879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Introduction du projet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Exploration et traitement du jeu de donnée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Création des modèles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Les différents algorithme de clustering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Les différentes métriques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Le choix du nombre de cluster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Mesurer la robustesses des modèles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Contrat de maintenance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Interpréter les cluster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247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2500"/>
              <a:t>Interprétation des des différents clusters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" y="1412759"/>
            <a:ext cx="3799200" cy="26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738" y="1239613"/>
            <a:ext cx="24288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079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25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{09E2B114-C81A-475E-8350-B7CE5A6CD7DA}</a:tableStyleId>
              </a:tblPr>
              <a:tblGrid>
                <a:gridCol w="1566200"/>
                <a:gridCol w="3614950"/>
                <a:gridCol w="3962850"/>
              </a:tblGrid>
              <a:tr h="4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100"/>
                        <a:t>C</a:t>
                      </a:r>
                      <a:r>
                        <a:rPr b="1" lang="fr" sz="2100"/>
                        <a:t>lusters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100">
                          <a:solidFill>
                            <a:srgbClr val="00FF00"/>
                          </a:solidFill>
                        </a:rPr>
                        <a:t>+</a:t>
                      </a:r>
                      <a:endParaRPr b="1" sz="2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100">
                          <a:solidFill>
                            <a:srgbClr val="FF0000"/>
                          </a:solidFill>
                        </a:rPr>
                        <a:t>-</a:t>
                      </a:r>
                      <a:endParaRPr b="1" sz="2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0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Longueur des colis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Largeur des colis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Dépense totale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d’achats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Boleto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Dépense totale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Nombre d’achats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Type de paiement : Debit card*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de jours du dernier achat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CB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de paiement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Dépense totale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Nombre d’achats*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Type de paiement : Boleto, CB et Voucher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de jour du dernier achat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Nombre de paiement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Type de paiement : CB &amp; autre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Boleto*, CB et voucher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Longueur des colis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Type de paiement : CB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Boleto*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de paiement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Toutes les dimensions des colis*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5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Dépenses totale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Nombre de paiement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Dimensions des colis*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Boleto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Notes de reviews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000"/>
                        <a:t>6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Type de paiement : Boleto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00FF00"/>
                          </a:solidFill>
                        </a:rPr>
                        <a:t>Note des reviews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Type de paiement : CB*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Nombre de paiement*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764400" y="1166825"/>
            <a:ext cx="76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700">
                <a:solidFill>
                  <a:schemeClr val="dk1"/>
                </a:solidFill>
              </a:rPr>
              <a:t>Exploration et t</a:t>
            </a:r>
            <a:r>
              <a:rPr lang="fr" sz="2700">
                <a:solidFill>
                  <a:schemeClr val="dk1"/>
                </a:solidFill>
              </a:rPr>
              <a:t>raitement</a:t>
            </a:r>
            <a:r>
              <a:rPr lang="fr" sz="2700">
                <a:solidFill>
                  <a:schemeClr val="dk1"/>
                </a:solidFill>
              </a:rPr>
              <a:t> des données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700">
                <a:solidFill>
                  <a:schemeClr val="dk1"/>
                </a:solidFill>
              </a:rPr>
              <a:t>Comparaison entre les algorithmes de clustering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700">
                <a:solidFill>
                  <a:schemeClr val="dk1"/>
                </a:solidFill>
              </a:rPr>
              <a:t>Définir et interpréter des différents clusters de clients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Introduction du projet</a:t>
            </a:r>
            <a:endParaRPr b="1" sz="482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Introduction du projet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45625"/>
            <a:ext cx="84651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fr" sz="2600">
                <a:solidFill>
                  <a:schemeClr val="dk1"/>
                </a:solidFill>
              </a:rPr>
              <a:t>Olist site de  e-commerce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fr" sz="2600">
                <a:solidFill>
                  <a:schemeClr val="dk1"/>
                </a:solidFill>
              </a:rPr>
              <a:t>Mise </a:t>
            </a:r>
            <a:r>
              <a:rPr lang="fr" sz="2600">
                <a:solidFill>
                  <a:schemeClr val="dk1"/>
                </a:solidFill>
              </a:rPr>
              <a:t>à disposition</a:t>
            </a:r>
            <a:r>
              <a:rPr lang="fr" sz="2600">
                <a:solidFill>
                  <a:schemeClr val="dk1"/>
                </a:solidFill>
              </a:rPr>
              <a:t> d’un jeu de données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fr" sz="2600">
                <a:solidFill>
                  <a:schemeClr val="dk1"/>
                </a:solidFill>
              </a:rPr>
              <a:t>Objectifs : 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fr" sz="2600">
                <a:solidFill>
                  <a:schemeClr val="dk1"/>
                </a:solidFill>
              </a:rPr>
              <a:t>Premier clustering et segmentation des clients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fr" sz="2600">
                <a:solidFill>
                  <a:schemeClr val="dk1"/>
                </a:solidFill>
              </a:rPr>
              <a:t>Proposition d’un contrat de maintenance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Exploration et traitements du jeu données</a:t>
            </a:r>
            <a:endParaRPr b="1" sz="482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différents dataFrames mis à disposition</a:t>
            </a:r>
            <a:endParaRPr b="1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908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225" y="1170125"/>
            <a:ext cx="3086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27475"/>
            <a:ext cx="24288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125" y="2827475"/>
            <a:ext cx="27146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600" y="2827475"/>
            <a:ext cx="3008646" cy="21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7600" y="1170125"/>
            <a:ext cx="2657475" cy="125780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Traitements des dataFrames</a:t>
            </a:r>
            <a:endParaRPr b="1" sz="482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Traitement des dataframes	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906575" y="1256150"/>
            <a:ext cx="5925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R</a:t>
            </a:r>
            <a:r>
              <a:rPr lang="fr">
                <a:solidFill>
                  <a:schemeClr val="dk1"/>
                </a:solidFill>
              </a:rPr>
              <a:t>etirer les doublons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fillna en fonction de la l’attribut (0 pour les int, ‘Inconnue’ pour les category)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Mettre les attributs qui </a:t>
            </a:r>
            <a:r>
              <a:rPr lang="fr">
                <a:solidFill>
                  <a:schemeClr val="dk1"/>
                </a:solidFill>
              </a:rPr>
              <a:t>désignent</a:t>
            </a:r>
            <a:r>
              <a:rPr lang="fr">
                <a:solidFill>
                  <a:schemeClr val="dk1"/>
                </a:solidFill>
              </a:rPr>
              <a:t> une date en type Date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Merge </a:t>
            </a:r>
            <a:r>
              <a:rPr lang="fr">
                <a:solidFill>
                  <a:schemeClr val="dk1"/>
                </a:solidFill>
              </a:rPr>
              <a:t>tous</a:t>
            </a:r>
            <a:r>
              <a:rPr lang="fr">
                <a:solidFill>
                  <a:schemeClr val="dk1"/>
                </a:solidFill>
              </a:rPr>
              <a:t> les attributs </a:t>
            </a:r>
            <a:r>
              <a:rPr lang="fr">
                <a:solidFill>
                  <a:schemeClr val="dk1"/>
                </a:solidFill>
              </a:rPr>
              <a:t>pertinent</a:t>
            </a:r>
            <a:r>
              <a:rPr lang="fr">
                <a:solidFill>
                  <a:schemeClr val="dk1"/>
                </a:solidFill>
              </a:rPr>
              <a:t> dans un seul dataframes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25" y="445025"/>
            <a:ext cx="1725925" cy="388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34575" y="4552225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catégories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d’un dataframe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" y="1941350"/>
            <a:ext cx="1714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75" y="2760488"/>
            <a:ext cx="22098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338" y="2760500"/>
            <a:ext cx="14001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350" y="2141363"/>
            <a:ext cx="1943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79000" y="1446175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existants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116725" y="1446175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créés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086500" y="3882550"/>
            <a:ext cx="36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RFM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(Récence, Fréquence et Montant)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